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1" r:id="rId4"/>
    <p:sldId id="258" r:id="rId5"/>
    <p:sldId id="259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97403-E656-44AB-B6DC-9DA19D3711C1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9B9CD-024A-4058-80F8-65ABE3E9FB9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81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B188-25CA-4CD6-AF2B-6B21241D389B}" type="datetimeFigureOut">
              <a:rPr lang="en-GB" smtClean="0"/>
              <a:pPr/>
              <a:t>21/12/2016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98DAE-5E9E-4486-8D8E-F5361989473F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8064896" cy="86409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Global Comparative Politics </a:t>
            </a:r>
            <a:r>
              <a:rPr lang="en-GB" b="1" dirty="0" smtClean="0">
                <a:solidFill>
                  <a:srgbClr val="FF0000"/>
                </a:solidFill>
              </a:rPr>
              <a:t>(4)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91676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Luca Verzichelli</a:t>
            </a:r>
          </a:p>
          <a:p>
            <a:r>
              <a:rPr lang="en-GB" dirty="0" smtClean="0"/>
              <a:t>University of Siena</a:t>
            </a:r>
          </a:p>
          <a:p>
            <a:endParaRPr lang="en-GB" dirty="0"/>
          </a:p>
          <a:p>
            <a:r>
              <a:rPr lang="en-GB" dirty="0" smtClean="0"/>
              <a:t>Master Program</a:t>
            </a:r>
          </a:p>
          <a:p>
            <a:r>
              <a:rPr lang="en-GB" dirty="0" smtClean="0"/>
              <a:t>Public and Cultural Diplomacy (LM-81)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32656"/>
            <a:ext cx="1583730" cy="1533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274638"/>
            <a:ext cx="3528392" cy="1143000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Eurasia (FH 2016)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1"/>
            <a:ext cx="9211074" cy="4465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067944" y="116632"/>
            <a:ext cx="48965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Predominance of non-democratic regimes in the West-Asia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Problems of state stability in this area  (as well as in the MENA)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Difficult consolidation of rule of law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398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341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solidFill>
                  <a:srgbClr val="FF0000"/>
                </a:solidFill>
              </a:rPr>
              <a:t>Asia-Pacific (FH, 2016)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2327"/>
            <a:ext cx="7200800" cy="5265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220072" y="44624"/>
            <a:ext cx="38884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More compound situation in Asia-Pacific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Long-established democratic polities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Post-colonial democratic regimes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Recent wave of democratization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Persistence of examples of purely authoritarian regimes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993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The East-Asian Sphere</a:t>
            </a:r>
            <a:endParaRPr lang="it-IT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81893"/>
              </p:ext>
            </p:extLst>
          </p:nvPr>
        </p:nvGraphicFramePr>
        <p:xfrm>
          <a:off x="323529" y="1397000"/>
          <a:ext cx="8280919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223"/>
                <a:gridCol w="1728192"/>
                <a:gridCol w="2028057"/>
                <a:gridCol w="2508447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Liberal </a:t>
                      </a:r>
                      <a:r>
                        <a:rPr lang="it-IT" sz="2200" dirty="0" err="1" smtClean="0"/>
                        <a:t>Democracy</a:t>
                      </a:r>
                      <a:endParaRPr lang="it-IT" sz="2200" dirty="0" smtClean="0"/>
                    </a:p>
                    <a:p>
                      <a:r>
                        <a:rPr lang="it-IT" sz="2200" dirty="0" smtClean="0"/>
                        <a:t>(FH: 1-2)</a:t>
                      </a:r>
                      <a:endParaRPr lang="it-IT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/>
                        <a:t>Electoral</a:t>
                      </a:r>
                      <a:r>
                        <a:rPr lang="it-IT" sz="2200" dirty="0" smtClean="0"/>
                        <a:t> </a:t>
                      </a:r>
                      <a:r>
                        <a:rPr lang="it-IT" sz="2200" dirty="0" err="1" smtClean="0"/>
                        <a:t>Democracy</a:t>
                      </a:r>
                      <a:endParaRPr lang="it-IT" sz="2200" dirty="0" smtClean="0"/>
                    </a:p>
                    <a:p>
                      <a:r>
                        <a:rPr lang="it-IT" sz="2200" dirty="0" smtClean="0"/>
                        <a:t>(FH&gt; 2)</a:t>
                      </a:r>
                      <a:endParaRPr lang="it-IT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/>
                        <a:t>Electoral</a:t>
                      </a:r>
                      <a:r>
                        <a:rPr lang="it-IT" sz="2200" dirty="0" smtClean="0"/>
                        <a:t> </a:t>
                      </a:r>
                      <a:r>
                        <a:rPr lang="it-IT" sz="2200" dirty="0" err="1" smtClean="0"/>
                        <a:t>Authoritarianism</a:t>
                      </a:r>
                      <a:endParaRPr lang="it-IT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/>
                        <a:t>Politically</a:t>
                      </a:r>
                      <a:r>
                        <a:rPr lang="it-IT" sz="2200" baseline="0" dirty="0" smtClean="0"/>
                        <a:t> </a:t>
                      </a:r>
                      <a:r>
                        <a:rPr lang="it-IT" sz="2200" baseline="0" dirty="0" err="1" smtClean="0"/>
                        <a:t>closed</a:t>
                      </a:r>
                      <a:r>
                        <a:rPr lang="it-IT" sz="2200" baseline="0" dirty="0" smtClean="0"/>
                        <a:t> </a:t>
                      </a:r>
                      <a:r>
                        <a:rPr lang="it-IT" sz="2200" baseline="0" dirty="0" err="1" smtClean="0"/>
                        <a:t>authoritarianism</a:t>
                      </a:r>
                      <a:endParaRPr lang="it-IT" sz="2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Japan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Mongolia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/>
                        <a:t>Malaysia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Brunei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S. Korea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Indonesia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Singapore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Vietnam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Philippines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Cambodia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China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Timor-Leste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Laos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Thailand</a:t>
                      </a:r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err="1" smtClean="0"/>
                        <a:t>Burma</a:t>
                      </a:r>
                      <a:endParaRPr lang="it-IT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200" dirty="0" smtClean="0"/>
                        <a:t>North Korea</a:t>
                      </a:r>
                      <a:endParaRPr lang="it-IT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64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emocracy in jap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38" y="1052736"/>
            <a:ext cx="8667971" cy="56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Japan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196752"/>
            <a:ext cx="4258816" cy="1540768"/>
          </a:xfrm>
        </p:spPr>
        <p:txBody>
          <a:bodyPr>
            <a:normAutofit/>
          </a:bodyPr>
          <a:lstStyle/>
          <a:p>
            <a:r>
              <a:rPr lang="en-US" dirty="0" smtClean="0"/>
              <a:t>Imperial heritage</a:t>
            </a:r>
          </a:p>
          <a:p>
            <a:r>
              <a:rPr lang="en-US" dirty="0" smtClean="0"/>
              <a:t>1945: The big loss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076056" y="5397023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400" dirty="0" smtClean="0"/>
              <a:t>An American </a:t>
            </a:r>
            <a:r>
              <a:rPr lang="it-IT" sz="2400" dirty="0" err="1" smtClean="0"/>
              <a:t>constitution</a:t>
            </a:r>
            <a:endParaRPr lang="it-IT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it-IT" sz="2400" dirty="0" err="1" smtClean="0"/>
              <a:t>Debate</a:t>
            </a:r>
            <a:r>
              <a:rPr lang="it-IT" sz="2400" dirty="0" smtClean="0"/>
              <a:t> on </a:t>
            </a:r>
            <a:r>
              <a:rPr lang="it-IT" sz="2400" dirty="0" err="1" smtClean="0"/>
              <a:t>neutrality</a:t>
            </a:r>
            <a:r>
              <a:rPr lang="it-IT" sz="2400" dirty="0" smtClean="0"/>
              <a:t> and </a:t>
            </a:r>
            <a:r>
              <a:rPr lang="it-IT" sz="2400" dirty="0" err="1" smtClean="0"/>
              <a:t>external</a:t>
            </a:r>
            <a:r>
              <a:rPr lang="it-IT" sz="2400" dirty="0" smtClean="0"/>
              <a:t> </a:t>
            </a:r>
            <a:r>
              <a:rPr lang="it-IT" sz="2400" dirty="0" err="1" smtClean="0"/>
              <a:t>action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5210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The Classic party System and the new era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Centrality of LDP (liberal-democratic party)</a:t>
            </a:r>
          </a:p>
          <a:p>
            <a:r>
              <a:rPr lang="en-US" dirty="0" smtClean="0"/>
              <a:t>Traditional left opposition (</a:t>
            </a:r>
            <a:r>
              <a:rPr lang="en-US" dirty="0" err="1" smtClean="0"/>
              <a:t>Jsp</a:t>
            </a:r>
            <a:r>
              <a:rPr lang="en-US" dirty="0" smtClean="0"/>
              <a:t> - </a:t>
            </a:r>
            <a:r>
              <a:rPr lang="en-US" dirty="0" err="1" smtClean="0"/>
              <a:t>Jcp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traditional streams (Democratic party, </a:t>
            </a:r>
            <a:r>
              <a:rPr lang="en-US" dirty="0" err="1" smtClean="0"/>
              <a:t>Komeito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LdP</a:t>
            </a:r>
            <a:r>
              <a:rPr lang="en-US" dirty="0" smtClean="0"/>
              <a:t> defeat in 1995 and the </a:t>
            </a:r>
            <a:r>
              <a:rPr lang="en-US" i="1" dirty="0" err="1" smtClean="0"/>
              <a:t>alternance</a:t>
            </a:r>
            <a:r>
              <a:rPr lang="en-US" i="1" dirty="0" smtClean="0"/>
              <a:t> </a:t>
            </a:r>
            <a:r>
              <a:rPr lang="en-US" dirty="0" smtClean="0"/>
              <a:t>(after the introduction of a mixed-majoritarian electoral system)</a:t>
            </a:r>
          </a:p>
          <a:p>
            <a:r>
              <a:rPr lang="en-US" dirty="0" smtClean="0"/>
              <a:t>A new </a:t>
            </a:r>
            <a:r>
              <a:rPr lang="en-US" dirty="0" err="1" smtClean="0"/>
              <a:t>LdP</a:t>
            </a:r>
            <a:r>
              <a:rPr lang="en-US" dirty="0" smtClean="0"/>
              <a:t> era? Yes, but grounded on coalition governments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215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Form of </a:t>
            </a:r>
            <a:r>
              <a:rPr lang="it-IT" b="1" dirty="0" err="1" smtClean="0">
                <a:solidFill>
                  <a:srgbClr val="FF0000"/>
                </a:solidFill>
              </a:rPr>
              <a:t>government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Classic </a:t>
            </a:r>
            <a:r>
              <a:rPr lang="it-IT" dirty="0" err="1" smtClean="0"/>
              <a:t>parliamentarism</a:t>
            </a:r>
            <a:r>
              <a:rPr lang="it-IT" dirty="0" smtClean="0"/>
              <a:t>. </a:t>
            </a:r>
            <a:r>
              <a:rPr lang="it-IT" dirty="0" err="1" smtClean="0"/>
              <a:t>Asymmetric</a:t>
            </a:r>
            <a:r>
              <a:rPr lang="it-IT" dirty="0" smtClean="0"/>
              <a:t> </a:t>
            </a:r>
            <a:r>
              <a:rPr lang="it-IT" dirty="0" err="1" smtClean="0"/>
              <a:t>bicameralism</a:t>
            </a:r>
            <a:r>
              <a:rPr lang="it-IT" dirty="0" smtClean="0"/>
              <a:t>. </a:t>
            </a:r>
            <a:r>
              <a:rPr lang="it-IT" dirty="0" err="1" smtClean="0"/>
              <a:t>Role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endParaRPr lang="it-IT" dirty="0" smtClean="0"/>
          </a:p>
          <a:p>
            <a:r>
              <a:rPr lang="it-IT" dirty="0" err="1" smtClean="0"/>
              <a:t>Centrality</a:t>
            </a:r>
            <a:r>
              <a:rPr lang="it-IT" dirty="0" smtClean="0"/>
              <a:t> of National </a:t>
            </a:r>
            <a:r>
              <a:rPr lang="it-IT" dirty="0" err="1" smtClean="0"/>
              <a:t>institution</a:t>
            </a:r>
            <a:r>
              <a:rPr lang="it-IT" dirty="0" smtClean="0"/>
              <a:t>. Relative impact of </a:t>
            </a:r>
            <a:r>
              <a:rPr lang="it-IT" dirty="0" err="1" smtClean="0"/>
              <a:t>local</a:t>
            </a:r>
            <a:r>
              <a:rPr lang="it-IT" dirty="0" smtClean="0"/>
              <a:t> </a:t>
            </a:r>
            <a:r>
              <a:rPr lang="it-IT" dirty="0" err="1" smtClean="0"/>
              <a:t>politics</a:t>
            </a:r>
            <a:endParaRPr lang="it-IT" dirty="0" smtClean="0"/>
          </a:p>
          <a:p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of executive </a:t>
            </a:r>
            <a:r>
              <a:rPr lang="it-IT" dirty="0" err="1" smtClean="0"/>
              <a:t>leaders</a:t>
            </a:r>
            <a:r>
              <a:rPr lang="it-IT" dirty="0" smtClean="0"/>
              <a:t> (</a:t>
            </a:r>
            <a:r>
              <a:rPr lang="it-IT" dirty="0" err="1" smtClean="0"/>
              <a:t>presidentialization</a:t>
            </a:r>
            <a:r>
              <a:rPr lang="it-IT" dirty="0" smtClean="0"/>
              <a:t> of </a:t>
            </a:r>
            <a:r>
              <a:rPr lang="it-IT" dirty="0" err="1" smtClean="0"/>
              <a:t>politics</a:t>
            </a:r>
            <a:r>
              <a:rPr lang="it-IT" dirty="0" smtClean="0"/>
              <a:t>?)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632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29344" y="1600200"/>
            <a:ext cx="3607152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study on the elite structure and interactions based on </a:t>
            </a:r>
            <a:r>
              <a:rPr lang="en-US" sz="2400" dirty="0" err="1" smtClean="0"/>
              <a:t>Giddens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Political + social elite</a:t>
            </a:r>
          </a:p>
          <a:p>
            <a:r>
              <a:rPr lang="en-US" sz="2400" dirty="0" smtClean="0"/>
              <a:t>Interviews and career profile</a:t>
            </a:r>
          </a:p>
          <a:p>
            <a:r>
              <a:rPr lang="en-US" sz="2400" dirty="0" smtClean="0"/>
              <a:t>Legitimation</a:t>
            </a:r>
          </a:p>
          <a:p>
            <a:r>
              <a:rPr lang="en-US" sz="2400" dirty="0" smtClean="0"/>
              <a:t>Integration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0" y="2204864"/>
            <a:ext cx="5401194" cy="421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An </a:t>
            </a:r>
            <a:r>
              <a:rPr lang="it-IT" sz="3200" b="1" dirty="0" err="1" smtClean="0">
                <a:solidFill>
                  <a:srgbClr val="FF0000"/>
                </a:solidFill>
              </a:rPr>
              <a:t>elite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approach</a:t>
            </a:r>
            <a:r>
              <a:rPr lang="it-IT" sz="3200" b="1" dirty="0" smtClean="0">
                <a:solidFill>
                  <a:srgbClr val="FF0000"/>
                </a:solidFill>
              </a:rPr>
              <a:t> to the </a:t>
            </a:r>
            <a:r>
              <a:rPr lang="it-IT" sz="3200" b="1" dirty="0" err="1" smtClean="0">
                <a:solidFill>
                  <a:srgbClr val="FF0000"/>
                </a:solidFill>
              </a:rPr>
              <a:t>study</a:t>
            </a:r>
            <a:r>
              <a:rPr lang="it-IT" sz="3200" b="1" dirty="0" smtClean="0">
                <a:solidFill>
                  <a:srgbClr val="FF0000"/>
                </a:solidFill>
              </a:rPr>
              <a:t> of </a:t>
            </a:r>
            <a:r>
              <a:rPr lang="it-IT" sz="3200" b="1" dirty="0" err="1" smtClean="0">
                <a:solidFill>
                  <a:srgbClr val="FF0000"/>
                </a:solidFill>
              </a:rPr>
              <a:t>Japanese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political</a:t>
            </a:r>
            <a:r>
              <a:rPr lang="it-IT" sz="3200" b="1" dirty="0" smtClean="0">
                <a:solidFill>
                  <a:srgbClr val="FF0000"/>
                </a:solidFill>
              </a:rPr>
              <a:t> </a:t>
            </a:r>
            <a:r>
              <a:rPr lang="it-IT" sz="3200" b="1" dirty="0" err="1" smtClean="0">
                <a:solidFill>
                  <a:srgbClr val="FF0000"/>
                </a:solidFill>
              </a:rPr>
              <a:t>system</a:t>
            </a:r>
            <a:r>
              <a:rPr lang="it-IT" sz="3200" b="1" dirty="0" smtClean="0">
                <a:solidFill>
                  <a:srgbClr val="FF0000"/>
                </a:solidFill>
              </a:rPr>
              <a:t> (Schmidt 2005)</a:t>
            </a:r>
            <a:endParaRPr lang="it-I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Implications</a:t>
            </a:r>
            <a:r>
              <a:rPr lang="it-IT" b="1" dirty="0" smtClean="0">
                <a:solidFill>
                  <a:srgbClr val="FF0000"/>
                </a:solidFill>
              </a:rPr>
              <a:t> from </a:t>
            </a:r>
            <a:r>
              <a:rPr lang="it-IT" b="1" dirty="0" err="1" smtClean="0">
                <a:solidFill>
                  <a:srgbClr val="FF0000"/>
                </a:solidFill>
              </a:rPr>
              <a:t>this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study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Japan as a stable elite system. Elite configurations reflect social, structural, cultural and political structures of Japanese society</a:t>
            </a:r>
          </a:p>
          <a:p>
            <a:r>
              <a:rPr lang="en-US" dirty="0" smtClean="0"/>
              <a:t>Importance of Dynasties</a:t>
            </a:r>
          </a:p>
          <a:p>
            <a:r>
              <a:rPr lang="en-US" dirty="0" smtClean="0"/>
              <a:t>no group clearly dominates within the establishment (interlocking directorates of elite groups)</a:t>
            </a:r>
          </a:p>
          <a:p>
            <a:r>
              <a:rPr lang="en-US" dirty="0" smtClean="0"/>
              <a:t>high degree of sectorial variation</a:t>
            </a:r>
          </a:p>
          <a:p>
            <a:r>
              <a:rPr lang="en-US" dirty="0" smtClean="0"/>
              <a:t>Importance of economic elite in politics</a:t>
            </a:r>
          </a:p>
          <a:p>
            <a:r>
              <a:rPr lang="en-US" dirty="0" smtClean="0"/>
              <a:t>Not a monopolistic elite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7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326</Words>
  <Application>Microsoft Office PowerPoint</Application>
  <PresentationFormat>Presentazione su schermo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Global Comparative Politics (4) </vt:lpstr>
      <vt:lpstr>Eurasia (FH 2016)</vt:lpstr>
      <vt:lpstr>Asia-Pacific (FH, 2016)</vt:lpstr>
      <vt:lpstr>The East-Asian Sphere</vt:lpstr>
      <vt:lpstr>Japan</vt:lpstr>
      <vt:lpstr>The Classic party System and the new era</vt:lpstr>
      <vt:lpstr>Form of government</vt:lpstr>
      <vt:lpstr>An elite approach to the study of Japanese political system (Schmidt 2005)</vt:lpstr>
      <vt:lpstr>Implications from this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Comparative Politics (1)</dc:title>
  <dc:creator>Luca Verzichelli</dc:creator>
  <cp:lastModifiedBy>Luca</cp:lastModifiedBy>
  <cp:revision>124</cp:revision>
  <dcterms:created xsi:type="dcterms:W3CDTF">2016-11-23T09:18:48Z</dcterms:created>
  <dcterms:modified xsi:type="dcterms:W3CDTF">2016-12-21T16:56:52Z</dcterms:modified>
</cp:coreProperties>
</file>