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-90" y="-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2E634-832F-4F23-9101-B426FC634FF3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1A163-02BA-4B17-A64D-3B3FCC757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7018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1A163-02BA-4B17-A64D-3B3FCC757CC5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45411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1A163-02BA-4B17-A64D-3B3FCC757CC5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7145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0E7A-EDC2-4054-A721-B836624FB499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7457785-4648-4203-8551-F2E08B85E47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53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0E7A-EDC2-4054-A721-B836624FB499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7457785-4648-4203-8551-F2E08B85E47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3871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0E7A-EDC2-4054-A721-B836624FB499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7457785-4648-4203-8551-F2E08B85E47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09564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0E7A-EDC2-4054-A721-B836624FB499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457785-4648-4203-8551-F2E08B85E47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20734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0E7A-EDC2-4054-A721-B836624FB499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457785-4648-4203-8551-F2E08B85E47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82570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0E7A-EDC2-4054-A721-B836624FB499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457785-4648-4203-8551-F2E08B85E47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22354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0E7A-EDC2-4054-A721-B836624FB499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7785-4648-4203-8551-F2E08B85E47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41533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0E7A-EDC2-4054-A721-B836624FB499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7785-4648-4203-8551-F2E08B85E47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0945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0E7A-EDC2-4054-A721-B836624FB499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7785-4648-4203-8551-F2E08B85E47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7311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0E7A-EDC2-4054-A721-B836624FB499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7457785-4648-4203-8551-F2E08B85E47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1208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0E7A-EDC2-4054-A721-B836624FB499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7457785-4648-4203-8551-F2E08B85E47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5769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0E7A-EDC2-4054-A721-B836624FB499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7457785-4648-4203-8551-F2E08B85E47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612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0E7A-EDC2-4054-A721-B836624FB499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7785-4648-4203-8551-F2E08B85E47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3495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0E7A-EDC2-4054-A721-B836624FB499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7785-4648-4203-8551-F2E08B85E47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7984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0E7A-EDC2-4054-A721-B836624FB499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7785-4648-4203-8551-F2E08B85E47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4626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0E7A-EDC2-4054-A721-B836624FB499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457785-4648-4203-8551-F2E08B85E47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9722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60E7A-EDC2-4054-A721-B836624FB499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7457785-4648-4203-8551-F2E08B85E47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6915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89213" y="451263"/>
            <a:ext cx="8915399" cy="2398816"/>
          </a:xfrm>
        </p:spPr>
        <p:txBody>
          <a:bodyPr>
            <a:normAutofit/>
          </a:bodyPr>
          <a:lstStyle/>
          <a:p>
            <a:pPr algn="ctr"/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Lesson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9</a:t>
            </a:r>
            <a:b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cultural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management in a comparative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approach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  <a:b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«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military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culture» of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United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States</a:t>
            </a:r>
            <a:endParaRPr lang="it-IT" sz="36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89213" y="3598223"/>
            <a:ext cx="8915399" cy="2305439"/>
          </a:xfrm>
        </p:spPr>
        <p:txBody>
          <a:bodyPr>
            <a:normAutofit/>
          </a:bodyPr>
          <a:lstStyle/>
          <a:p>
            <a:pPr algn="ctr"/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Aims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Topics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examine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States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american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especially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juridicial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point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view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compare the american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respect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european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british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13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war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independence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abroad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8700" y="1444831"/>
            <a:ext cx="3404995" cy="377825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2583" y="1444831"/>
            <a:ext cx="2579854" cy="329342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9517" y="2719449"/>
            <a:ext cx="3063833" cy="366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434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Civil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War (1861-1865)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1708604"/>
            <a:ext cx="3175000" cy="30607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5350" y="1708604"/>
            <a:ext cx="2476500" cy="24765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515350" y="4441371"/>
            <a:ext cx="2630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Abraham Lincoln (1809-1865)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995" y="4185104"/>
            <a:ext cx="3716976" cy="188817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217725" y="5605153"/>
            <a:ext cx="2797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Battle of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Gettysburg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July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1863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06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military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memory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identity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war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1862 a first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federal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law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through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Congress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recognized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asset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military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parks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battlefields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assigned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management to the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Ministry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War. </a:t>
            </a:r>
          </a:p>
          <a:p>
            <a:pPr algn="just"/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17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July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1862 –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empowered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President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Lincoln «to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purchase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cemetery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grounds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cause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them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be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securely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enclosed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to be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used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cemetery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soldiers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who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shall</a:t>
            </a:r>
            <a:r>
              <a:rPr lang="it-IT" sz="14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die in the service of the country».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211" y="3842129"/>
            <a:ext cx="2600305" cy="197677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589211" y="6008914"/>
            <a:ext cx="238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Alexandria National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Cemetery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Alexandria - Louisiana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3941" y="3520457"/>
            <a:ext cx="3606800" cy="21209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593941" y="5818908"/>
            <a:ext cx="3267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Bloody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Lane –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Antietam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National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Cemetery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72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first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cemeteries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battlefields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recognized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buFont typeface="+mj-lt"/>
              <a:buAutoNum type="arabicPeriod"/>
            </a:pP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Alexandria National </a:t>
            </a:r>
            <a:r>
              <a:rPr lang="it-IT" sz="23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Cemetery</a:t>
            </a: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Alexandria;</a:t>
            </a:r>
          </a:p>
          <a:p>
            <a:pPr algn="just">
              <a:buFont typeface="+mj-lt"/>
              <a:buAutoNum type="arabicPeriod"/>
            </a:pP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Annapolis National </a:t>
            </a:r>
            <a:r>
              <a:rPr lang="it-IT" sz="23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Cemetery</a:t>
            </a: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Annapolis;</a:t>
            </a:r>
          </a:p>
          <a:p>
            <a:pPr algn="just">
              <a:buFont typeface="+mj-lt"/>
              <a:buAutoNum type="arabicPeriod"/>
            </a:pPr>
            <a:r>
              <a:rPr lang="it-IT" sz="23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Antietam</a:t>
            </a: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National </a:t>
            </a:r>
            <a:r>
              <a:rPr lang="it-IT" sz="23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Cemetery</a:t>
            </a: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sz="23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Sharpsburg</a:t>
            </a: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Camp Butler National </a:t>
            </a:r>
            <a:r>
              <a:rPr lang="it-IT" sz="23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Cemetery</a:t>
            </a: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Springfield;</a:t>
            </a:r>
          </a:p>
          <a:p>
            <a:pPr algn="just">
              <a:buFont typeface="+mj-lt"/>
              <a:buAutoNum type="arabicPeriod"/>
            </a:pP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Cyprus Hills National </a:t>
            </a:r>
            <a:r>
              <a:rPr lang="it-IT" sz="23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Cemetery</a:t>
            </a: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Brooklyn;</a:t>
            </a:r>
          </a:p>
          <a:p>
            <a:pPr algn="just">
              <a:buFont typeface="+mj-lt"/>
              <a:buAutoNum type="arabicPeriod"/>
            </a:pP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Danville National </a:t>
            </a:r>
            <a:r>
              <a:rPr lang="it-IT" sz="23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Cemetery</a:t>
            </a: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Danville;</a:t>
            </a:r>
          </a:p>
          <a:p>
            <a:pPr algn="just">
              <a:buFont typeface="+mj-lt"/>
              <a:buAutoNum type="arabicPeriod"/>
            </a:pP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Fort </a:t>
            </a:r>
            <a:r>
              <a:rPr lang="it-IT" sz="23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Leavenworth</a:t>
            </a: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National </a:t>
            </a:r>
            <a:r>
              <a:rPr lang="it-IT" sz="23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Cemetery</a:t>
            </a: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Fort </a:t>
            </a:r>
            <a:r>
              <a:rPr lang="it-IT" sz="23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Leavenworth</a:t>
            </a: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Fort Scott National </a:t>
            </a:r>
            <a:r>
              <a:rPr lang="it-IT" sz="23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Cemetery</a:t>
            </a: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Fort Scott;</a:t>
            </a:r>
          </a:p>
          <a:p>
            <a:pPr algn="just">
              <a:buFont typeface="+mj-lt"/>
              <a:buAutoNum type="arabicPeriod"/>
            </a:pPr>
            <a:r>
              <a:rPr lang="it-IT" sz="23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Keokuk</a:t>
            </a: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National </a:t>
            </a:r>
            <a:r>
              <a:rPr lang="it-IT" sz="23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Cemetery</a:t>
            </a: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sz="23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Keokuk</a:t>
            </a: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it-IT" sz="23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Loudon</a:t>
            </a: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Park National </a:t>
            </a:r>
            <a:r>
              <a:rPr lang="it-IT" sz="23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Cemetery</a:t>
            </a: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Baltimore;</a:t>
            </a:r>
          </a:p>
          <a:p>
            <a:pPr algn="just">
              <a:buFont typeface="+mj-lt"/>
              <a:buAutoNum type="arabicPeriod"/>
            </a:pPr>
            <a:r>
              <a:rPr lang="it-IT" sz="23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Mill</a:t>
            </a: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Springs National </a:t>
            </a:r>
            <a:r>
              <a:rPr lang="it-IT" sz="23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Cemetery</a:t>
            </a: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Nancy;</a:t>
            </a:r>
          </a:p>
          <a:p>
            <a:pPr algn="just">
              <a:buFont typeface="+mj-lt"/>
              <a:buAutoNum type="arabicPeriod"/>
            </a:pP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New Albany National </a:t>
            </a:r>
            <a:r>
              <a:rPr lang="it-IT" sz="23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Cemetery</a:t>
            </a: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New Albany;</a:t>
            </a:r>
          </a:p>
          <a:p>
            <a:pPr algn="just">
              <a:buFont typeface="+mj-lt"/>
              <a:buAutoNum type="arabicPeriod"/>
            </a:pP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Philadelphia National </a:t>
            </a:r>
            <a:r>
              <a:rPr lang="it-IT" sz="23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Cemetery</a:t>
            </a: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Philadelphia;</a:t>
            </a:r>
          </a:p>
          <a:p>
            <a:pPr algn="just">
              <a:buFont typeface="+mj-lt"/>
              <a:buAutoNum type="arabicPeriod"/>
            </a:pPr>
            <a:r>
              <a:rPr lang="it-IT" sz="23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Soldier’s</a:t>
            </a: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Home National </a:t>
            </a:r>
            <a:r>
              <a:rPr lang="it-IT" sz="23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Cemetery</a:t>
            </a:r>
            <a:r>
              <a:rPr lang="it-IT" sz="23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New York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9835" y="2009569"/>
            <a:ext cx="3175000" cy="23876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619835" y="4643252"/>
            <a:ext cx="3744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Philadelphia National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Cemetery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The Gate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48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Wilderness, nature,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pioneers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conquest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West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myth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Frontier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46996" y="2187433"/>
            <a:ext cx="2389632" cy="324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146996" y="5617029"/>
            <a:ext cx="2218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Frederick Jackson Turner</a:t>
            </a: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(1861-1932)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9574" y="2187433"/>
            <a:ext cx="3198753" cy="379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324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Frontier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1779" y="1646711"/>
            <a:ext cx="5846421" cy="377825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6860" y="1646711"/>
            <a:ext cx="22860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411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nature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wilderness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8591" y="1480457"/>
            <a:ext cx="7084218" cy="377825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7126" y="2873829"/>
            <a:ext cx="5783284" cy="346759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9276" y="3871439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999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Natives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675" y="1460665"/>
            <a:ext cx="4750130" cy="3075709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1717" y="3102861"/>
            <a:ext cx="42862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81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Antiquities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8, 1906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empowered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President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USA to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declare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</a:t>
            </a:r>
            <a:r>
              <a:rPr lang="it-IT" sz="1600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sz="1600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sz="1600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both</a:t>
            </a:r>
            <a:r>
              <a:rPr lang="it-IT" sz="1600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sz="1600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prehistorical</a:t>
            </a:r>
            <a:r>
              <a:rPr lang="it-IT" sz="1600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</a:t>
            </a:r>
            <a:r>
              <a:rPr lang="it-IT" sz="1600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sz="1600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goods</a:t>
            </a:r>
            <a:r>
              <a:rPr lang="it-IT" sz="1600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sz="1600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same</a:t>
            </a:r>
            <a:r>
              <a:rPr lang="it-IT" sz="1600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sz="1600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scientific</a:t>
            </a:r>
            <a:r>
              <a:rPr lang="it-IT" sz="1600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sz="1600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placed</a:t>
            </a:r>
            <a:r>
              <a:rPr lang="it-IT" sz="1600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the </a:t>
            </a:r>
            <a:r>
              <a:rPr lang="it-IT" sz="1600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territory</a:t>
            </a:r>
            <a:r>
              <a:rPr lang="it-IT" sz="1600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owned</a:t>
            </a:r>
            <a:r>
              <a:rPr lang="it-IT" sz="1600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sz="1600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controlled</a:t>
            </a:r>
            <a:r>
              <a:rPr lang="it-IT" sz="1600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Union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Archaeological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excavations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needed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administrative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permission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given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Ministers</a:t>
            </a:r>
            <a:r>
              <a:rPr lang="it-IT" sz="16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who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were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competent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territory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where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archaeological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treasures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were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placed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Minister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Interior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Minister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Agricolture,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Minister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War;</a:t>
            </a:r>
          </a:p>
          <a:p>
            <a:pPr algn="just"/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permission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given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institutions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academic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scientitic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activity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study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research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with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purpose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study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research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management.</a:t>
            </a:r>
            <a:endParaRPr lang="it-IT" sz="16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1070" y="4595750"/>
            <a:ext cx="3556000" cy="215825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210795" y="4952010"/>
            <a:ext cx="5104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Devils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Tower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the first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protected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a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long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«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Antiquities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20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624110"/>
            <a:ext cx="3810000" cy="2120900"/>
          </a:xfrm>
        </p:spPr>
      </p:pic>
      <p:sp>
        <p:nvSpPr>
          <p:cNvPr id="5" name="CasellaDiTesto 4"/>
          <p:cNvSpPr txBox="1"/>
          <p:nvPr/>
        </p:nvSpPr>
        <p:spPr>
          <a:xfrm>
            <a:off x="2592925" y="2956956"/>
            <a:ext cx="4281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Papahanaumokuakea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Marine National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largest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protected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0096" y="3656363"/>
            <a:ext cx="3302000" cy="23241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248894" y="4191990"/>
            <a:ext cx="21323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Father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Millet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Cross</a:t>
            </a:r>
          </a:p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Memorial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smallest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protected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70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juridical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Constitution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America: 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Supreme Law of the Land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Federal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International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Treaties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Constitutions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States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Decrees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administrations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4" name="Ovale 3"/>
          <p:cNvSpPr/>
          <p:nvPr/>
        </p:nvSpPr>
        <p:spPr>
          <a:xfrm>
            <a:off x="2078182" y="4037610"/>
            <a:ext cx="3859480" cy="2351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Federal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exceptional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respect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States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 and 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States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can produce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towards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subjects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reserved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Federal Law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61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National Park Service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4525" y="2101932"/>
            <a:ext cx="2992581" cy="3918857"/>
          </a:xfrm>
        </p:spPr>
      </p:pic>
      <p:sp>
        <p:nvSpPr>
          <p:cNvPr id="5" name="CasellaDiTesto 4"/>
          <p:cNvSpPr txBox="1"/>
          <p:nvPr/>
        </p:nvSpPr>
        <p:spPr>
          <a:xfrm>
            <a:off x="2149434" y="20188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18805" y="2256312"/>
            <a:ext cx="318709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 Park Service</a:t>
            </a:r>
          </a:p>
          <a:p>
            <a:r>
              <a:rPr lang="it-IT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w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June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25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1916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through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 Park Service</a:t>
            </a:r>
          </a:p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Organic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agency of the </a:t>
            </a:r>
          </a:p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Ministry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Interior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</a:t>
            </a:r>
          </a:p>
          <a:p>
            <a:r>
              <a:rPr lang="it-IT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dual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duty to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</a:t>
            </a:r>
          </a:p>
          <a:p>
            <a:r>
              <a:rPr lang="it-IT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p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rotect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parks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a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make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accessible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 the public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14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evolution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National Park Service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1930 the National Park Service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involved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relevance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During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further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years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National Park Service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opened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more general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competencies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President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Roosvelt</a:t>
            </a:r>
            <a:r>
              <a:rPr lang="it-IT" sz="2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sz="20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415" y="3897147"/>
            <a:ext cx="2476500" cy="162877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46415" y="5759532"/>
            <a:ext cx="2502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George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Washington’s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birthplace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Recognized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1930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2151" y="3897147"/>
            <a:ext cx="1442720" cy="192532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802151" y="6021142"/>
            <a:ext cx="2254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Yorktown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Victory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Virginia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4107" y="3897147"/>
            <a:ext cx="1633703" cy="235630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0652166" y="4144488"/>
            <a:ext cx="10855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Franklin</a:t>
            </a: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Delano</a:t>
            </a:r>
          </a:p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Roosvelt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(1882-1945)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08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Roosvelt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recognized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10 National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10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battlefields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11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military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parks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4410" y="2798796"/>
            <a:ext cx="2731325" cy="150007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294410" y="4488873"/>
            <a:ext cx="2026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Fort Federica – Georgia – </a:t>
            </a:r>
          </a:p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Recognized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1935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130" y="2799773"/>
            <a:ext cx="2540000" cy="16891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004130" y="4750483"/>
            <a:ext cx="2090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Fort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Stanwix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New York – </a:t>
            </a:r>
          </a:p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Reognized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1935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6695" y="2798796"/>
            <a:ext cx="2540000" cy="1905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956695" y="5012093"/>
            <a:ext cx="3103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Daniel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Freeman’s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Homestead – Nebraska</a:t>
            </a:r>
          </a:p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Recognized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1936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2551" y="5012093"/>
            <a:ext cx="2980705" cy="156432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004130" y="5688281"/>
            <a:ext cx="2754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Little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BigHorn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Battlefield – Montana</a:t>
            </a:r>
          </a:p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Recognized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1940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2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Law of 1935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approved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August 21 1935 with the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title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sz="20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sz="20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20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sz="20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20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Antiquities</a:t>
            </a:r>
            <a:r>
              <a:rPr lang="it-IT" sz="20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endParaRPr lang="it-IT" sz="20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defined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aims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federal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policy the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sz="20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 the public use and benefit 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– </a:t>
            </a:r>
            <a:r>
              <a:rPr lang="it-IT" sz="20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sz="20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sz="20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20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sz="20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Objects of National Value</a:t>
            </a:r>
          </a:p>
          <a:p>
            <a:pPr algn="just"/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National Park Service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obtained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sz="20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acquire</a:t>
            </a:r>
            <a:r>
              <a:rPr lang="it-IT" sz="20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sz="20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through</a:t>
            </a:r>
            <a:r>
              <a:rPr lang="it-IT" sz="20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donations</a:t>
            </a:r>
            <a:r>
              <a:rPr lang="it-IT" sz="20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sz="20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sz="20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instruments</a:t>
            </a:r>
            <a:r>
              <a:rPr lang="it-IT" sz="20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</a:t>
            </a:r>
            <a:r>
              <a:rPr lang="it-IT" sz="20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sz="20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sz="20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financial</a:t>
            </a:r>
            <a:r>
              <a:rPr lang="it-IT" sz="20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allocation</a:t>
            </a:r>
            <a:r>
              <a:rPr lang="it-IT" sz="20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defined</a:t>
            </a:r>
            <a:r>
              <a:rPr lang="it-IT" sz="20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sz="20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Congress</a:t>
            </a:r>
            <a:r>
              <a:rPr lang="it-IT" sz="20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immobile </a:t>
            </a:r>
            <a:r>
              <a:rPr lang="it-IT" sz="20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sz="20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20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sz="20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20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sz="20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endParaRPr lang="it-IT" sz="2000" u="sng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National Park Service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encharged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dealing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inquiries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archaelogical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indicate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those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exceptional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commemorative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american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recollecting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images and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photos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maps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plants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informations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related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same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endParaRPr lang="it-IT" sz="20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National Park Service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obtained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establish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contracts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cooperative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agreements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States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Cities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Associations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preservation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a site, or create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specific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associations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singular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area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if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too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expensive</a:t>
            </a:r>
            <a:endParaRPr lang="it-IT" sz="20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 the public information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asset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program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education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included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law</a:t>
            </a:r>
          </a:p>
          <a:p>
            <a:pPr marL="0" indent="0" algn="just">
              <a:buNone/>
            </a:pPr>
            <a:endParaRPr lang="it-IT" sz="20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50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competent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bodies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2589212" y="2133600"/>
            <a:ext cx="3574082" cy="3777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Advisory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Board on National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Parks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composed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16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members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indicated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Interior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8253351" y="2133600"/>
            <a:ext cx="3251261" cy="3777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 Park Service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Advisory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Council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composed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members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who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concluded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service in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Advisory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Board, with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aim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supporting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Board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itself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42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 American National Trust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0531" y="1574553"/>
            <a:ext cx="2505075" cy="142875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085" y="1574553"/>
            <a:ext cx="3265715" cy="295695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470068" y="3526971"/>
            <a:ext cx="48942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1949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along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o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British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National Trust, with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aim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o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protecting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Organized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charity,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d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irected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a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Council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composed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o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Interior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Justice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Director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o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 the National Gallery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least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six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eneral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administrators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5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protectionist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sensibility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60s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589212" y="2133599"/>
            <a:ext cx="2303422" cy="1619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 Trust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072748" y="2133598"/>
            <a:ext cx="2431864" cy="1702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 Park Service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89212" y="4465122"/>
            <a:ext cx="2303422" cy="1448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American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Institute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Architects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072748" y="4465122"/>
            <a:ext cx="2505694" cy="14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Library of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Congress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5094514" y="2838203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8063345" y="2838203"/>
            <a:ext cx="486889" cy="688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5094514" y="4655127"/>
            <a:ext cx="914400" cy="463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H="1" flipV="1">
            <a:off x="7885216" y="4655127"/>
            <a:ext cx="665018" cy="261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e 21"/>
          <p:cNvSpPr/>
          <p:nvPr/>
        </p:nvSpPr>
        <p:spPr>
          <a:xfrm>
            <a:off x="6008914" y="3277590"/>
            <a:ext cx="2054431" cy="1460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Cultural Heritage Management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82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protectionist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sensibility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60s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0958" y="1547894"/>
            <a:ext cx="4953000" cy="366712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2880" y="1547894"/>
            <a:ext cx="3901440" cy="25908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2586" y="4138694"/>
            <a:ext cx="2011680" cy="221284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548249" y="5581403"/>
            <a:ext cx="1257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Jack Kerouac</a:t>
            </a: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(1922-1969)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7878" y="4069727"/>
            <a:ext cx="1340126" cy="228181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7570" y="3460514"/>
            <a:ext cx="3284622" cy="23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311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Phenomena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Institution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Ministry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Transports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1966 –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within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duties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recognized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endParaRPr lang="it-IT" sz="16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metropolitan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endParaRPr lang="it-IT" sz="16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policy for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environment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1969 – I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recognizes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duty of the Federal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Government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to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environment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ensure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good</a:t>
            </a:r>
            <a:r>
              <a:rPr lang="it-IT" sz="16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environmental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quality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American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people</a:t>
            </a:r>
            <a:endParaRPr lang="it-IT" sz="16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aesthetic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management of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highways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1965 –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recognizes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acquire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areas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surrounding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highways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them</a:t>
            </a:r>
            <a:endParaRPr lang="it-IT" sz="16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1968 –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recognized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Ministry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Transports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examine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projects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having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effects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towards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endParaRPr lang="it-IT" sz="16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1961 – Construction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endParaRPr lang="it-IT" sz="16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1966 –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Demonstratio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Cities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metropolitan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recognizes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duty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assistance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federal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bodies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conserve and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enlarge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free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areas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to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acquire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improve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restore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areas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structures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achitectonic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endParaRPr lang="it-IT" sz="16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endParaRPr lang="it-IT" sz="16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81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National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October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15 1966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general law of the American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establishing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duty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Government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best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encouragement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individual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collective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initiatives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», and create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conditions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equilibrium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between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ancient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attributed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single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duty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realize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«National Program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indicating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functionaries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encharged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attributed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National Park Service the duty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support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functionaries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to the National Trust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promote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public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sensibility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9305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made America?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identity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independence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legacy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«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fatherland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</a:p>
          <a:p>
            <a:pPr marL="0" indent="0" algn="ctr">
              <a:buNone/>
            </a:pP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ctr">
              <a:buNone/>
            </a:pP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0171" y="2691937"/>
            <a:ext cx="3156857" cy="23550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460171" y="5296395"/>
            <a:ext cx="2880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Emanuel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Leutze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Washington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crosses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river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Delaware - 1851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0672" y="2691937"/>
            <a:ext cx="2030190" cy="217694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650672" y="5047012"/>
            <a:ext cx="2279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Declaration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Independence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0463" y="2691937"/>
            <a:ext cx="3048000" cy="17272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8930463" y="4643252"/>
            <a:ext cx="1374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Boston Tea Party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53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Advisory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Council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federal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body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encharged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with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aim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recomposing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involved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art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merchants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specialists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etc.):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composed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Interior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Houses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Urban Development,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Transports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Commerce,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Treasury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General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Attorney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General Affairs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Admnistrator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Director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National Trust,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Secretary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Smithsonian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Foundation.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Director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National Park Service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Executive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Director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Council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algn="just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«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Section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106»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establishes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procedural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building,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restoration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management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competent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federal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body –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authorize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proposal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undertaking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(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project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could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involve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changes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building)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consequences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structures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included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«National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Register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».</a:t>
            </a:r>
          </a:p>
          <a:p>
            <a:pPr algn="just"/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N.B.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Section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106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applied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only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included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«National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Register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1960 by the National Park Service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comprising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barrels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strutures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architecture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archaeology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technology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culture of USA,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included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those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declared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National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Ministry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Interior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along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issues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Law of 1935.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33205" y="5911222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Relics</a:t>
            </a:r>
            <a:endParaRPr lang="it-IT" i="1" dirty="0">
              <a:solidFill>
                <a:schemeClr val="accent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4132613" y="6103917"/>
            <a:ext cx="3253839" cy="23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7718961" y="6127668"/>
            <a:ext cx="2957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Fragments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american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4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Law of 1966: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further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1971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President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Richard Nixon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Development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environment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attributing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federal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bodies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duty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assets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favour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future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generations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1976 –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Congress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applied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106»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potentially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deserving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be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filled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National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Register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recognized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autonomy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Advisory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Council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1986: a 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amendement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106»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recognized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subjects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interested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bodies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requiring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federal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authorization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financial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supports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competent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functionaries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involved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federal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citizens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1992 – a 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amendement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attributed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more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important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American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Natives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Hawaian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Natives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42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Legislative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Federal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level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Law of 1966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effective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each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State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determined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our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functionaries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encharged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management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adopted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very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gave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offices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responsibilities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management; 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involved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 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foundations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advisory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councils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involve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management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referred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federal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expropriation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taxation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92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expropriation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perhaps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be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acquire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site,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linking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public use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1896 the Supreme Court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recognized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linked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a «public use»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institution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parks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battlefields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sentence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United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StatesvS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Gettysburg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Elect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r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ecognized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expropriation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regard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institution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military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park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Gettysburg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1954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established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expropriation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because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aesthetic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beauty».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sentence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BermanvSParker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– set on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opposition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inhabitants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District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Columbia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against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project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expropriation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Government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determined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Government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evaluate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city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«beauty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healthy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spacious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clean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equilibrated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attentively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20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police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recognized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State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Government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maintain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adopting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specific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regulations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hygiene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safety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public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morality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liberal,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because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absence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indemnifications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citizens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applied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on. So the Supreme Court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more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restricted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jurisprudence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application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regulations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application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limited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two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constitutional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clauses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marL="0" indent="0" algn="just">
              <a:buNone/>
            </a:pP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>
              <a:buAutoNum type="arabicParenR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clause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due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process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application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regulations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be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linked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«public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aim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public use»</a:t>
            </a:r>
          </a:p>
          <a:p>
            <a:pPr algn="just">
              <a:buAutoNum type="arabicParenR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clause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equal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application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regulations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mustn’t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determin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injustice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inequality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48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taxation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Each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State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adopts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some fiscal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especially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category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tax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relief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citizens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involved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initiatives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management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complete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tax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relief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provided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areas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public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parks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competent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very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category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submerged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relics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Abandoned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Shipwreck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 1987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encountered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phenomenon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depredation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submerged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shipwrecks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relics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algn="just">
              <a:buAutoNum type="alphaLcParenR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Relics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stranded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submerged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State</a:t>
            </a:r>
          </a:p>
          <a:p>
            <a:pPr algn="just">
              <a:buAutoNum type="alphaLcParenR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Relics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stranded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formations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a State</a:t>
            </a:r>
          </a:p>
          <a:p>
            <a:pPr algn="just">
              <a:buAutoNum type="alphaLcParenR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Submerged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relics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deserving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be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filled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National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Register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2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administrations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apart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expropriation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taxation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Districts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application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districts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controlled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Commissions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composed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historians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lawyers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law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scholars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citizens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Consequently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each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State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special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Commission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control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first case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in 1925 – of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District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towards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barrel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ov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Vieux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Carrèe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New Orleans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556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memory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independence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7029" y="1905001"/>
            <a:ext cx="2755075" cy="3415144"/>
          </a:xfrm>
        </p:spPr>
      </p:pic>
      <p:sp>
        <p:nvSpPr>
          <p:cNvPr id="5" name="CasellaDiTesto 4"/>
          <p:cNvSpPr txBox="1"/>
          <p:nvPr/>
        </p:nvSpPr>
        <p:spPr>
          <a:xfrm>
            <a:off x="5617029" y="5557652"/>
            <a:ext cx="2137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Washington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3188" y="1613477"/>
            <a:ext cx="3124200" cy="37973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363188" y="5726929"/>
            <a:ext cx="2920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George Washington (1732-1799)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4362" y="1905000"/>
            <a:ext cx="2000250" cy="22860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9504362" y="4453247"/>
            <a:ext cx="224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Robert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Mills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(1781-1855)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25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4" y="624109"/>
            <a:ext cx="2964728" cy="2415973"/>
          </a:xfrm>
        </p:spPr>
      </p:pic>
      <p:sp>
        <p:nvSpPr>
          <p:cNvPr id="5" name="CasellaDiTesto 4"/>
          <p:cNvSpPr txBox="1"/>
          <p:nvPr/>
        </p:nvSpPr>
        <p:spPr>
          <a:xfrm>
            <a:off x="2592924" y="3289465"/>
            <a:ext cx="2858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Washington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building</a:t>
            </a: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(1860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6494" y="624109"/>
            <a:ext cx="2598118" cy="372226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906494" y="4583875"/>
            <a:ext cx="2369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original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project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- 1836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92924" y="4346369"/>
            <a:ext cx="484459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«Washington National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Society»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1833 –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raised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more</a:t>
            </a:r>
          </a:p>
          <a:p>
            <a:r>
              <a:rPr lang="it-IT" sz="16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t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28.000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dollars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the building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began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i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 1848;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interrupted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1855 and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continued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sz="16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s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ince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1876 under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direction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Congress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Committee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finally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completed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1884</a:t>
            </a:r>
          </a:p>
        </p:txBody>
      </p:sp>
    </p:spTree>
    <p:extLst>
      <p:ext uri="{BB962C8B-B14F-4D97-AF65-F5344CB8AC3E}">
        <p14:creationId xmlns:p14="http://schemas.microsoft.com/office/powerpoint/2010/main" xmlns="" val="332707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624109"/>
            <a:ext cx="2503746" cy="3092867"/>
          </a:xfrm>
        </p:spPr>
      </p:pic>
      <p:sp>
        <p:nvSpPr>
          <p:cNvPr id="5" name="CasellaDiTesto 4"/>
          <p:cNvSpPr txBox="1"/>
          <p:nvPr/>
        </p:nvSpPr>
        <p:spPr>
          <a:xfrm>
            <a:off x="2592925" y="3895106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aluminium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apex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P.H.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McLaughlin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T.L.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Casey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9616" y="624109"/>
            <a:ext cx="2704996" cy="275418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799616" y="3621974"/>
            <a:ext cx="1624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aluminium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apex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9616" y="4173427"/>
            <a:ext cx="2704996" cy="210861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1294" y="4658011"/>
            <a:ext cx="2125683" cy="181197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906982" y="4868883"/>
            <a:ext cx="2337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Crack in a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stone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</a:p>
          <a:p>
            <a:r>
              <a:rPr lang="it-IT" sz="14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op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2011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earthquake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9770" y="624109"/>
            <a:ext cx="19050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560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Washington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1905000"/>
            <a:ext cx="1015714" cy="1530000"/>
          </a:xfrm>
        </p:spPr>
      </p:pic>
      <p:sp>
        <p:nvSpPr>
          <p:cNvPr id="5" name="CasellaDiTesto 4"/>
          <p:cNvSpPr txBox="1"/>
          <p:nvPr/>
        </p:nvSpPr>
        <p:spPr>
          <a:xfrm>
            <a:off x="2592925" y="3645725"/>
            <a:ext cx="22445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Copy (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1815)</a:t>
            </a:r>
          </a:p>
          <a:p>
            <a:r>
              <a:rPr lang="it-IT" sz="14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a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fter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Bust of Washington</a:t>
            </a:r>
          </a:p>
          <a:p>
            <a:r>
              <a:rPr lang="it-IT" sz="14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b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y Giuseppe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Ceracchi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(1795)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5153" y="1905000"/>
            <a:ext cx="2624447" cy="1530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605153" y="3645725"/>
            <a:ext cx="25042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Equestrian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statue of Washington</a:t>
            </a:r>
          </a:p>
          <a:p>
            <a:r>
              <a:rPr lang="it-IT" sz="14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b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y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Clarck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Mills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(1859) – </a:t>
            </a: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Washington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Circle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7123" y="1911000"/>
            <a:ext cx="1143000" cy="1524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9880270" y="3752603"/>
            <a:ext cx="23920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Copy (1909)</a:t>
            </a:r>
          </a:p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statue of Washington</a:t>
            </a:r>
          </a:p>
          <a:p>
            <a:r>
              <a:rPr lang="it-IT" sz="14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b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y Jean-Antoine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Houdon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(1791)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5639" y="4715890"/>
            <a:ext cx="1143000" cy="1524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465639" y="6460177"/>
            <a:ext cx="2871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George Washington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Master Mason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2035" y="4715890"/>
            <a:ext cx="2066307" cy="186304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8229600" y="5248894"/>
            <a:ext cx="21387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George Washington</a:t>
            </a: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 Heritage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Lexington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4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Washington 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2112858"/>
            <a:ext cx="3047854" cy="1782247"/>
          </a:xfrm>
        </p:spPr>
      </p:pic>
      <p:sp>
        <p:nvSpPr>
          <p:cNvPr id="5" name="CasellaDiTesto 4"/>
          <p:cNvSpPr txBox="1"/>
          <p:nvPr/>
        </p:nvSpPr>
        <p:spPr>
          <a:xfrm>
            <a:off x="2592925" y="4156364"/>
            <a:ext cx="2953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Washington Park – Denver - 1899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556" y="2112857"/>
            <a:ext cx="2725387" cy="178224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614556" y="4156364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Washington Park - Springfield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2080" y="1695202"/>
            <a:ext cx="2495550" cy="18288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1250" y="5011282"/>
            <a:ext cx="2114206" cy="1603273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975761" y="5189517"/>
            <a:ext cx="1611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Washington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Oak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Audubon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Park –</a:t>
            </a: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New Orleans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7703" y="4725401"/>
            <a:ext cx="2161309" cy="1889153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9868395" y="5011282"/>
            <a:ext cx="2157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Washington</a:t>
            </a:r>
          </a:p>
          <a:p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o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 the Mount Rushmore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4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war 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independence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2190132"/>
            <a:ext cx="1397000" cy="2311400"/>
          </a:xfrm>
        </p:spPr>
      </p:pic>
      <p:sp>
        <p:nvSpPr>
          <p:cNvPr id="5" name="CasellaDiTesto 4"/>
          <p:cNvSpPr txBox="1"/>
          <p:nvPr/>
        </p:nvSpPr>
        <p:spPr>
          <a:xfrm>
            <a:off x="2592925" y="4750130"/>
            <a:ext cx="1343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Lexington</a:t>
            </a:r>
          </a:p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Minuteman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3340" y="2127746"/>
            <a:ext cx="3048000" cy="2286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873340" y="4667003"/>
            <a:ext cx="3793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Concorde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Minuteman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Daniel Chester French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2572512"/>
            <a:ext cx="1828800" cy="17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23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660</TotalTime>
  <Words>2563</Words>
  <Application>Microsoft Office PowerPoint</Application>
  <PresentationFormat>Personalizzato</PresentationFormat>
  <Paragraphs>219</Paragraphs>
  <Slides>36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Filo</vt:lpstr>
      <vt:lpstr>Lesson 9 Politics for cultural heritage management in a comparative approach: the «military culture» of United States</vt:lpstr>
      <vt:lpstr>A different juridical system</vt:lpstr>
      <vt:lpstr>Who made America? A matter of identity</vt:lpstr>
      <vt:lpstr>The memory of the independence Some examples</vt:lpstr>
      <vt:lpstr>Diapositiva 5</vt:lpstr>
      <vt:lpstr>Diapositiva 6</vt:lpstr>
      <vt:lpstr>Monuments to Washington Other examples…</vt:lpstr>
      <vt:lpstr>Monuments to Washington  Some examples</vt:lpstr>
      <vt:lpstr>The war for independence Other examples of monuments</vt:lpstr>
      <vt:lpstr>Monuments to the war of independence abroad</vt:lpstr>
      <vt:lpstr>The Civil War (1861-1865)</vt:lpstr>
      <vt:lpstr>A «military nation»: memory and identity of the war</vt:lpstr>
      <vt:lpstr>The first national cemeteries and battlefields recognized</vt:lpstr>
      <vt:lpstr>Wilderness, nature, landscape, pioneers The conquest of the West and the myth of the Frontier</vt:lpstr>
      <vt:lpstr>The Frontier</vt:lpstr>
      <vt:lpstr>Protection of nature and wilderness</vt:lpstr>
      <vt:lpstr>The matter of the Natives</vt:lpstr>
      <vt:lpstr>The «Antiquities Act» June, 8, 1906</vt:lpstr>
      <vt:lpstr>Diapositiva 19</vt:lpstr>
      <vt:lpstr>The National Park Service</vt:lpstr>
      <vt:lpstr>The evolution of the National Park Service</vt:lpstr>
      <vt:lpstr>The action of Roosvelt</vt:lpstr>
      <vt:lpstr>The Law of 1935</vt:lpstr>
      <vt:lpstr>The competent bodies</vt:lpstr>
      <vt:lpstr>An American National Trust</vt:lpstr>
      <vt:lpstr>The new protectionist sensibility in the 60s</vt:lpstr>
      <vt:lpstr>The new protectionist sensibility in the 60s</vt:lpstr>
      <vt:lpstr>New Laws for New Phenomena…</vt:lpstr>
      <vt:lpstr>The National Historic Preservation Act –  October 15 1966</vt:lpstr>
      <vt:lpstr>New instruments of protection</vt:lpstr>
      <vt:lpstr>The Law of 1966: further development</vt:lpstr>
      <vt:lpstr>Legislative and administrative action at a Federal level</vt:lpstr>
      <vt:lpstr>The power of expropriation</vt:lpstr>
      <vt:lpstr>The power of police</vt:lpstr>
      <vt:lpstr>The power of taxation</vt:lpstr>
      <vt:lpstr>The role of local administrations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9 Politics for cultural heritage management in a comparative approach: the «military culture» of United States</dc:title>
  <dc:creator>Andrea Ragusa</dc:creator>
  <cp:lastModifiedBy>Luca Verzichelli</cp:lastModifiedBy>
  <cp:revision>54</cp:revision>
  <dcterms:created xsi:type="dcterms:W3CDTF">2016-09-30T08:30:09Z</dcterms:created>
  <dcterms:modified xsi:type="dcterms:W3CDTF">2016-10-26T12:57:50Z</dcterms:modified>
</cp:coreProperties>
</file>