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90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EC5F4-8948-4494-9BA0-234E469A093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F262C-3DAC-4109-B098-54B6AF0F66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917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F262C-3DAC-4109-B098-54B6AF0F663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1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F262C-3DAC-4109-B098-54B6AF0F663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883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F262C-3DAC-4109-B098-54B6AF0F663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614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F262C-3DAC-4109-B098-54B6AF0F663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822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969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728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1916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098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64375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400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6627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160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028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103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371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32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971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05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7700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454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527F3-2F37-4310-BD98-35D204FF493C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EF7064-3C4D-4303-9CB5-5E0B7943F0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78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32953" y="578922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8</a:t>
            </a:r>
            <a:b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management: a comparative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b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 and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Great Britain</a:t>
            </a:r>
            <a:endParaRPr lang="it-IT" sz="3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3491346"/>
            <a:ext cx="8915399" cy="1911928"/>
          </a:xfrm>
        </p:spPr>
        <p:txBody>
          <a:bodyPr>
            <a:normAutofit/>
          </a:bodyPr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characterising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British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out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european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7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Law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Selborne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Society for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Birds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Pleasant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- 1885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502" y="2776866"/>
            <a:ext cx="1371600" cy="16367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14502" y="4655127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Gilbert White (1720-1793)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285" y="2776866"/>
            <a:ext cx="1619250" cy="2638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9104" y="2776866"/>
            <a:ext cx="2794000" cy="20955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499104" y="5177642"/>
            <a:ext cx="333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White’s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House –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Wakes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6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Law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Royal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Society for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Birds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- 1889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3203146"/>
            <a:ext cx="1648055" cy="16385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542" y="2791608"/>
            <a:ext cx="2794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1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Law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346" y="1385455"/>
            <a:ext cx="2999930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1794346" y="5403273"/>
            <a:ext cx="2722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Gerard Baldwin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Brown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(1849-1932)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6390" y="1385454"/>
            <a:ext cx="1436913" cy="10727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67647" y="2695699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British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- 1843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069" y="1571996"/>
            <a:ext cx="2209800" cy="6096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609610" y="2814452"/>
            <a:ext cx="300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Society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Antiquaries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London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- 1751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4655" y="4031681"/>
            <a:ext cx="1279957" cy="113202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740239" y="3645725"/>
            <a:ext cx="3137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Royal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British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- 1834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8417" y="4604661"/>
            <a:ext cx="2400300" cy="1905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856519" y="5557161"/>
            <a:ext cx="214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Royal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Society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- 1754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4987637" y="3456427"/>
            <a:ext cx="2192978" cy="1709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Royal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- 1908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1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Law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Society for the Promotion of Nature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Reserves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- 1912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2803195"/>
            <a:ext cx="1971675" cy="27241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89212" y="5795158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Charles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Rotschild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(1877 – 1923)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5818" y="2693480"/>
            <a:ext cx="2095500" cy="22193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65818" y="52607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1957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5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Law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659" y="2143826"/>
            <a:ext cx="1333500" cy="2000250"/>
          </a:xfrm>
        </p:spPr>
      </p:pic>
      <p:sp>
        <p:nvSpPr>
          <p:cNvPr id="5" name="CasellaDiTesto 4"/>
          <p:cNvSpPr txBox="1"/>
          <p:nvPr/>
        </p:nvSpPr>
        <p:spPr>
          <a:xfrm>
            <a:off x="4678878" y="4643252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Trust for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Natural Beauty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5044" y="1905000"/>
            <a:ext cx="39917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12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January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1895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Octavia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Hill, Robert Hunter,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Hardwicke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Rawnsley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benefit of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tenements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including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beauty or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and, 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regards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for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aspects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features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animal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life. 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furniture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ictures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chattels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description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h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aving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nature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charity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private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public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statute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sz="16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by a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law.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case in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english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1907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permanent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benefit of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tenements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including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 of beauty or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regards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(so far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practicable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aspect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features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animal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life».</a:t>
            </a: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National Trust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ways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maintains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«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recreation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resort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</a:t>
            </a:r>
          </a:p>
          <a:p>
            <a:pPr marL="0" indent="0" algn="just">
              <a:buNone/>
            </a:pPr>
            <a:endParaRPr lang="it-IT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023" y="4667003"/>
            <a:ext cx="3906982" cy="179345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40135" y="4916384"/>
            <a:ext cx="2278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Alfriston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Clergy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House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Bought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NT in 1896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 10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pounds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first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bought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6489" y="4667002"/>
            <a:ext cx="2788124" cy="147281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994566" y="6365174"/>
            <a:ext cx="5093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Wicken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First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reserve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bought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NT in 1899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0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Town Planning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- 1909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412" y="2324038"/>
            <a:ext cx="1371600" cy="22574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0812" y="2857980"/>
            <a:ext cx="2575775" cy="368335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96291" y="5177642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John Burns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(1858-1943)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35190" y="3123210"/>
            <a:ext cx="51844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Housing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Town Planning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«an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amend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law</a:t>
            </a:r>
          </a:p>
          <a:p>
            <a:r>
              <a:rPr lang="it-IT" sz="1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r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elating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Houses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Working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Classes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to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provide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</a:p>
          <a:p>
            <a:r>
              <a:rPr lang="it-IT" sz="1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aking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House Planning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Schemes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to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make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further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provision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w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ith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appointment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duties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County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Medical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Officers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Health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to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provide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establishment of </a:t>
            </a:r>
          </a:p>
          <a:p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Public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Health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Housing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County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Preamble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  <a:endParaRPr lang="it-IT" sz="1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46912" y="4797631"/>
            <a:ext cx="45849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organized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endParaRPr lang="it-IT" sz="1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Housing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Working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plannning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County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Medical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Officers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Town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Councils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5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Town Planning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599" y="2240478"/>
            <a:ext cx="2795905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2659" y="2240478"/>
            <a:ext cx="5321819" cy="42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6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10"/>
            <a:ext cx="3676650" cy="2962275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704" y="2410691"/>
            <a:ext cx="4144488" cy="36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14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18" y="1235033"/>
            <a:ext cx="8419605" cy="5047013"/>
          </a:xfrm>
        </p:spPr>
      </p:pic>
    </p:spTree>
    <p:extLst>
      <p:ext uri="{BB962C8B-B14F-4D97-AF65-F5344CB8AC3E}">
        <p14:creationId xmlns:p14="http://schemas.microsoft.com/office/powerpoint/2010/main" xmlns="" val="19579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methodological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the English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unified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expression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itself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-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anglo-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saxon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doctrine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often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depends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flexible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«common law»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Great Britain: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spread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elastic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conceptualization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empirically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flexible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nature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allows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deep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lobbies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British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referred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in a liberal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apart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law,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bond of the law.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evident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export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deeply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–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–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planning.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2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1800 – 650.000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1900 – 6.500.000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5094514" y="24581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377049" y="251584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London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3438114"/>
            <a:ext cx="2612180" cy="204828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049" y="3051958"/>
            <a:ext cx="5438899" cy="36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4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Second World War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 and Country Planning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1944 -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Country Planning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fill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 and Country Planning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1947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characterising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body for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supervision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prepared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list of building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order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Order 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assure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 some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effective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some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endParaRPr lang="it-IT" sz="16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endParaRPr lang="it-IT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1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opinion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50s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36070" y="1639496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436914" y="4536374"/>
            <a:ext cx="267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Bomb-damage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map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London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820" y="5020664"/>
            <a:ext cx="8191500" cy="15430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689" y="1639496"/>
            <a:ext cx="4750129" cy="27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8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further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 and Country Planning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1968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einforces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Transforming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list in a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Blanket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Order» (general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to alter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demolish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«Building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Orders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abolished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 and Country Planning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1971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 and Country Planning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1972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pays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7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decentralized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Triangolo isoscele 3"/>
          <p:cNvSpPr/>
          <p:nvPr/>
        </p:nvSpPr>
        <p:spPr>
          <a:xfrm>
            <a:off x="5165766" y="2133600"/>
            <a:ext cx="3788229" cy="2699657"/>
          </a:xfrm>
          <a:prstGeom prst="triangle">
            <a:avLst>
              <a:gd name="adj" fmla="val 5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Environment</a:t>
            </a:r>
          </a:p>
          <a:p>
            <a:pPr algn="ctr"/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proposes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ctr"/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fills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list;</a:t>
            </a:r>
          </a:p>
          <a:p>
            <a:pPr algn="ctr"/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directly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					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District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planning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guidelines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city;</a:t>
            </a:r>
          </a:p>
          <a:p>
            <a:pPr marL="0" indent="0" algn="just">
              <a:buNone/>
            </a:pPr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	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				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permissions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(Planning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  <a:endParaRPr lang="it-IT" dirty="0"/>
          </a:p>
        </p:txBody>
      </p:sp>
      <p:sp>
        <p:nvSpPr>
          <p:cNvPr id="7" name="Triangolo isoscele 6"/>
          <p:cNvSpPr/>
          <p:nvPr/>
        </p:nvSpPr>
        <p:spPr>
          <a:xfrm>
            <a:off x="1235034" y="2133600"/>
            <a:ext cx="3360716" cy="26996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National Heritage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National Heritage, Media and Sport 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2802577" y="4916384"/>
            <a:ext cx="11876" cy="676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543792" y="5795158"/>
            <a:ext cx="3977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Libraries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Environment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Industry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Home Office –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Science</a:t>
            </a:r>
          </a:p>
        </p:txBody>
      </p:sp>
    </p:spTree>
    <p:extLst>
      <p:ext uri="{BB962C8B-B14F-4D97-AF65-F5344CB8AC3E}">
        <p14:creationId xmlns:p14="http://schemas.microsoft.com/office/powerpoint/2010/main" xmlns="" val="22323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decentralized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Society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Ancient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Trust;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 and Country Planning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Trust;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Amenity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Societies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6448301" y="3538847"/>
            <a:ext cx="1223159" cy="80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766462" y="4583875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2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Quangos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589212" y="2133600"/>
            <a:ext cx="2303422" cy="1096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- 1983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2291938" y="3336967"/>
            <a:ext cx="653143" cy="807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090057" y="4441371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4429496" y="3336967"/>
            <a:ext cx="795647" cy="9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572000" y="4441371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91938" y="5260769"/>
            <a:ext cx="43813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unitarian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deal private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sources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cultural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sz="1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valorization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grants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private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subjects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research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cataloguing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Lobby </a:t>
            </a:r>
          </a:p>
        </p:txBody>
      </p:sp>
      <p:cxnSp>
        <p:nvCxnSpPr>
          <p:cNvPr id="17" name="Connettore 2 16"/>
          <p:cNvCxnSpPr/>
          <p:nvPr/>
        </p:nvCxnSpPr>
        <p:spPr>
          <a:xfrm>
            <a:off x="1805049" y="2660073"/>
            <a:ext cx="486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86888" y="2529444"/>
            <a:ext cx="16802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d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irect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London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3336966" y="1520042"/>
            <a:ext cx="11876" cy="613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721922" y="748145"/>
            <a:ext cx="27991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Chiefs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HBMC are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designed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consultive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 an executive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25" name="Connettore 2 24"/>
          <p:cNvCxnSpPr/>
          <p:nvPr/>
        </p:nvCxnSpPr>
        <p:spPr>
          <a:xfrm flipH="1">
            <a:off x="5047013" y="2660073"/>
            <a:ext cx="581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818909" y="2660073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structures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9417132" y="2133600"/>
            <a:ext cx="2087480" cy="1120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Heritage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Memorial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Fund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253351" y="3823855"/>
            <a:ext cx="3594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directed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an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buy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directly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board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designed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</a:p>
          <a:p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Science</a:t>
            </a:r>
          </a:p>
        </p:txBody>
      </p:sp>
    </p:spTree>
    <p:extLst>
      <p:ext uri="{BB962C8B-B14F-4D97-AF65-F5344CB8AC3E}">
        <p14:creationId xmlns:p14="http://schemas.microsoft.com/office/powerpoint/2010/main" xmlns="" val="17251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4" grpId="0"/>
      <p:bldP spid="15" grpId="0"/>
      <p:bldP spid="19" grpId="0"/>
      <p:bldP spid="23" grpId="0"/>
      <p:bldP spid="27" grpId="0"/>
      <p:bldP spid="28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Church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16.700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churches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Regular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ispections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ecclesiastic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300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Control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demolition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700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Church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funds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55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million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pounds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6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589211" y="2133600"/>
            <a:ext cx="2149043" cy="170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Environment,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Transport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Regions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250878" y="2133600"/>
            <a:ext cx="2253734" cy="1714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Culture, Media and Sport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7" name="Connettore 2 6"/>
          <p:cNvCxnSpPr>
            <a:stCxn id="3" idx="1"/>
          </p:cNvCxnSpPr>
          <p:nvPr/>
        </p:nvCxnSpPr>
        <p:spPr>
          <a:xfrm>
            <a:off x="2589212" y="4022411"/>
            <a:ext cx="997136" cy="727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681351" y="4963886"/>
            <a:ext cx="2561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lanning policy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ogether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Planning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Directorate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Planning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Inspectorate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2" name="Connettore 2 11"/>
          <p:cNvCxnSpPr>
            <a:stCxn id="3" idx="3"/>
          </p:cNvCxnSpPr>
          <p:nvPr/>
        </p:nvCxnSpPr>
        <p:spPr>
          <a:xfrm flipH="1">
            <a:off x="10260281" y="4022411"/>
            <a:ext cx="1244331" cy="52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9250878" y="4880758"/>
            <a:ext cx="27687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–Sport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Lottery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Libraries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Galleries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Royal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Agency and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Royal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Palaces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Agency – the 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Royal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068291" y="2268187"/>
            <a:ext cx="2030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5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7590" y="1905000"/>
            <a:ext cx="6970815" cy="3462647"/>
          </a:xfrm>
        </p:spPr>
      </p:pic>
      <p:sp>
        <p:nvSpPr>
          <p:cNvPr id="5" name="CasellaDiTesto 4"/>
          <p:cNvSpPr txBox="1"/>
          <p:nvPr/>
        </p:nvSpPr>
        <p:spPr>
          <a:xfrm>
            <a:off x="3277590" y="5723906"/>
            <a:ext cx="629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Earl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IveaghvS.Minister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Local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- 1964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3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sensibility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700" y="1578553"/>
            <a:ext cx="2794000" cy="3225800"/>
          </a:xfrm>
        </p:spPr>
      </p:pic>
      <p:sp>
        <p:nvSpPr>
          <p:cNvPr id="5" name="CasellaDiTesto 4"/>
          <p:cNvSpPr txBox="1"/>
          <p:nvPr/>
        </p:nvSpPr>
        <p:spPr>
          <a:xfrm>
            <a:off x="2431700" y="5070764"/>
            <a:ext cx="2263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John Aubrey (1626-1697)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224" y="2410691"/>
            <a:ext cx="2971800" cy="24862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25700" y="5201392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Monumenta Britannica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(1663-1697)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336478" y="1905000"/>
            <a:ext cx="3637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Anthony Wood (1632-1695)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Historia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et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Antiquitates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Universitatis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Oxoniensis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- 1674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1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Amenities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- 1967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District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duty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portions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8.000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2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Secondo World War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1949 –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Access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Countryside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typological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Natural Beauty;</a:t>
            </a:r>
          </a:p>
          <a:p>
            <a:pPr algn="just">
              <a:buFont typeface="+mj-lt"/>
              <a:buAutoNum type="arabicPeriod"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Special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Reserves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6662057" y="2778826"/>
            <a:ext cx="1531917" cy="10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288977" y="2885704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6270171" y="3871356"/>
            <a:ext cx="1258785" cy="66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707086" y="453637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4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1968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Countryside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1981 – Wildlife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1995 – Environment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valorization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beauty,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wildlife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allow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understanding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enjoyment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contrasts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enjoyment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prevale.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Moreover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valorization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social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economic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health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resident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1769424" y="4560125"/>
            <a:ext cx="3360716" cy="2018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Countryside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(1968):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makes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experiments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agricoltural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activities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car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traffic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management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7647709" y="4560125"/>
            <a:ext cx="3705101" cy="2018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English Nature (1991) –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reserves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technical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605153" y="4750130"/>
            <a:ext cx="1662546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board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designed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authorities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2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law of 1995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end of the 90s,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Wales 10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(1.360.000 ha – 300.000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resident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end of the 90s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Wales 41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2.100.000 ha)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end of the 90s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Wales 45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sea-areas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(1.500 km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Countryside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Countryside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Wales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«National Heritage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(1983)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English Heritage: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similar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Scotland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Scottish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Natural Heritage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1991) and in North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Ireland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4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National Trust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quantitative data…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National Trust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small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with just 720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1920 and 5.300 ha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Wales, and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successsively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in North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Ireland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evident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First World War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Second: in 1940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6.800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27.700 ha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in 1965 157.581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133.00 ha; in 2003 3.100.000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250.000 ha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1931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«National Trust for Scotland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Natural Beauty»: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a law of 1935,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end of 90s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250.000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anglo-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saxon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60s.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3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National Trust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einforcement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enlarged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successive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1937 –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National Trust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focalised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management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«country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opened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second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1971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membership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a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volunteeringly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4.500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staff,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34.000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volunteers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137.000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occupied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management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52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3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half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half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designed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academic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personalities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first body,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second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body: the Executive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(32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): executive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National Trust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a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divided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customer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services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human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resources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services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information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policy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strategy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4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becoming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pre-emption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rights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use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France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first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second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operates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normal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merchant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in the market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favours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allows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decides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donate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(a building e.g.), he 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remain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the building and express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issues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use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destination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absolute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privilege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consisting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inalienable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sell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warranties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apart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case of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Parliament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deciding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Sometimes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compulsory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acquisition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–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way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acquisition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with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Acquisition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Land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(1946) the National Trust can oppose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procedure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evaluate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with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designed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Parlament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area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inalienable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«for the benefit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end of the 90s the 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275.000 ha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20.000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nature, 280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160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gardens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75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40.000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50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villages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28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covenants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with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use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National Trust can use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lease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for a long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moment 500 ha of the Lake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District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Trust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lease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500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portion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 to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the English Nature)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Especially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portions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English,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Walsh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Irish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so-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Neptune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Enterprise»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started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1965 –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allowed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34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million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pounds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665 km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9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«National Trust Strategic Plan» (2004-2007),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strategice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performance-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«statement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significance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describing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nature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charateristics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site,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consulting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Trust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peculiar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nature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relations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enormously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growing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number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visitors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50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millions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NT), the 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enjoyment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just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assumes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agricultural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NT, with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2.000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farms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421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Nature/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Technique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turning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Romantic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2013135"/>
            <a:ext cx="1457325" cy="2047875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263242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John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Ruskin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458" y="2326492"/>
            <a:ext cx="2794000" cy="3873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703458" y="6412675"/>
            <a:ext cx="2903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William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Wodsworth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(1770-1850)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84519" y="2565070"/>
            <a:ext cx="23968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Samuel Taylor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Coleridge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(1772-1834)</a:t>
            </a: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Robert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Southey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(1774-1843)</a:t>
            </a: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Thomas de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Quincey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(1785-1859)</a:t>
            </a: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so-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called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«Lake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Poets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5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09"/>
            <a:ext cx="8284872" cy="5646061"/>
          </a:xfrm>
        </p:spPr>
      </p:pic>
    </p:spTree>
    <p:extLst>
      <p:ext uri="{BB962C8B-B14F-4D97-AF65-F5344CB8AC3E}">
        <p14:creationId xmlns:p14="http://schemas.microsoft.com/office/powerpoint/2010/main" xmlns="" val="15989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10"/>
            <a:ext cx="8911687" cy="5741064"/>
          </a:xfrm>
        </p:spPr>
      </p:pic>
    </p:spTree>
    <p:extLst>
      <p:ext uri="{BB962C8B-B14F-4D97-AF65-F5344CB8AC3E}">
        <p14:creationId xmlns:p14="http://schemas.microsoft.com/office/powerpoint/2010/main" xmlns="" val="6116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10"/>
            <a:ext cx="8911687" cy="5883567"/>
          </a:xfrm>
        </p:spPr>
      </p:pic>
    </p:spTree>
    <p:extLst>
      <p:ext uri="{BB962C8B-B14F-4D97-AF65-F5344CB8AC3E}">
        <p14:creationId xmlns:p14="http://schemas.microsoft.com/office/powerpoint/2010/main" xmlns="" val="2453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6" y="624110"/>
            <a:ext cx="8911686" cy="5562934"/>
          </a:xfrm>
        </p:spPr>
      </p:pic>
    </p:spTree>
    <p:extLst>
      <p:ext uri="{BB962C8B-B14F-4D97-AF65-F5344CB8AC3E}">
        <p14:creationId xmlns:p14="http://schemas.microsoft.com/office/powerpoint/2010/main" xmlns="" val="29376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6" y="624110"/>
            <a:ext cx="8911686" cy="5776690"/>
          </a:xfrm>
        </p:spPr>
      </p:pic>
    </p:spTree>
    <p:extLst>
      <p:ext uri="{BB962C8B-B14F-4D97-AF65-F5344CB8AC3E}">
        <p14:creationId xmlns:p14="http://schemas.microsoft.com/office/powerpoint/2010/main" xmlns="" val="2046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6" y="624109"/>
            <a:ext cx="8911686" cy="5800441"/>
          </a:xfrm>
        </p:spPr>
      </p:pic>
    </p:spTree>
    <p:extLst>
      <p:ext uri="{BB962C8B-B14F-4D97-AF65-F5344CB8AC3E}">
        <p14:creationId xmlns:p14="http://schemas.microsoft.com/office/powerpoint/2010/main" xmlns="" val="19374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/Ancient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89212" y="2133600"/>
            <a:ext cx="3562206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schedule (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scheduled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register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or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by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Environment – of «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pPr algn="ctr"/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12.800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beginning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90s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098971" y="2133600"/>
            <a:ext cx="3405641" cy="3777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categories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before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1700,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1700 and 1840,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1840 and 1915,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1915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1939,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characteristics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ctr"/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6.000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exceptional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– 20.000 of «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English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clearly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common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supplies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normal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apart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parliament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restrictive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e.g.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feudal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rights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under the control of the «Master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Magister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rotulorum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1875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President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Court of Appel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apart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case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libraries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3396343" y="5177642"/>
            <a:ext cx="1021278" cy="43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218213" y="5911222"/>
            <a:ext cx="3618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Private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free in a liberal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belong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endParaRPr lang="it-IT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2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XX°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century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1950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Chancellor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Exchequer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Lord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Waverley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introduce a law,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just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payied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producted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50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1.000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pounds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needs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licence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licence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Reviewing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Export of Works of Art.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licence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European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Community Export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Licence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out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European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Community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controlled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European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Kingdom Export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Licence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European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Union. 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illicit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traffic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societies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antiquieties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subscribed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code – in 1984 –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Unesco Convention of 1970, and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licence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required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400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pounds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law of 1997: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coroner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evaluation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5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a Board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Trustee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authorities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a large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freedom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1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077" y="624110"/>
            <a:ext cx="2794000" cy="3657600"/>
          </a:xfrm>
        </p:spPr>
      </p:pic>
      <p:sp>
        <p:nvSpPr>
          <p:cNvPr id="6" name="CasellaDiTesto 5"/>
          <p:cNvSpPr txBox="1"/>
          <p:nvPr/>
        </p:nvSpPr>
        <p:spPr>
          <a:xfrm>
            <a:off x="2491077" y="4560125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Lord Byron (1788-1824)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0612" y="624110"/>
            <a:ext cx="2794000" cy="3416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710612" y="4281710"/>
            <a:ext cx="2129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John Keats (1795-1821)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7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Victorian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vandalism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1705374"/>
            <a:ext cx="3190358" cy="2415363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500748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Fonthill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Abbey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213" y="1705374"/>
            <a:ext cx="3302000" cy="2476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663213" y="4500748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Westminster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618" y="3443843"/>
            <a:ext cx="2980707" cy="244631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322618" y="6139543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Bridge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9449" y="4500748"/>
            <a:ext cx="2868998" cy="187630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828312" y="6270171"/>
            <a:ext cx="184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London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St.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Pancrace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law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1811441"/>
            <a:ext cx="2540000" cy="1905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262" y="1811441"/>
            <a:ext cx="1524000" cy="1524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92925" y="4120738"/>
            <a:ext cx="80826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Society for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1877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Inspired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philosophy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John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Ruskin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William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Morris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idea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of a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case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subtract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changing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times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9101" y="1811441"/>
            <a:ext cx="1341120" cy="206044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70223" y="2066306"/>
            <a:ext cx="11015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Sir George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Gilbert Scott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(1811-1878)</a:t>
            </a:r>
          </a:p>
        </p:txBody>
      </p:sp>
    </p:spTree>
    <p:extLst>
      <p:ext uri="{BB962C8B-B14F-4D97-AF65-F5344CB8AC3E}">
        <p14:creationId xmlns:p14="http://schemas.microsoft.com/office/powerpoint/2010/main" xmlns="" val="33957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Law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- 1882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7630" y="2133600"/>
            <a:ext cx="2103120" cy="27523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678390" y="2434442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John Lubbock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Baron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Avebury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(1834-1913)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5699" y="2849940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focuses</a:t>
            </a:r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exclusively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pre-historic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 some of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known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country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1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Law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Commons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Society - 1865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560" y="2658448"/>
            <a:ext cx="2011680" cy="25237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32560" y="5459104"/>
            <a:ext cx="2241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John Stuart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(1806-1873)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818" y="2658448"/>
            <a:ext cx="2320119" cy="25237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81182" y="5609230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Lord 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Eversley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(1831-1928)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5848" y="1506277"/>
            <a:ext cx="2794000" cy="35179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981433" y="1506277"/>
            <a:ext cx="218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William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Morris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(1834-1896)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0348" y="3553870"/>
            <a:ext cx="2159000" cy="29464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919415" y="6223379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Robert Hunter 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(1844-1913)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7755" y="258169"/>
            <a:ext cx="1347874" cy="166502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111690" y="624110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Octavia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Hill (1838-1912)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0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823</TotalTime>
  <Words>3464</Words>
  <Application>Microsoft Office PowerPoint</Application>
  <PresentationFormat>Personalizzato</PresentationFormat>
  <Paragraphs>299</Paragraphs>
  <Slides>49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Filo</vt:lpstr>
      <vt:lpstr>Lesson 8 Politics for cultural heritage management: a comparative approach.  Ancient and Modern: the experience of Great Britain</vt:lpstr>
      <vt:lpstr>Some methodological points</vt:lpstr>
      <vt:lpstr>At the origins of a protectionist sensibility</vt:lpstr>
      <vt:lpstr>Nature/Technique The turning point of Romantic Age</vt:lpstr>
      <vt:lpstr>Diapositiva 5</vt:lpstr>
      <vt:lpstr>The Victorian vandalism</vt:lpstr>
      <vt:lpstr>Associations and law</vt:lpstr>
      <vt:lpstr>Associations and Law</vt:lpstr>
      <vt:lpstr>Associations and Law</vt:lpstr>
      <vt:lpstr>Associations and Law</vt:lpstr>
      <vt:lpstr>Associations and Law</vt:lpstr>
      <vt:lpstr>Associations and Law</vt:lpstr>
      <vt:lpstr>Associations and Law</vt:lpstr>
      <vt:lpstr>Associations and Law The National Trust</vt:lpstr>
      <vt:lpstr>The National Trust Its juridical nature</vt:lpstr>
      <vt:lpstr>The first juridical Act of protection</vt:lpstr>
      <vt:lpstr>Ancient and Modern The Housing and Town Planning Act as an instrument to protect ancient buildings</vt:lpstr>
      <vt:lpstr>Diapositiva 18</vt:lpstr>
      <vt:lpstr>Diapositiva 19</vt:lpstr>
      <vt:lpstr>The urban development in England</vt:lpstr>
      <vt:lpstr>After the Second World War</vt:lpstr>
      <vt:lpstr>The action of public opinion during the 50s</vt:lpstr>
      <vt:lpstr>The further evolution</vt:lpstr>
      <vt:lpstr>A decentralized system</vt:lpstr>
      <vt:lpstr>A decentralized system</vt:lpstr>
      <vt:lpstr>The Quangos</vt:lpstr>
      <vt:lpstr>The role of the Church</vt:lpstr>
      <vt:lpstr>The national level of the system today</vt:lpstr>
      <vt:lpstr>The «conservation areas»</vt:lpstr>
      <vt:lpstr>The Civic Amenities Act - 1967</vt:lpstr>
      <vt:lpstr>The protection of environment and landscape after the Secondo World War</vt:lpstr>
      <vt:lpstr>The protection of environment and landscape The last juridical acts</vt:lpstr>
      <vt:lpstr>Protection of environment and landscape Results of the law of 1995</vt:lpstr>
      <vt:lpstr>The recent evolution of the National Trust Some quantitative data…</vt:lpstr>
      <vt:lpstr>The structure of the National Trust Evolution and einforcement</vt:lpstr>
      <vt:lpstr>The National Trust Contents and activity</vt:lpstr>
      <vt:lpstr>The National Trust Contents and activity</vt:lpstr>
      <vt:lpstr>The National Trust Contents and activity</vt:lpstr>
      <vt:lpstr>The National Trust Managing the property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Historic Buildings/Ancient Monuments</vt:lpstr>
      <vt:lpstr>The protection of movable objects</vt:lpstr>
      <vt:lpstr>The system of exportation</vt:lpstr>
      <vt:lpstr>The Museums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 Politics for cultural heritage management: a comparative approach.  Ancient and Modern: the experience of Great Britain</dc:title>
  <dc:creator>Andrea Ragusa</dc:creator>
  <cp:lastModifiedBy>Luca Verzichelli</cp:lastModifiedBy>
  <cp:revision>80</cp:revision>
  <dcterms:created xsi:type="dcterms:W3CDTF">2016-09-15T11:37:18Z</dcterms:created>
  <dcterms:modified xsi:type="dcterms:W3CDTF">2016-10-26T12:57:19Z</dcterms:modified>
</cp:coreProperties>
</file>