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2" r:id="rId10"/>
    <p:sldId id="270" r:id="rId11"/>
    <p:sldId id="271" r:id="rId12"/>
    <p:sldId id="263" r:id="rId13"/>
    <p:sldId id="264" r:id="rId14"/>
    <p:sldId id="272" r:id="rId15"/>
    <p:sldId id="265" r:id="rId16"/>
    <p:sldId id="266" r:id="rId17"/>
    <p:sldId id="267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-90" y="-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00B1A-9E70-48DA-9F8A-C01FC92454D5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17812-AC09-453F-AE02-150962A1C4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5058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7812-AC09-453F-AE02-150962A1C444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8360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7812-AC09-453F-AE02-150962A1C444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9889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BC6-7F10-4C02-8E6A-6037B2A6EC2B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1303264-B10E-4675-B6AE-FCC8388900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4293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BC6-7F10-4C02-8E6A-6037B2A6EC2B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303264-B10E-4675-B6AE-FCC8388900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5284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BC6-7F10-4C02-8E6A-6037B2A6EC2B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303264-B10E-4675-B6AE-FCC8388900D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32609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BC6-7F10-4C02-8E6A-6037B2A6EC2B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303264-B10E-4675-B6AE-FCC8388900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63344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BC6-7F10-4C02-8E6A-6037B2A6EC2B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303264-B10E-4675-B6AE-FCC8388900D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71947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BC6-7F10-4C02-8E6A-6037B2A6EC2B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303264-B10E-4675-B6AE-FCC8388900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54272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BC6-7F10-4C02-8E6A-6037B2A6EC2B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3264-B10E-4675-B6AE-FCC8388900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93927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BC6-7F10-4C02-8E6A-6037B2A6EC2B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3264-B10E-4675-B6AE-FCC8388900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5481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BC6-7F10-4C02-8E6A-6037B2A6EC2B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3264-B10E-4675-B6AE-FCC8388900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7362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BC6-7F10-4C02-8E6A-6037B2A6EC2B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303264-B10E-4675-B6AE-FCC8388900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5211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BC6-7F10-4C02-8E6A-6037B2A6EC2B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303264-B10E-4675-B6AE-FCC8388900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769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BC6-7F10-4C02-8E6A-6037B2A6EC2B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303264-B10E-4675-B6AE-FCC8388900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7844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BC6-7F10-4C02-8E6A-6037B2A6EC2B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3264-B10E-4675-B6AE-FCC8388900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327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BC6-7F10-4C02-8E6A-6037B2A6EC2B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3264-B10E-4675-B6AE-FCC8388900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9672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BC6-7F10-4C02-8E6A-6037B2A6EC2B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3264-B10E-4675-B6AE-FCC8388900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0623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BC6-7F10-4C02-8E6A-6037B2A6EC2B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303264-B10E-4675-B6AE-FCC8388900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2302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6BBC6-7F10-4C02-8E6A-6037B2A6EC2B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1303264-B10E-4675-B6AE-FCC8388900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4488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9213" y="463138"/>
            <a:ext cx="8915399" cy="2505693"/>
          </a:xfrm>
        </p:spPr>
        <p:txBody>
          <a:bodyPr>
            <a:noAutofit/>
          </a:bodyPr>
          <a:lstStyle/>
          <a:p>
            <a:pPr algn="ctr"/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Lesson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7</a:t>
            </a:r>
            <a:b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 in a comparative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b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idealistic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it-IT" sz="36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Germany</a:t>
            </a:r>
            <a:endParaRPr lang="it-IT" sz="36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89213" y="3598223"/>
            <a:ext cx="8915399" cy="2305439"/>
          </a:xfrm>
        </p:spPr>
        <p:txBody>
          <a:bodyPr>
            <a:normAutofit/>
          </a:bodyPr>
          <a:lstStyle/>
          <a:p>
            <a:pPr algn="ctr"/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Topics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Examining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German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characterising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German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Observing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German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Two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accentuated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decentralization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e.g.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general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inventory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Grand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Duke Ludwig I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Hessen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-Darmstadt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remained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till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1870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dialectic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relationship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between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State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bourgeoise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09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Instruments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Konservator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Kunstdenkm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gesamten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Bereich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Monarchie – Conservator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entire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territory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Monarchy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(1843)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Kommission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zur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Erforschung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Erhaltung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Kunst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denkm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investigation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(1853)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Verein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zur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Bef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rderung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Gartenbaus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Preussischen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promotion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gardens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Prussian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State (1822)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4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case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Hessen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-Darmstadt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«Law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– 16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1902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2463140"/>
            <a:ext cx="2030679" cy="204948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6926" y="2463140"/>
            <a:ext cx="2384529" cy="1479468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5474525" y="4120737"/>
            <a:ext cx="3111335" cy="2196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September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1899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«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Gesamtvereins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der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deutschen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Geschichts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Altertumsvereins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124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9250878" y="2303813"/>
            <a:ext cx="2458192" cy="2470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January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1902;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presents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first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draft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april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finally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law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approved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july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8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Hessen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Wurttemberg - 1902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structure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possession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legal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public right;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possession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Special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single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Excavations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discoveries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Organisation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 Heritage;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provisions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01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Hessen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-Darmstadt - 1902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a)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only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relevance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“the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formations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earth’s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surface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such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waterways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rocks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trees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whose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constitutes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public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respect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, of the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of nature, and the beauty and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peculiarity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”</a:t>
            </a:r>
          </a:p>
          <a:p>
            <a:pPr algn="just"/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b)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dressed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administrations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: “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heimat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”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“miniature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homeland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”</a:t>
            </a:r>
          </a:p>
          <a:p>
            <a:pPr algn="just"/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c)public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by law,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private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classification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d)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could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include the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prohibition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installations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advertising</a:t>
            </a:r>
          </a:p>
          <a:p>
            <a:pPr algn="just"/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4822" y="624110"/>
            <a:ext cx="2794000" cy="37211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1383" y="2848919"/>
            <a:ext cx="3823854" cy="299258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2094" y="647700"/>
            <a:ext cx="3512518" cy="369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70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liberal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respect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juridical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Prussia, the law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Hessen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-Darmstadt of 1902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liberal,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open idea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exceptional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popular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art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entire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model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further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Hamburg – 1920;</a:t>
            </a:r>
          </a:p>
          <a:p>
            <a:pPr algn="just">
              <a:buFont typeface="+mj-lt"/>
              <a:buAutoNum type="arabicPeriod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Lippe – 1920;</a:t>
            </a:r>
          </a:p>
          <a:p>
            <a:pPr algn="just">
              <a:buFont typeface="+mj-lt"/>
              <a:buAutoNum type="arabicPeriod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Mecklemburg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-Schwerin – 1924;</a:t>
            </a:r>
          </a:p>
          <a:p>
            <a:pPr algn="just"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Saxony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- 1934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7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Theoretical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Philosophical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basis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German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2589212" y="2133600"/>
            <a:ext cx="3277198" cy="3777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Idealistic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origins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protectionist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movement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Germany: cultural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expression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spirit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(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Volksgeist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 –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Fichte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Hegel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German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romanticism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8265227" y="2133600"/>
            <a:ext cx="3239386" cy="3777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attention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payied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problem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 of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spirit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Heimat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Homeland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90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Fathers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German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protectionist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movement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Alexander von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Humboldt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Kosmos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– 1843-1859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Ernst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Haeckel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Ecology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Carl Georg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Schillings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animals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plants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groups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05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Touring Club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1459" y="1808224"/>
            <a:ext cx="1790700" cy="25527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5" y="2238375"/>
            <a:ext cx="3333750" cy="23812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9363" y="2238375"/>
            <a:ext cx="3155249" cy="42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15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uncertain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origins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movement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2672339" y="2133600"/>
            <a:ext cx="3502830" cy="3880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some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German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territory</a:t>
            </a:r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–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especially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Anseatic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-League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cities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noble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families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payied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attention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within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constitutional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8372104" y="2133600"/>
            <a:ext cx="3132508" cy="3777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Eastern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 of Germany, cultural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conquest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slavic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populations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32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idea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Heimat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Heimat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idea of a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identity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founded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traditional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community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territory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idea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contrasts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modernization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mixed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Lebensreform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and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</a:t>
            </a:r>
            <a:r>
              <a:rPr lang="it-IT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lkish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5790" y="3391890"/>
            <a:ext cx="2794000" cy="29718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583875" y="3693226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Ernst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Rudorff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(1840-1916)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7735" y="3392717"/>
            <a:ext cx="2576946" cy="251850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472052" y="5035138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Friedrich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Lienhard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(1865-1929)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18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idea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Heimat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154" y="1341912"/>
            <a:ext cx="2004855" cy="2861953"/>
          </a:xfrm>
        </p:spPr>
      </p:pic>
      <p:sp>
        <p:nvSpPr>
          <p:cNvPr id="5" name="CasellaDiTesto 4"/>
          <p:cNvSpPr txBox="1"/>
          <p:nvPr/>
        </p:nvSpPr>
        <p:spPr>
          <a:xfrm>
            <a:off x="2947154" y="4465122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Paul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Schultze-Naumburg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(1869-1949)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282047" y="1769423"/>
            <a:ext cx="416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Heimatschutzsarkitektur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Heimatschutzstil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2047" y="2654959"/>
            <a:ext cx="3683000" cy="22606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282047" y="5142016"/>
            <a:ext cx="3148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Raylways-workers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houses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Frankfurt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5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4431" y="624110"/>
            <a:ext cx="3420093" cy="3087585"/>
          </a:xfrm>
        </p:spPr>
      </p:pic>
      <p:sp>
        <p:nvSpPr>
          <p:cNvPr id="5" name="CasellaDiTesto 4"/>
          <p:cNvSpPr txBox="1"/>
          <p:nvPr/>
        </p:nvSpPr>
        <p:spPr>
          <a:xfrm>
            <a:off x="2054431" y="4013860"/>
            <a:ext cx="1694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Wiehl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Town Hall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7092" y="3493489"/>
            <a:ext cx="3683000" cy="27686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928260" y="5474525"/>
            <a:ext cx="188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Raylway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station</a:t>
            </a: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Braunfels-Oberndorf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88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624110"/>
            <a:ext cx="2159000" cy="3276600"/>
          </a:xfrm>
        </p:spPr>
      </p:pic>
      <p:sp>
        <p:nvSpPr>
          <p:cNvPr id="6" name="CasellaDiTesto 5"/>
          <p:cNvSpPr txBox="1"/>
          <p:nvPr/>
        </p:nvSpPr>
        <p:spPr>
          <a:xfrm>
            <a:off x="2592925" y="4120738"/>
            <a:ext cx="1539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Theodor Fischer </a:t>
            </a: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(1862-1938)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0265" y="3574473"/>
            <a:ext cx="1983179" cy="311133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837714" y="4797631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Karl Gruber</a:t>
            </a: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(1909-1995)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20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624110"/>
            <a:ext cx="3778250" cy="3778250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0097" y="624110"/>
            <a:ext cx="2466975" cy="18478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3320" y="3158837"/>
            <a:ext cx="4227616" cy="308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2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0686" y="624111"/>
            <a:ext cx="5260769" cy="4351650"/>
          </a:xfrm>
        </p:spPr>
      </p:pic>
    </p:spTree>
    <p:extLst>
      <p:ext uri="{BB962C8B-B14F-4D97-AF65-F5344CB8AC3E}">
        <p14:creationId xmlns:p14="http://schemas.microsoft.com/office/powerpoint/2010/main" xmlns="" val="201877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Weimar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- 1919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1401288"/>
            <a:ext cx="2774722" cy="3693226"/>
          </a:xfrm>
        </p:spPr>
      </p:pic>
      <p:sp>
        <p:nvSpPr>
          <p:cNvPr id="5" name="CasellaDiTesto 4"/>
          <p:cNvSpPr txBox="1"/>
          <p:nvPr/>
        </p:nvSpPr>
        <p:spPr>
          <a:xfrm>
            <a:off x="5807034" y="1757548"/>
            <a:ext cx="53655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art,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beauties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tutelated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Reich.</a:t>
            </a: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 Reich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duty to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forbidd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exportation</a:t>
            </a:r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abroad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art of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art. 150</a:t>
            </a:r>
          </a:p>
        </p:txBody>
      </p:sp>
    </p:spTree>
    <p:extLst>
      <p:ext uri="{BB962C8B-B14F-4D97-AF65-F5344CB8AC3E}">
        <p14:creationId xmlns:p14="http://schemas.microsoft.com/office/powerpoint/2010/main" xmlns="" val="86796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Under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Nazism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extended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apart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asset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Instead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urban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propaganda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9054" y="3644272"/>
            <a:ext cx="18288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63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624110"/>
            <a:ext cx="3202233" cy="462478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9391" y="2164463"/>
            <a:ext cx="60483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84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624109"/>
            <a:ext cx="2026576" cy="3187869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4049486"/>
            <a:ext cx="143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Rodolfo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Siviero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(1911-1983)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6" name="AutoShape 2" descr="Risultati immagini per discobolo mirone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 descr="Risultati immagini per discobolo mirone"/>
          <p:cNvSpPr>
            <a:spLocks noChangeAspect="1" noChangeArrowheads="1"/>
          </p:cNvSpPr>
          <p:nvPr/>
        </p:nvSpPr>
        <p:spPr bwMode="auto">
          <a:xfrm>
            <a:off x="63500" y="-136525"/>
            <a:ext cx="1057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5813" y="624108"/>
            <a:ext cx="2980706" cy="53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067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6930" y="1905000"/>
            <a:ext cx="3728851" cy="193073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3059" y="2771899"/>
            <a:ext cx="6151418" cy="381890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8092" y="1602735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036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4" y="624110"/>
            <a:ext cx="4092883" cy="25781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600" y="624110"/>
            <a:ext cx="3275012" cy="29028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3865" y="3526971"/>
            <a:ext cx="4667003" cy="295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46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624110"/>
            <a:ext cx="3778250" cy="3778250"/>
          </a:xfrm>
        </p:spPr>
      </p:pic>
      <p:sp>
        <p:nvSpPr>
          <p:cNvPr id="5" name="AutoShape 2" descr="Risultati immagini per discobolo mirone"/>
          <p:cNvSpPr>
            <a:spLocks noChangeAspect="1" noChangeArrowheads="1"/>
          </p:cNvSpPr>
          <p:nvPr/>
        </p:nvSpPr>
        <p:spPr bwMode="auto">
          <a:xfrm>
            <a:off x="63500" y="-136525"/>
            <a:ext cx="1057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8362" y="1905000"/>
            <a:ext cx="42862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5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War – Germany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divided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6" y="1448790"/>
            <a:ext cx="2976602" cy="3396342"/>
          </a:xfrm>
        </p:spPr>
      </p:pic>
      <p:sp>
        <p:nvSpPr>
          <p:cNvPr id="5" name="CasellaDiTesto 4"/>
          <p:cNvSpPr txBox="1"/>
          <p:nvPr/>
        </p:nvSpPr>
        <p:spPr>
          <a:xfrm>
            <a:off x="6804561" y="1905000"/>
            <a:ext cx="44887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tutelage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r>
              <a:rPr lang="it-IT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b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ecause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continue to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refer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article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150 of the Weimar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because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focalised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restoration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reconstruction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Just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beginning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60s 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protectionist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onsciousness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emerges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4495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re-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unification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decentralized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8191" y="2086099"/>
            <a:ext cx="3434772" cy="3778250"/>
          </a:xfrm>
        </p:spPr>
      </p:pic>
      <p:sp>
        <p:nvSpPr>
          <p:cNvPr id="5" name="CasellaDiTesto 4"/>
          <p:cNvSpPr txBox="1"/>
          <p:nvPr/>
        </p:nvSpPr>
        <p:spPr>
          <a:xfrm>
            <a:off x="5961413" y="2291938"/>
            <a:ext cx="59699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German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Constitution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Fundamental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Law or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Grundgesetz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e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stablishes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</a:t>
            </a:r>
            <a:r>
              <a:rPr lang="it-IT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nder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introduce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acts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round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if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within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competence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Bund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Grundgesetz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doesn’t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exclusive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f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Federation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neither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parallel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juridical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n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either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general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Federation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</a:t>
            </a:r>
            <a:r>
              <a:rPr lang="it-IT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nder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the </a:t>
            </a: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Exclusively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bodies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Consequently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Germany a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typical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decentralised</a:t>
            </a:r>
            <a:r>
              <a:rPr lang="it-IT" sz="16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64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nder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nder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exclusively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bodies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16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towards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exportation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art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abroad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confirm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in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some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Criminal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Law,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punishes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damage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public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art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public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collections</a:t>
            </a:r>
            <a:r>
              <a:rPr lang="it-IT" sz="16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– art. 304 – and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Civil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Law,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acquisition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treasures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art.</a:t>
            </a:r>
          </a:p>
          <a:p>
            <a:pPr algn="just"/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federal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goverment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government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federal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roads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government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federal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raylways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law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federal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river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traffic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law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agricoltural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properties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law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management.</a:t>
            </a:r>
            <a:endParaRPr lang="it-IT" sz="16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17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nder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Baden-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rttemberg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Gesetz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zum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Schutz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Kulturdenkmale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25 Ma 1971;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Bayern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Gesetz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zum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Schutz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zur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Pflege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Denkm</a:t>
            </a:r>
            <a:r>
              <a:rPr lang="it-IT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25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Juni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1973;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Berlin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Gesetz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zum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Schutz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Denkmalen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Berlin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22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Dezember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1977;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Bremen: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Gesetz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zum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Pflege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zum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Schutz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Kulturdenkm</a:t>
            </a:r>
            <a:r>
              <a:rPr lang="it-IT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27 Mai 1975;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Brandenburg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Gesetz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uber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Schutz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und die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Pflege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Denkmale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Bodendenkmale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Land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Brandenburg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22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Juli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1991;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Hamburg: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Denkmalschutzgesetz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30 Mai 1978;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Hessen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Gesetz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zum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Schutze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Kulturdenkm</a:t>
            </a:r>
            <a:r>
              <a:rPr lang="it-IT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23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September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1974;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Mecklemburg-Vorpommern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Gesetz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zum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Schutz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zum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Pflege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von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Denkm</a:t>
            </a:r>
            <a:r>
              <a:rPr lang="it-IT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Mecklemburg-Vorpommern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30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November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1993;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Niedersachsen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Niedersachsisches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Denkmalschutzgesetz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30 Mai 1978;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Nordrhein-Westfalen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Gesetz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zur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Schutz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zur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Pflege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Denkm</a:t>
            </a:r>
            <a:r>
              <a:rPr lang="it-IT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Lande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Nordrhein-Westfalen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11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Marz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1980;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Rheinland-Pfalz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Landgesetz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zum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Schutz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zur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Pflege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Kulturdenkm</a:t>
            </a:r>
            <a:r>
              <a:rPr lang="it-IT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23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Marz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1978;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Saarland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Gesetz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nr. 1067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zum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Schutz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zur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Pflege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Kulturdenkm</a:t>
            </a:r>
            <a:r>
              <a:rPr lang="it-IT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ler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Saarland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12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Oktober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1977;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Sachsen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Gesetz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zum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Schutz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zur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Pflege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Kulturdenkmale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Freistaat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Sachsen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3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Marz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1993;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Schleswig-Holstein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Gesetz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zum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Schutze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Kulturdenkmale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7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Juli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1958;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ringen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Gesetz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zur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Pflege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zum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Schutz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Kulturdenkmale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Land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</a:t>
            </a:r>
            <a:r>
              <a:rPr lang="it-IT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ringen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7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Januar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1992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2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Bodies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Technical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offices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specialized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scientific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Denkmalfachbeh</a:t>
            </a:r>
            <a:r>
              <a:rPr lang="it-IT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rde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police-offices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Denkmalschutzbeh</a:t>
            </a:r>
            <a:r>
              <a:rPr lang="it-IT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rde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Advisory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 flipV="1">
            <a:off x="5866410" y="3574473"/>
            <a:ext cx="973777" cy="92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6958940" y="4085112"/>
            <a:ext cx="2766951" cy="2363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Untere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Denkmalschutzbeh</a:t>
            </a:r>
            <a:r>
              <a:rPr lang="it-IT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örden</a:t>
            </a:r>
            <a:endParaRPr lang="it-IT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Mittlere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ctr"/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Obere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ctr"/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Oberste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1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Bodies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more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details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Functions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Consultation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proposal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cooperation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Study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collection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Management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specialized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libraries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 of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awareness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campaigns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Management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restoration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belonging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State;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Advisory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consultant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activity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Establishment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relationships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Technical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advisory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reports;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Works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restoration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research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tutelage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excavations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Issuance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tax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certificates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Apponting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1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Bodies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more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details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2589212" y="2050473"/>
            <a:ext cx="3182196" cy="3777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names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and,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above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hyerarchically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organized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respect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administrations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specialistic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scientific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character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and,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consequently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autonomous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8098971" y="2133600"/>
            <a:ext cx="3405641" cy="3777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composed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non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specialized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personnell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work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together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hyerarchically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organized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in the big Lander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found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four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cities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groups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cities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Regions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Land); in the small Lander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found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three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absent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Regional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), the «State-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cities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just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27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tutelage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tutelage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inscription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an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typically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immovable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 in the 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Inventory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administrative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determines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some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consequences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In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inscription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needs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owner’s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audition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needs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audition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communities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inscription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limits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space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building;</a:t>
            </a:r>
          </a:p>
          <a:p>
            <a:pPr algn="just">
              <a:buFont typeface="+mj-lt"/>
              <a:buAutoNum type="arabicPeriod"/>
            </a:pP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inscription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be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communicated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because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limits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rights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ownership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inventory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be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consulted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public;</a:t>
            </a:r>
          </a:p>
          <a:p>
            <a:pPr algn="just">
              <a:buFont typeface="+mj-lt"/>
              <a:buAutoNum type="arabicPeriod"/>
            </a:pP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Communication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doesn’t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imply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communication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a future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purchaser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Inventory can be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modified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if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more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Particularly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menaced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be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placed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under a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temporary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marL="0" indent="0" algn="just">
              <a:buNone/>
            </a:pPr>
            <a:endParaRPr lang="it-IT" sz="16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38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7760" y="2058657"/>
            <a:ext cx="2619375" cy="174307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5511" y="2058657"/>
            <a:ext cx="3236604" cy="429391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0491" y="2058657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586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tutelage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Inscription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information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case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automatically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without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necessary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public authority;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consequentely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doesn’t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owner’s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audition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some Lander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communities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advisory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three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mixed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Schleswig-Holstein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Baden-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rttember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Brandenburg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inscription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immovable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marL="0" indent="0" algn="just">
              <a:buNone/>
            </a:pP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just">
              <a:buNone/>
            </a:pP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41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general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important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duty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listed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inventory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means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management with 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good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restoration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forbidden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produce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alteration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can’t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without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permission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administration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operate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modify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substance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external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features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neither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destroy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duty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allowing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access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public,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along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manners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together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personnell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access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informations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43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First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refusal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expropriation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German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contains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first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refusal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belonging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to the Land 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authority;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Expropriation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allowed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case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assured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manners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possible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be the Land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itself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community,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authority, or public or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Foundations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German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moreover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-cultural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corresponds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expropriation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determining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indemnification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58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Descovery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descovery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financial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supports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descovery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management: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both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undirect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supports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subsidies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loans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Undirect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tax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breaks.</a:t>
            </a:r>
          </a:p>
          <a:p>
            <a:pPr marL="0" indent="0" algn="just">
              <a:buNone/>
            </a:pP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98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5078" y="1726087"/>
            <a:ext cx="2562225" cy="17907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268" y="3306907"/>
            <a:ext cx="3429000" cy="25717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5612" y="1726087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641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1076" y="1549194"/>
            <a:ext cx="2794000" cy="26670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4086" y="2977944"/>
            <a:ext cx="2794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656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German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Heritage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expression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spirit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(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Volksgeist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especially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focalised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Heimat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homeland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Heritage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expression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State (State of Culture)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4" name="AutoShape 2" descr="Risultati immagini per bandiera tedesc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212" y="3766518"/>
            <a:ext cx="2724150" cy="16287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8357" y="3763268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42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first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German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Regulations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Hessen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Bavaria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Fredericianum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– 1780;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Prussian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Law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Frederick the Great: 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called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restrictive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regulation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circulation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assets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«to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degree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influece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common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good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State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legitimized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forbidding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destruction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removal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2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1815…the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Confederation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German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a general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authoritarian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organization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Princess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Confederation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focalised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activity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spaces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freedom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certainly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first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juridical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emerged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period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Hessen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-Darmstadt;</a:t>
            </a:r>
          </a:p>
          <a:p>
            <a:pPr algn="just"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Bavaria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rttemberg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 flipV="1">
            <a:off x="4631377" y="3978234"/>
            <a:ext cx="771896" cy="605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533901" y="473825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1815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61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710</TotalTime>
  <Words>2235</Words>
  <Application>Microsoft Office PowerPoint</Application>
  <PresentationFormat>Personalizzato</PresentationFormat>
  <Paragraphs>193</Paragraphs>
  <Slides>43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Filo</vt:lpstr>
      <vt:lpstr>Lesson 7 Politics for cultural heritage management in a comparative approach. The idealistic approach in Germany</vt:lpstr>
      <vt:lpstr>The uncertain origins of a movement</vt:lpstr>
      <vt:lpstr>…some examples…</vt:lpstr>
      <vt:lpstr>…some examples…</vt:lpstr>
      <vt:lpstr>…some examples…</vt:lpstr>
      <vt:lpstr>…some examples…</vt:lpstr>
      <vt:lpstr>The main elements of the German experience</vt:lpstr>
      <vt:lpstr>The first German Laws</vt:lpstr>
      <vt:lpstr>After 1815…the Confederation of German States</vt:lpstr>
      <vt:lpstr>Two main elements…</vt:lpstr>
      <vt:lpstr>Instruments of protection</vt:lpstr>
      <vt:lpstr>The case of Hessen-Darmstadt The «Law around Conservation» – 16 July 1902</vt:lpstr>
      <vt:lpstr>The law for conservation in Hessen Wurttemberg - 1902</vt:lpstr>
      <vt:lpstr>The Law of Hessen-Darmstadt - 1902</vt:lpstr>
      <vt:lpstr>Diapositiva 15</vt:lpstr>
      <vt:lpstr>A liberal system…</vt:lpstr>
      <vt:lpstr>Theoretical, Ideological, Philosophical basis of the German approach</vt:lpstr>
      <vt:lpstr>«Fathers» of German protectionist movement</vt:lpstr>
      <vt:lpstr>The role of the Touring Club</vt:lpstr>
      <vt:lpstr>The idea of Heimat</vt:lpstr>
      <vt:lpstr>The idea of Heimat</vt:lpstr>
      <vt:lpstr>Diapositiva 22</vt:lpstr>
      <vt:lpstr>Diapositiva 23</vt:lpstr>
      <vt:lpstr>Diapositiva 24</vt:lpstr>
      <vt:lpstr>Diapositiva 25</vt:lpstr>
      <vt:lpstr>The Weimar Constitution - 1919</vt:lpstr>
      <vt:lpstr>Under the Nazism</vt:lpstr>
      <vt:lpstr>Diapositiva 28</vt:lpstr>
      <vt:lpstr>Diapositiva 29</vt:lpstr>
      <vt:lpstr>Diapositiva 30</vt:lpstr>
      <vt:lpstr>Diapositiva 31</vt:lpstr>
      <vt:lpstr>After the War – Germany divided</vt:lpstr>
      <vt:lpstr>The last development – after the re-unification A decentralized system</vt:lpstr>
      <vt:lpstr>The examples of the Länder</vt:lpstr>
      <vt:lpstr>The Laws of the Länder</vt:lpstr>
      <vt:lpstr>The Competent Bodies</vt:lpstr>
      <vt:lpstr>The Competent Bodies Some more details Functions and Powers</vt:lpstr>
      <vt:lpstr>Competent Bodies Some more details</vt:lpstr>
      <vt:lpstr>The tutelage</vt:lpstr>
      <vt:lpstr>The tutelage Inscription through information</vt:lpstr>
      <vt:lpstr>The protected objects: their management</vt:lpstr>
      <vt:lpstr>First refusal and expropriation</vt:lpstr>
      <vt:lpstr>Descovery of cultural objects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7 Politics for cultural heritage management in a comparative approach. The idealistic approach in Germany</dc:title>
  <dc:creator>Andrea Ragusa</dc:creator>
  <cp:lastModifiedBy>Luca Verzichelli</cp:lastModifiedBy>
  <cp:revision>64</cp:revision>
  <dcterms:created xsi:type="dcterms:W3CDTF">2016-09-23T09:12:34Z</dcterms:created>
  <dcterms:modified xsi:type="dcterms:W3CDTF">2016-10-26T12:56:48Z</dcterms:modified>
</cp:coreProperties>
</file>