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3" r:id="rId51"/>
    <p:sldId id="306" r:id="rId52"/>
    <p:sldId id="307" r:id="rId53"/>
    <p:sldId id="308" r:id="rId54"/>
    <p:sldId id="309" r:id="rId5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-9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A41AA-D3E3-4EB3-8D11-B322F8F82A68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2A14-8EBE-4007-9328-0ADD04A8AA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621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2A14-8EBE-4007-9328-0ADD04A8AAA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900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2A14-8EBE-4007-9328-0ADD04A8AAA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9659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2A14-8EBE-4007-9328-0ADD04A8AAA7}" type="slidenum">
              <a:rPr lang="it-IT" smtClean="0"/>
              <a:pPr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7593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859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2217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81123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834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43641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320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7467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007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282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666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028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00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737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72269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376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9275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2E0CF-0015-4AF8-9CD6-D841193F1A7E}" type="datetimeFigureOut">
              <a:rPr lang="it-IT" smtClean="0"/>
              <a:pPr/>
              <a:t>26/10/2016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D015AD8-769C-4570-83BE-6177F5AF60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3564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6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world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case of France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legacy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Enlightmenment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Topics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managament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France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XIX° and XX°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French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6483927" y="5712031"/>
            <a:ext cx="486889" cy="296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7089569" y="6210795"/>
            <a:ext cx="439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Literature+legislative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(Unesco website)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6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Decontextualization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Recontextualization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new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narration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must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decontextualized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narration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beauty: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beauty,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vehicle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cosmopolitism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obtained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new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belonging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Pantheons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cemeteries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narrated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peintures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sculptures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etc.) a new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distributed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organization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location, management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law.</a:t>
            </a:r>
            <a:endParaRPr lang="it-IT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659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crucial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beauty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peintures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sculptures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showed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consciousness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building.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citizen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literature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80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debate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idea of «beauty»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4640" y="2128035"/>
            <a:ext cx="1933604" cy="2277709"/>
          </a:xfrm>
        </p:spPr>
      </p:pic>
      <p:sp>
        <p:nvSpPr>
          <p:cNvPr id="5" name="CasellaDiTesto 4"/>
          <p:cNvSpPr txBox="1"/>
          <p:nvPr/>
        </p:nvSpPr>
        <p:spPr>
          <a:xfrm>
            <a:off x="2424640" y="4785756"/>
            <a:ext cx="374653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Antoine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Chrysostome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Quatremere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-de Quincy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(1755-1849)</a:t>
            </a: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something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unrepeatable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inked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 to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conditions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age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«the city of Rome»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4746" y="2128035"/>
            <a:ext cx="2794000" cy="3543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694746" y="5937662"/>
            <a:ext cx="22637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Mathieu Dumas (1753-1837)</a:t>
            </a: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71178" y="2232561"/>
            <a:ext cx="219322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reason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 the new «Republic»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0" name="Connettore 2 9"/>
          <p:cNvCxnSpPr/>
          <p:nvPr/>
        </p:nvCxnSpPr>
        <p:spPr>
          <a:xfrm flipH="1" flipV="1">
            <a:off x="5937662" y="3729673"/>
            <a:ext cx="902525" cy="676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619501" y="3550722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</a:t>
            </a:r>
            <a:endParaRPr lang="it-IT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40187" y="4785756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Reason</a:t>
            </a:r>
            <a:endParaRPr lang="it-IT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Societies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erudition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(1815 – 1830-’40);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Société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l’Histoire de France – 1835;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Société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française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pour la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1830;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Congrès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scientifiques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régionaux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la France</a:t>
            </a:r>
          </a:p>
          <a:p>
            <a:pPr algn="just"/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François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Guizot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country,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stimulates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35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science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because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re-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discover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design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erudistic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energies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showing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long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sovereignity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reason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justice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rights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superstition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929124"/>
            <a:ext cx="2095500" cy="260985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04509" y="4168239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François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Guizot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(1787-1874)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France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Enlightement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decontextualiation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production;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Paris;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ambassador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French culture»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69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Enlightment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beauty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enjoyed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vehicle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knowledge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507303"/>
            <a:ext cx="2428875" cy="18859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4924" y="3507303"/>
            <a:ext cx="1323975" cy="177165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0868" y="2873829"/>
            <a:ext cx="2256311" cy="25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2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decontextualization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decontextualized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positioned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286681"/>
            <a:ext cx="2705100" cy="16859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8976" y="3866037"/>
            <a:ext cx="2524125" cy="18097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3884" y="330718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3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production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the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market,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4669" y="3147240"/>
            <a:ext cx="2601705" cy="29925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3277" y="3147240"/>
            <a:ext cx="1816595" cy="1828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93277" y="5237018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Henry de Toulouse-Lautrec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(1864-1901)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7070" y="314724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22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Paris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469" y="1615043"/>
            <a:ext cx="6365174" cy="4381995"/>
          </a:xfrm>
        </p:spPr>
      </p:pic>
    </p:spTree>
    <p:extLst>
      <p:ext uri="{BB962C8B-B14F-4D97-AF65-F5344CB8AC3E}">
        <p14:creationId xmlns:p14="http://schemas.microsoft.com/office/powerpoint/2010/main" xmlns="" val="30751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6178" y="2442359"/>
            <a:ext cx="4858946" cy="3778250"/>
          </a:xfrm>
        </p:spPr>
      </p:pic>
      <p:sp>
        <p:nvSpPr>
          <p:cNvPr id="6" name="CasellaDiTesto 5"/>
          <p:cNvSpPr txBox="1"/>
          <p:nvPr/>
        </p:nvSpPr>
        <p:spPr>
          <a:xfrm>
            <a:off x="4166178" y="6460177"/>
            <a:ext cx="4852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Jacques-Louis David, «The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oath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Orazi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1784 - Louvre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79418" y="266007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79418" y="3538847"/>
            <a:ext cx="21226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Perceptibility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Specificity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Singularity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Jean-Claude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Passeron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«Le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raisonnament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ociologique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L’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espace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on-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poppérien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aisonnament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Paris, 1991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9334005" y="2660073"/>
            <a:ext cx="2483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symbolic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stage of the </a:t>
            </a:r>
          </a:p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517" y="3663868"/>
            <a:ext cx="1959428" cy="214943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9761517" y="6093392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Maurice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Halbwachs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(1877-1945)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2737" y="4124052"/>
            <a:ext cx="146654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5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ambassador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French culture»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334" y="1905000"/>
            <a:ext cx="2769713" cy="37782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5798" y="1905000"/>
            <a:ext cx="4251366" cy="37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2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managemente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France.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1913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legacy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marL="0" indent="0" algn="ctr">
              <a:buNone/>
            </a:pPr>
            <a:endParaRPr lang="it-IT" i="1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96" y="2660092"/>
            <a:ext cx="2438400" cy="377037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845132" y="3040083"/>
            <a:ext cx="69797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period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gigantic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science,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inked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became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crucial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showing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France in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relics</a:t>
            </a:r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564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France.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1837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budget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1830;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complete budget for the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1830 (200.000 French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V="1">
            <a:off x="3135086" y="3752603"/>
            <a:ext cx="985652" cy="1223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873829" y="5237018"/>
            <a:ext cx="3222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sensibility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e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merges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j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uridical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7077694" y="3752603"/>
            <a:ext cx="11875" cy="138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768935" y="5415148"/>
            <a:ext cx="232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State</a:t>
            </a: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assumes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control.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9583387" y="3752603"/>
            <a:ext cx="902525" cy="1389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880270" y="5415148"/>
            <a:ext cx="18678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</a:t>
            </a: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ssociations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ompletely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reduced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9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control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6008915" y="2885704"/>
            <a:ext cx="2280062" cy="2315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6" name="Connettore 2 5"/>
          <p:cNvCxnSpPr/>
          <p:nvPr/>
        </p:nvCxnSpPr>
        <p:spPr>
          <a:xfrm flipH="1" flipV="1">
            <a:off x="4940136" y="3135087"/>
            <a:ext cx="973776" cy="605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2589212" y="2133600"/>
            <a:ext cx="2220294" cy="2022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Service for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764478" y="4393870"/>
            <a:ext cx="0" cy="427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/>
          <p:cNvSpPr/>
          <p:nvPr/>
        </p:nvSpPr>
        <p:spPr>
          <a:xfrm>
            <a:off x="2589213" y="4928260"/>
            <a:ext cx="2766558" cy="1745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just 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course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5474525" y="5911222"/>
            <a:ext cx="36219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8775474" y="3135088"/>
            <a:ext cx="2729137" cy="3233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reports for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budget,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opinion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generally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).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Progressively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National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Inspectorate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095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control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the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network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corresponding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reports and notes, 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Service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depends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Works,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holding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Service for the Residence of the King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Emperor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estate»: Versailles, Saint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Cloud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Fointainbleau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 Empire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services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estate)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National Service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palaces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explains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XX°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century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Service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kind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National Service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Affairs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depends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Interior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sometimes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39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liberal/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illiberal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liberal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no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servitude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public utility;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seldom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so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Prefects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management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list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deserving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Service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maintenance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slow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criminal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punishes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vandalism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8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1887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824" y="1496085"/>
            <a:ext cx="3175000" cy="2108200"/>
          </a:xfrm>
        </p:spPr>
      </p:pic>
      <p:sp>
        <p:nvSpPr>
          <p:cNvPr id="5" name="CasellaDiTesto 4"/>
          <p:cNvSpPr txBox="1"/>
          <p:nvPr/>
        </p:nvSpPr>
        <p:spPr>
          <a:xfrm>
            <a:off x="2181824" y="3823855"/>
            <a:ext cx="2476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French-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Prussian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War (1870)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768" y="1496085"/>
            <a:ext cx="4752975" cy="40481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48768" y="5818909"/>
            <a:ext cx="1622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- 1871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consequencens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destructions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577" y="1728213"/>
            <a:ext cx="3325193" cy="1917511"/>
          </a:xfrm>
        </p:spPr>
      </p:pic>
      <p:sp>
        <p:nvSpPr>
          <p:cNvPr id="5" name="CasellaDiTesto 4"/>
          <p:cNvSpPr txBox="1"/>
          <p:nvPr/>
        </p:nvSpPr>
        <p:spPr>
          <a:xfrm>
            <a:off x="2030577" y="390698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Meudon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118" y="1676400"/>
            <a:ext cx="4309872" cy="51816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93173" y="5130140"/>
            <a:ext cx="11320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Saint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Cloud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83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958" y="692150"/>
            <a:ext cx="3937000" cy="24257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1431" y="2244437"/>
            <a:ext cx="3823854" cy="27313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168958" y="3752603"/>
            <a:ext cx="105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Tuileries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7719" y="855024"/>
            <a:ext cx="3693226" cy="32053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6341" y="3610099"/>
            <a:ext cx="3937000" cy="26289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476341" y="6495803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Vend</a:t>
            </a:r>
            <a:r>
              <a:rPr lang="it-IT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53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30 March 1887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art,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just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list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receive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 the law,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advisory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opinion of the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quality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730" y="2102385"/>
            <a:ext cx="2115766" cy="1757095"/>
          </a:xfrm>
        </p:spPr>
      </p:pic>
      <p:sp>
        <p:nvSpPr>
          <p:cNvPr id="5" name="CasellaDiTesto 4"/>
          <p:cNvSpPr txBox="1"/>
          <p:nvPr/>
        </p:nvSpPr>
        <p:spPr>
          <a:xfrm>
            <a:off x="2313730" y="4120738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Eric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Hobsbawm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(1917 – 2012)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394" y="2564579"/>
            <a:ext cx="2409056" cy="34200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1147" y="2102385"/>
            <a:ext cx="1781175" cy="25717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231147" y="4963886"/>
            <a:ext cx="2549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Benedict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Anderson (1936 – 2015)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8207" y="4161074"/>
            <a:ext cx="2672281" cy="2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8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in the law of 1887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preventive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repressive regime;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deserve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designing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guarantees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number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quite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idea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typical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right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features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8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Action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method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2589212" y="2220686"/>
            <a:ext cx="3585957" cy="36905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a </a:t>
            </a:r>
            <a:r>
              <a:rPr lang="it-IT" sz="16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public </a:t>
            </a:r>
            <a:r>
              <a:rPr lang="it-IT" sz="16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National Service can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always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impose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passing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opponent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applying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more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formal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sz="1600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decree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</a:t>
            </a:r>
            <a:endParaRPr lang="it-IT" sz="1600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8087096" y="2133600"/>
            <a:ext cx="3417515" cy="3777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a </a:t>
            </a:r>
            <a:r>
              <a:rPr lang="it-IT" sz="1400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sz="1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impossible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needs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consensus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–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denyis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the State can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proceed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endParaRPr lang="it-IT" sz="1400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1887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evaluation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discussed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problematic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1871 to 1887;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in the management of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consciousness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beauty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antiquity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became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last,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management.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2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management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France (1887-1913)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458192"/>
            <a:ext cx="8915400" cy="345303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along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Professionalization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Statization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«General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Inspectorate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seven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«general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seven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divide the country;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«high control» and are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responsible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front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peripheral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body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«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chief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(40)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management, with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assistance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some «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ordinary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lower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accounting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auditors and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custodians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in 1907 some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officers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seven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55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towards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of 1913…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emergence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consciousness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management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figures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intellectuals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magazines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newspapers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debate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idea of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new idea of a «social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function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1905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separates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Churches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Affairs from the State: the State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centre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peripheral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religious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applying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 – and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efficient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4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31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relationhip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law of 1887: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continuity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1913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law of 1887: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already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France.</a:t>
            </a:r>
          </a:p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side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deeper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more intensive use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clearly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conceptualization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24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31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«public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possible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without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consensus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side,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listing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difficult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procedural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3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31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Objects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difficult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know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country and,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resistance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opposed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merchants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relationship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future.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11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31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Ambiguity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management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dosen’t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regime of management,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informations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2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31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absolutely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</a:t>
            </a: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State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legitimate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deal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management. 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unique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in the way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unique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2068" y="3883463"/>
            <a:ext cx="2857899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874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Threshold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Capitalization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8953" y="2145805"/>
            <a:ext cx="1990725" cy="2305050"/>
          </a:xfrm>
        </p:spPr>
      </p:pic>
      <p:sp>
        <p:nvSpPr>
          <p:cNvPr id="5" name="CasellaDiTesto 4"/>
          <p:cNvSpPr txBox="1"/>
          <p:nvPr/>
        </p:nvSpPr>
        <p:spPr>
          <a:xfrm>
            <a:off x="2488953" y="4726379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Victor Turner (1920 – 1983)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4514" y="1809791"/>
            <a:ext cx="1864426" cy="277882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683823" y="5498275"/>
            <a:ext cx="4270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Threshold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limit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community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h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destroyed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 new community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rebuilt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Here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symbolic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akes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becoming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«cultural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1111" y="1809791"/>
            <a:ext cx="1905000" cy="168592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181111" y="3716977"/>
            <a:ext cx="226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Roland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Barthes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(1915 – 1980)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30244" y="4450855"/>
            <a:ext cx="308610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Essais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critiques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1964</a:t>
            </a: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Capitalization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ecognition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signs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authentication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564582" y="6036884"/>
            <a:ext cx="1205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Private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3" name="Connettore 2 12"/>
          <p:cNvCxnSpPr/>
          <p:nvPr/>
        </p:nvCxnSpPr>
        <p:spPr>
          <a:xfrm>
            <a:off x="8723911" y="6190772"/>
            <a:ext cx="895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9837324" y="6006106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7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criteria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destination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incorporated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to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profound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weakness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doesn’t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terminus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quo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neither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terminus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quem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just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speaking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criterion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«from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catalogue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descriptive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The law 23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1927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list.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33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1913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law of 1887.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consensus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 hoc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consequences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modify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declared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intervention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Intervention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classified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5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(1913)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reflects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French State: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like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pyramid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descending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top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 to the bottom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supervisors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departments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French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from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protector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side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officer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guarantess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high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punishments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vandalism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keeps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site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reserve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commerce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French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side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of 1941,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Jér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Carcopino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under the regime of Vichy,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regulated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exacavations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efficient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illicit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traffict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9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 World War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Affairs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796" y="2164236"/>
            <a:ext cx="1828800" cy="2743200"/>
          </a:xfrm>
        </p:spPr>
      </p:pic>
      <p:sp>
        <p:nvSpPr>
          <p:cNvPr id="6" name="CasellaDiTesto 5"/>
          <p:cNvSpPr txBox="1"/>
          <p:nvPr/>
        </p:nvSpPr>
        <p:spPr>
          <a:xfrm>
            <a:off x="2771796" y="5142016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Charles De Gaulle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(1890-1970)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9966" y="2164236"/>
            <a:ext cx="2286000" cy="33782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289966" y="5788347"/>
            <a:ext cx="1547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André Malraux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(1901 – 1976)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6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589212" y="2133600"/>
            <a:ext cx="1947162" cy="115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Architecture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39543" y="2133598"/>
            <a:ext cx="1995054" cy="115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559636" y="2133598"/>
            <a:ext cx="1944975" cy="1155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Archives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 flipH="1">
            <a:off x="2589212" y="3518061"/>
            <a:ext cx="177739" cy="625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1805049" y="4227615"/>
            <a:ext cx="1425039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Sub-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endParaRPr lang="it-IT" sz="12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4322618" y="3518061"/>
            <a:ext cx="118753" cy="625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776353" y="4227614"/>
            <a:ext cx="1579418" cy="11756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Sub-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Civic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endParaRPr lang="it-IT" sz="12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7148945" y="3518061"/>
            <a:ext cx="0" cy="709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e 17"/>
          <p:cNvSpPr/>
          <p:nvPr/>
        </p:nvSpPr>
        <p:spPr>
          <a:xfrm>
            <a:off x="6424551" y="4310743"/>
            <a:ext cx="1710046" cy="1092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France</a:t>
            </a:r>
            <a:endParaRPr lang="it-IT" sz="12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3479470" y="3764478"/>
            <a:ext cx="35626" cy="2146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2410691" y="5943600"/>
            <a:ext cx="2458192" cy="813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2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Buildings</a:t>
            </a:r>
            <a:r>
              <a:rPr lang="it-IT" sz="12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France</a:t>
            </a:r>
            <a:endParaRPr lang="it-IT" sz="12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0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4" grpId="0" animBg="1"/>
      <p:bldP spid="2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…to link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art to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contemporary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«living art»…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9315" y="2866839"/>
            <a:ext cx="4572000" cy="12668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5069" y="3073589"/>
            <a:ext cx="6139543" cy="35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92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innovation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for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sectors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4 August 1962 -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Affairs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together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Building,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applyes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towns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especially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centres).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Inventory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richnesses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France – 1964 –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Inventory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richness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France,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out of Paris.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more general and complete idea of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sectorialization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involves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volunteers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attention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payied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work of Le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Corbusier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Unité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Marseille, Ville Savoye)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with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trends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3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70s: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turning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rapid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Desacralization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State, the Church,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new idea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methodological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point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view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science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destruction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in 1971 – of the Halles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projected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Victor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Baltard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6306" y="4643252"/>
            <a:ext cx="3396343" cy="149657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66306" y="6365174"/>
            <a:ext cx="2279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Pavillions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Baltard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1863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5555" y="4643253"/>
            <a:ext cx="2529053" cy="149657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85555" y="6365174"/>
            <a:ext cx="2667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market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Halles» in 1920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37514" y="4643252"/>
            <a:ext cx="2576554" cy="149657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037514" y="6460177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Place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Carrée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1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program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National Conference – 1969 –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public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«Cultural Heritage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man.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culture»;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new idea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program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Socialist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Party under the new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young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leadership (François Mitterrand):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Changing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life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now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fine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testifies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social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popular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life and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technical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testifies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923" y="4459369"/>
            <a:ext cx="2143125" cy="214312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046912" y="4857008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François Mitterrand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(1916 – 1996)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52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Festival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Autumn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Heritage in 1978;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Heritage» in 1980;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Council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Ethnological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Heritage in 1980;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approved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Charter of Eco-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1981;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progressive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48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Building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625" y="2033271"/>
            <a:ext cx="3121152" cy="2197608"/>
          </a:xfrm>
        </p:spPr>
      </p:pic>
      <p:sp>
        <p:nvSpPr>
          <p:cNvPr id="7" name="CasellaDiTesto 6"/>
          <p:cNvSpPr txBox="1"/>
          <p:nvPr/>
        </p:nvSpPr>
        <p:spPr>
          <a:xfrm>
            <a:off x="2315625" y="4429496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Charles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Thévenin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(1764 – 1838)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«La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prise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la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Bastille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- 1793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217" y="1994634"/>
            <a:ext cx="4445000" cy="27686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7234217" y="4952716"/>
            <a:ext cx="1544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Louis XVI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executed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112" y="4595751"/>
            <a:ext cx="2382957" cy="1550581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234217" y="5605153"/>
            <a:ext cx="2988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Pierre-Antoine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Demachy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(1723 – 1807)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Féte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l’</a:t>
            </a:r>
            <a:r>
              <a:rPr lang="it-IT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Supr</a:t>
            </a:r>
            <a:r>
              <a:rPr lang="it-IT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 - 1794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9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Code for Cultural Heritage – 2004 –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recollects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trends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new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concept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above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passing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over the idea of a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prevalence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and the </a:t>
            </a:r>
            <a:r>
              <a:rPr lang="it-IT" sz="3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sz="3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36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cultural </a:t>
            </a:r>
            <a:r>
              <a:rPr lang="it-IT" sz="36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sz="36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36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belongs</a:t>
            </a:r>
            <a:r>
              <a:rPr lang="it-IT" sz="3600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sz="3600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everyone</a:t>
            </a:r>
            <a:endParaRPr lang="it-IT" sz="3600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2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l’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Littoral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l’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Littoral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law 10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1975 n° 75-602.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growing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pressure on the French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increasing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urban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Second World War.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«Report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Piquard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Piquard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answer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requirement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Delegation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(DATAR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Délégation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à l’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àmeènagement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et à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l’action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). The Report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certainly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critical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observations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during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debate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status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inalienability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Conservatorie: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effort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regionaux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d’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naturels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(CREN)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separated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itself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juridical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nature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public body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depends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Environment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Parliament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Government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tutelage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environemnt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from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budget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State.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use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suppport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people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demanial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property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be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sold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complicated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procedure; so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actually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become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inalienable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5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purpose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management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coasts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respecting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equilibrium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acquire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portions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landscape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measures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refusal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Expropriation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Font typeface="+mj-lt"/>
              <a:buAutoNum type="arabicPeriod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Friendly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transaction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1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maintenance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restoration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valorization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cases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Conservatoire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proceeds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conventions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bodies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specialized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managed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a Board of Administration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deals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Conseils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Rivages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Association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Rivages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France»,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1983;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annual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budget by the State,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apart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private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supports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suggestion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advertisement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research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1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5397" y="1385454"/>
            <a:ext cx="2725295" cy="3778250"/>
          </a:xfrm>
        </p:spPr>
      </p:pic>
      <p:sp>
        <p:nvSpPr>
          <p:cNvPr id="6" name="CasellaDiTesto 5"/>
          <p:cNvSpPr txBox="1"/>
          <p:nvPr/>
        </p:nvSpPr>
        <p:spPr>
          <a:xfrm>
            <a:off x="1385397" y="5367647"/>
            <a:ext cx="338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Nicolas-Claude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Fabri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Pieresc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(1580-1637)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330" y="1385454"/>
            <a:ext cx="2794000" cy="4800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620330" y="6424551"/>
            <a:ext cx="323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François-Roger de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Gaignieres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(1642-1715)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5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some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sciences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1779" y="1905000"/>
            <a:ext cx="1905000" cy="2641600"/>
          </a:xfrm>
        </p:spPr>
      </p:pic>
      <p:sp>
        <p:nvSpPr>
          <p:cNvPr id="5" name="CasellaDiTesto 4"/>
          <p:cNvSpPr txBox="1"/>
          <p:nvPr/>
        </p:nvSpPr>
        <p:spPr>
          <a:xfrm>
            <a:off x="1201779" y="4738255"/>
            <a:ext cx="21178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Jean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Mabillon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(1632-1707)</a:t>
            </a: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Diplomacy</a:t>
            </a:r>
            <a:endParaRPr lang="it-IT" sz="1400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244" y="1905000"/>
            <a:ext cx="3302000" cy="45593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154279" y="5723906"/>
            <a:ext cx="15199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Ezechiel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Spanheim</a:t>
            </a:r>
            <a:endParaRPr lang="it-IT" sz="14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(1629-1710)</a:t>
            </a:r>
          </a:p>
          <a:p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400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Numismatics</a:t>
            </a:r>
            <a:endParaRPr lang="it-IT" sz="1400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6296" y="1905000"/>
            <a:ext cx="3556000" cy="2413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156296" y="4546600"/>
            <a:ext cx="3603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Petite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Académie – Académie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Inscriptions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et </a:t>
            </a:r>
          </a:p>
          <a:p>
            <a:r>
              <a:rPr lang="it-IT" sz="1400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Belles-Lettres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(1716)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40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before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Enlightenment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Erudition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251" y="2081233"/>
            <a:ext cx="2143125" cy="2647950"/>
          </a:xfrm>
        </p:spPr>
      </p:pic>
      <p:sp>
        <p:nvSpPr>
          <p:cNvPr id="5" name="CasellaDiTesto 4"/>
          <p:cNvSpPr txBox="1"/>
          <p:nvPr/>
        </p:nvSpPr>
        <p:spPr>
          <a:xfrm>
            <a:off x="2365251" y="4975761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Voltaire (1694 – 1778)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768" y="2081233"/>
            <a:ext cx="899160" cy="1143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02732" y="2291938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Etienne Maurice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Falconet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(1716 – 1791)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783283" y="4322618"/>
            <a:ext cx="5490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erudition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seeking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origins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original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 an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without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completely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sense</a:t>
            </a:r>
            <a:r>
              <a:rPr lang="it-IT" sz="16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aesthetic</a:t>
            </a:r>
            <a:endParaRPr lang="it-IT" sz="16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hierarchy</a:t>
            </a:r>
            <a:endParaRPr lang="it-IT" sz="16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8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Revolution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344" y="1539476"/>
            <a:ext cx="2011680" cy="2615184"/>
          </a:xfrm>
        </p:spPr>
      </p:pic>
      <p:sp>
        <p:nvSpPr>
          <p:cNvPr id="5" name="CasellaDiTesto 4"/>
          <p:cNvSpPr txBox="1"/>
          <p:nvPr/>
        </p:nvSpPr>
        <p:spPr>
          <a:xfrm>
            <a:off x="2205344" y="4381995"/>
            <a:ext cx="2755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Jean-Paul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Rabaut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Saint-Etienne</a:t>
            </a:r>
            <a:endParaRPr lang="it-IT" sz="1600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(1743-1793)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512623" y="1905000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«public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instruction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lights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spirit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heart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8" name="Ovale 7"/>
          <p:cNvSpPr/>
          <p:nvPr/>
        </p:nvSpPr>
        <p:spPr>
          <a:xfrm>
            <a:off x="6448302" y="2695699"/>
            <a:ext cx="4239490" cy="3752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authority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authority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reason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what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new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narration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be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preserved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historically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important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</a:t>
            </a:r>
            <a:r>
              <a:rPr lang="it-IT" i="1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the </a:t>
            </a:r>
            <a:r>
              <a:rPr lang="it-IT" i="1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contract</a:t>
            </a:r>
            <a:endParaRPr lang="it-IT" i="1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0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836</TotalTime>
  <Words>4256</Words>
  <Application>Microsoft Office PowerPoint</Application>
  <PresentationFormat>Personalizzato</PresentationFormat>
  <Paragraphs>312</Paragraphs>
  <Slides>54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Filo</vt:lpstr>
      <vt:lpstr>Lesson 6 Politics for cultural heritage Different experiences in the world The case of France and the legacy of the Enlightmenment </vt:lpstr>
      <vt:lpstr>Cultural asset and spirit of the Nation The role of cultural objects and the nation building process</vt:lpstr>
      <vt:lpstr>The Nation Building Process The role of cultural heritage</vt:lpstr>
      <vt:lpstr>The Nation Building Process Threshold and Capitalization</vt:lpstr>
      <vt:lpstr>The Nation Building Process The Revolution</vt:lpstr>
      <vt:lpstr>…before the Revolution…</vt:lpstr>
      <vt:lpstr>…before the Revolution… The foundation of some «sciences of memory»</vt:lpstr>
      <vt:lpstr>…before the Revolution… Enlightenment and Erudition</vt:lpstr>
      <vt:lpstr>The Revolution</vt:lpstr>
      <vt:lpstr>The Revolution Decontextualization - Recontextualization</vt:lpstr>
      <vt:lpstr>The Revolution The Museum</vt:lpstr>
      <vt:lpstr>The Revolution The debate around the idea of «beauty»</vt:lpstr>
      <vt:lpstr>A theory for the conservation</vt:lpstr>
      <vt:lpstr>The relevance of archaeology</vt:lpstr>
      <vt:lpstr>Politics for cultural heritage management in France The main elements</vt:lpstr>
      <vt:lpstr>The Enlightment root of the concept of cultural heritage</vt:lpstr>
      <vt:lpstr>The «historical decontextualization» of the heritage</vt:lpstr>
      <vt:lpstr>The change in artistic production</vt:lpstr>
      <vt:lpstr>The role of Paris</vt:lpstr>
      <vt:lpstr>Cultural Heritage as «ambassador of the French culture»</vt:lpstr>
      <vt:lpstr>Politics for cultural heritage managemente in France. The historical evolution till 1913</vt:lpstr>
      <vt:lpstr>Politics for cultural heritage management in France. The «Monarchy of July»</vt:lpstr>
      <vt:lpstr>The administrative control during the «Monarchy of July»</vt:lpstr>
      <vt:lpstr>The administrative control during the «Monarchy of July». Other instruments and bodies</vt:lpstr>
      <vt:lpstr>A liberal/illiberal system</vt:lpstr>
      <vt:lpstr>The law of 1887</vt:lpstr>
      <vt:lpstr>…consequencens and destructions…</vt:lpstr>
      <vt:lpstr>Diapositiva 28</vt:lpstr>
      <vt:lpstr>The law 30 March 1887 for the conservation of monuments and objects of art, of historic and artistic value</vt:lpstr>
      <vt:lpstr>The concept of «national interest» in the law of 1887</vt:lpstr>
      <vt:lpstr>The classification – Action and method</vt:lpstr>
      <vt:lpstr>The law of 1887 An evaluation</vt:lpstr>
      <vt:lpstr>Between two laws: the evolution of the politics for the management of cultural heritage in France (1887-1913)</vt:lpstr>
      <vt:lpstr>…towards the law of 1913…</vt:lpstr>
      <vt:lpstr>The law 31 December 1913 The main elements</vt:lpstr>
      <vt:lpstr>The law of 31 December 1913 The main elements</vt:lpstr>
      <vt:lpstr>The law of 31 December 1913 The main elements</vt:lpstr>
      <vt:lpstr>The law 31 December 1913 The main elements</vt:lpstr>
      <vt:lpstr>The law 31 December 1913 The main elements</vt:lpstr>
      <vt:lpstr>The law of 1913 Some more detailed elements around the classification</vt:lpstr>
      <vt:lpstr>The law of 1913 Some more detailed elements around the classification</vt:lpstr>
      <vt:lpstr>The main characters of the system (1913)</vt:lpstr>
      <vt:lpstr>After the Second World War The Ministry for Cultural Affairs</vt:lpstr>
      <vt:lpstr>The system of protection</vt:lpstr>
      <vt:lpstr>Elements of innovation</vt:lpstr>
      <vt:lpstr>Elements of innovation</vt:lpstr>
      <vt:lpstr>The 70s: a turning point</vt:lpstr>
      <vt:lpstr>A new program for a new concept of culture</vt:lpstr>
      <vt:lpstr>…some examples…</vt:lpstr>
      <vt:lpstr>The last evolution</vt:lpstr>
      <vt:lpstr>The landscape The so-called «Conservatoire de l’Espace Littoral»</vt:lpstr>
      <vt:lpstr>The Conservatoire – Its juridical nature</vt:lpstr>
      <vt:lpstr>The Conservatoire – Its purpose</vt:lpstr>
      <vt:lpstr>The Conservatoire – Its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 Politics for cultural heritage Different experiences in the world The case of France and the legacy of the Enlightmenment</dc:title>
  <dc:creator>Andrea Ragusa</dc:creator>
  <cp:lastModifiedBy>Luca Verzichelli</cp:lastModifiedBy>
  <cp:revision>80</cp:revision>
  <dcterms:created xsi:type="dcterms:W3CDTF">2016-09-12T12:28:30Z</dcterms:created>
  <dcterms:modified xsi:type="dcterms:W3CDTF">2016-10-26T13:00:46Z</dcterms:modified>
</cp:coreProperties>
</file>