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25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49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98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47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14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48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73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0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58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06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27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5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80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92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47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75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D505-762E-4977-A76E-49D0510951DB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845ADA-333A-4E0D-8E02-2E2126729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66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665019"/>
            <a:ext cx="8915399" cy="1543792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5</a:t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recent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perspectives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cultural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sz="3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2743201"/>
            <a:ext cx="8915399" cy="510638"/>
          </a:xfrm>
        </p:spPr>
        <p:txBody>
          <a:bodyPr>
            <a:normAutofit/>
          </a:bodyPr>
          <a:lstStyle/>
          <a:p>
            <a:pPr algn="ctr"/>
            <a:r>
              <a:rPr lang="it-IT" sz="2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sz="2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endParaRPr lang="it-IT" sz="2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21370" y="3728852"/>
            <a:ext cx="88633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recent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doctrine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about</a:t>
            </a:r>
            <a:endParaRPr lang="it-IT" sz="2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      cultural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recent</a:t>
            </a:r>
            <a:endParaRPr lang="it-IT" sz="2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     legislative production;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meaning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sz="2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5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Convention of 1972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Convention for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Safeguarding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Intangible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Heritage – 2003;</a:t>
            </a:r>
          </a:p>
          <a:p>
            <a:pPr algn="just"/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1992 the Unesco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decided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List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manifestations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interaction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humankind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Clearly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designed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intentionally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humans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Organically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evolved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Associative 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endParaRPr lang="it-IT" sz="2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Convention on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Underwater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Heritage – 2001 –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defining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underwater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follows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0" indent="0" algn="just">
              <a:buNone/>
            </a:pP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traces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human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existence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cultural,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partially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totally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water,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periodically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continuously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for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least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100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artifacts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human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remains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context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Vessels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aircraft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vehicles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thereof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cargo 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context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prehistoric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</a:t>
            </a:r>
            <a:endParaRPr lang="it-IT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85" y="2133600"/>
            <a:ext cx="2694056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5699885" y="6163294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Alexander Von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Humboldt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(1769 – 1859)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03" y="2133600"/>
            <a:ext cx="2326043" cy="33132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079703" y="5771408"/>
            <a:ext cx="2395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Kosmos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Project of 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physical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d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escription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world - 1845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8725072" y="2481943"/>
            <a:ext cx="917692" cy="71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809018" y="2481943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Naturphilosophie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Goethe - Kant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8644279" y="4310743"/>
            <a:ext cx="1164739" cy="617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0022774" y="4928260"/>
            <a:ext cx="19111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structural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r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elationships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e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lements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nature in a </a:t>
            </a: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v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harmony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the world</a:t>
            </a:r>
          </a:p>
        </p:txBody>
      </p:sp>
    </p:spTree>
    <p:extLst>
      <p:ext uri="{BB962C8B-B14F-4D97-AF65-F5344CB8AC3E}">
        <p14:creationId xmlns:p14="http://schemas.microsoft.com/office/powerpoint/2010/main" val="12624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2149435"/>
            <a:ext cx="2683824" cy="3764478"/>
          </a:xfrm>
        </p:spPr>
      </p:pic>
      <p:sp>
        <p:nvSpPr>
          <p:cNvPr id="6" name="CasellaDiTesto 5"/>
          <p:cNvSpPr txBox="1"/>
          <p:nvPr/>
        </p:nvSpPr>
        <p:spPr>
          <a:xfrm>
            <a:off x="5569527" y="6210795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George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Perkins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Marsh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(1801 – 1882)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5" y="2149435"/>
            <a:ext cx="1714500" cy="2781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685555" y="5438899"/>
            <a:ext cx="27318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 and Nature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Physical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geography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modified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human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- 1864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8740239" y="2838203"/>
            <a:ext cx="1021278" cy="762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0022774" y="2838203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harmony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8680862" y="4405745"/>
            <a:ext cx="1080655" cy="629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0022774" y="5237018"/>
            <a:ext cx="190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disturbing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agent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1" y="2113808"/>
            <a:ext cx="2921330" cy="2113808"/>
          </a:xfrm>
        </p:spPr>
      </p:pic>
      <p:sp>
        <p:nvSpPr>
          <p:cNvPr id="5" name="CasellaDiTesto 4"/>
          <p:cNvSpPr txBox="1"/>
          <p:nvPr/>
        </p:nvSpPr>
        <p:spPr>
          <a:xfrm>
            <a:off x="4678878" y="4548249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Yellowstone Park - 1872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6" y="2901736"/>
            <a:ext cx="2286000" cy="26517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043546" y="5890161"/>
            <a:ext cx="3065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Washburne-Langford-Doane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expedition</a:t>
            </a:r>
            <a:endParaRPr lang="it-IT" sz="1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22" y="2113808"/>
            <a:ext cx="1676400" cy="229362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920842" y="2529444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Henry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Washburne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(1832-1871)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96" y="3666609"/>
            <a:ext cx="1524000" cy="237744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0462161" y="4917581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Nathaniel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Langford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(1832-1911)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94" y="4814273"/>
            <a:ext cx="1383556" cy="169984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722922" y="6329548"/>
            <a:ext cx="227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Gustavus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Doane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(1840-1892)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6163294" y="5165766"/>
            <a:ext cx="11875" cy="72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581403" y="6044049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Wilderness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60" y="2220686"/>
            <a:ext cx="2363189" cy="3408217"/>
          </a:xfrm>
        </p:spPr>
      </p:pic>
      <p:sp>
        <p:nvSpPr>
          <p:cNvPr id="6" name="CasellaDiTesto 5"/>
          <p:cNvSpPr txBox="1"/>
          <p:nvPr/>
        </p:nvSpPr>
        <p:spPr>
          <a:xfrm>
            <a:off x="5842660" y="5913912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Ernst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Haeckel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(1834 – 1919)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3538847" y="2980706"/>
            <a:ext cx="1888176" cy="1151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592925" y="4619501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Ecology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Germany </a:t>
            </a:r>
          </a:p>
          <a:p>
            <a:pPr marL="0" indent="0" algn="just">
              <a:buNone/>
            </a:pPr>
            <a:endParaRPr lang="it-IT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5142016" y="213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483927" y="2198637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Naturphilosophie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Ecology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5699" y="3526971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endParaRPr lang="it-IT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5631220" y="35250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046912" y="3582677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Wilderness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95699" y="5070764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Great Britain</a:t>
            </a:r>
            <a:endParaRPr lang="it-IT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5631220" y="50477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046912" y="511679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Romanticism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Industrial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flora and fauna: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private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pour la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Geneve – Henry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Correvon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congresses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over the Europe: «Società Botanica Italiana» – 1888 –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0" y="514350"/>
            <a:ext cx="1647825" cy="27813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89212" y="1472540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Henri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Correvon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(1854-1939)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5" y="2595006"/>
            <a:ext cx="1911927" cy="24045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12" y="4073236"/>
            <a:ext cx="1352600" cy="225631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94410" y="5498275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Giovanni Arcangeli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1840-1921)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2" y="3761633"/>
            <a:ext cx="2011680" cy="277977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885216" y="4073236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Antonino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Borzì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(1852-1921)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20" y="4748283"/>
            <a:ext cx="1314792" cy="182427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217725" y="5332021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Oreste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Mattirolo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(1856-1947)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12" y="1211730"/>
            <a:ext cx="1524000" cy="204787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0333512" y="427512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Federico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Delpino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(1833-1905)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hunting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1867: East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Seabirds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1869: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1870: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British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1885: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Plumage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League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Selborne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League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1886: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Selborne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Society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31" y="3451019"/>
            <a:ext cx="3905250" cy="31623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42" y="4784519"/>
            <a:ext cx="255319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exploration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trip and nature…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Alpin Club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1857 – Ashley Hotel;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Osterreichischer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Alpenverein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1862;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Club Alpino Italiano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Schweizer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Alpenclub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1863;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Deutscher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Alpeverein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1869;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Club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alpin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français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1874.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8" y="1905000"/>
            <a:ext cx="3123212" cy="29423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39" y="3586349"/>
            <a:ext cx="35744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know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country: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sport…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Cyclists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’ Touring Club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Kingdom – 1878;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Nederlandsche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Wielrijders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Bond – 1883 (1886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Toeristenbond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Nederland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Touring Club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Suisse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Osterreichischer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Touring Club – 1886;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Touring Club de France – 1890;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Touring Club Italiano – 1894;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Touring Club de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Belgique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1895;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Deutscher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Touring Club - 1900</a:t>
            </a:r>
          </a:p>
          <a:p>
            <a:pPr algn="just"/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3766828"/>
            <a:ext cx="4092143" cy="26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opening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conceptualization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enlargement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743200"/>
            <a:ext cx="8915400" cy="3168022"/>
          </a:xfrm>
        </p:spPr>
        <p:txBody>
          <a:bodyPr>
            <a:normAutofit/>
          </a:bodyPr>
          <a:lstStyle/>
          <a:p>
            <a:pPr algn="just"/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Tangible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sz="2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Intangible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sz="2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sz="2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Underwater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4876654" cy="38291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6" y="2421143"/>
            <a:ext cx="6096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19" y="1819790"/>
            <a:ext cx="1914525" cy="2790825"/>
          </a:xfrm>
        </p:spPr>
      </p:pic>
      <p:sp>
        <p:nvSpPr>
          <p:cNvPr id="5" name="CasellaDiTesto 4"/>
          <p:cNvSpPr txBox="1"/>
          <p:nvPr/>
        </p:nvSpPr>
        <p:spPr>
          <a:xfrm>
            <a:off x="2206419" y="4916384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John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Ruskin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(1819-1900)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4750130" y="2303813"/>
            <a:ext cx="950026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973288" y="2398816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 and nature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4750130" y="3479470"/>
            <a:ext cx="950026" cy="47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973288" y="3954483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24" y="2398816"/>
            <a:ext cx="1971675" cy="23145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322130" y="491638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Crafts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meanings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63" y="3791445"/>
            <a:ext cx="1905000" cy="255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68291" y="4022411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Luigi Rava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(1860 – 1938)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France,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1789.</a:t>
            </a: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Germany,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Heimat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Homeland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and so to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patriotic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interpretation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England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nature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Romantic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sensibility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industrial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USA,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idea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wilderness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myth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frontier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10" y="2067687"/>
            <a:ext cx="2590800" cy="2105025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655127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Trust - 1895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22" y="3146960"/>
            <a:ext cx="3526477" cy="31395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10" y="1626919"/>
            <a:ext cx="1847007" cy="254579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790810" y="4655127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Montibus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Sylvis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- 1899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6325444" cy="425664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11" y="3995800"/>
            <a:ext cx="9144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Magazines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newspapers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872221"/>
            <a:ext cx="1752600" cy="26098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04" y="3336966"/>
            <a:ext cx="1933486" cy="25742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82" y="2872221"/>
            <a:ext cx="3145160" cy="36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war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03" y="2695700"/>
            <a:ext cx="6709557" cy="344412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2603" y="6424551"/>
            <a:ext cx="506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Destruction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Asiago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Strafexpedition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- 1917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War and the art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78" y="2419102"/>
            <a:ext cx="3289466" cy="320661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5678" y="5911222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Giuseppe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Cominetti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«Fra i reticolati» - 1918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2656820"/>
            <a:ext cx="3876097" cy="377762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940135" y="6056416"/>
            <a:ext cx="19736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Otto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Dix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«Soldato sul filo spinato»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1924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War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1714994"/>
            <a:ext cx="2495550" cy="4876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78" y="2600696"/>
            <a:ext cx="4148880" cy="40953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83" y="2095438"/>
            <a:ext cx="2352675" cy="46005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5196909"/>
            <a:ext cx="4610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Originally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isolated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Unesco Convention of 1972.</a:t>
            </a:r>
          </a:p>
          <a:p>
            <a:pPr marL="0" indent="0" algn="just">
              <a:buNone/>
            </a:pP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Art. 1 – Unesco World Heritage Convention – 1972:</a:t>
            </a:r>
          </a:p>
          <a:p>
            <a:pPr marL="0" indent="0" algn="just">
              <a:buNone/>
            </a:pP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«For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Convention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following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shall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‘cultural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’:</a:t>
            </a:r>
          </a:p>
          <a:p>
            <a:pPr algn="just"/>
            <a:r>
              <a:rPr lang="it-IT" sz="2400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2400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architectural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sculpture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paintings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an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archaelogical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nature,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cave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dwellings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combinations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features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art or science;</a:t>
            </a:r>
          </a:p>
          <a:p>
            <a:pPr algn="just"/>
            <a:r>
              <a:rPr lang="it-IT" sz="2400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it-IT" sz="2400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2400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separate or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connected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because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homogeneity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or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are of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histoy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art or science;</a:t>
            </a:r>
          </a:p>
          <a:p>
            <a:pPr algn="just"/>
            <a:r>
              <a:rPr lang="it-IT" sz="2400" b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2400" b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 or the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combined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nature and man, and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including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archaelogical</a:t>
            </a:r>
            <a:r>
              <a:rPr lang="it-IT" sz="24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2400" u="sng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ethnological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archaelogical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endParaRPr lang="it-IT" sz="2400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endParaRPr lang="it-IT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Waste Land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20" y="2891455"/>
            <a:ext cx="1990725" cy="24288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68720" y="5676405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Thomas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Stearn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Eliot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(1888 – 1965)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65" y="3006807"/>
            <a:ext cx="2085975" cy="32194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797143" y="3289465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Waste Land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1922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62" y="2268188"/>
            <a:ext cx="7469580" cy="4203864"/>
          </a:xfrm>
        </p:spPr>
      </p:pic>
    </p:spTree>
    <p:extLst>
      <p:ext uri="{BB962C8B-B14F-4D97-AF65-F5344CB8AC3E}">
        <p14:creationId xmlns:p14="http://schemas.microsoft.com/office/powerpoint/2010/main" val="26791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aerial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bombardments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826162"/>
            <a:ext cx="4191598" cy="308505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07574" y="6258296"/>
            <a:ext cx="525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Coventry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aerial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bombardment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14-15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November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1940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9" y="2826162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Apocalypse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Dresda…14-15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February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1945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10" y="2715408"/>
            <a:ext cx="4278746" cy="31958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22566" y="6198919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AltStadt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34" y="2561393"/>
            <a:ext cx="5669280" cy="382219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475183" y="619891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Ruins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2794000" cy="27940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366947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RathausTurm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49" y="3854141"/>
            <a:ext cx="4023360" cy="26151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83823" y="4536374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Ruins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Frauenkirche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- 1991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635" y="624110"/>
            <a:ext cx="2039978" cy="128089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464635" y="2185060"/>
            <a:ext cx="26084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Heidefriedhof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Memorial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Wieviele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starben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kennt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die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Zahl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deinen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Wunden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sieht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ie Qual: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Namenlosen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verbrannt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</a:t>
            </a:r>
            <a:r>
              <a:rPr lang="it-IT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öllenfeuer</a:t>
            </a: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Menschenhand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emergencies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ecology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AutoShape 2" descr="Risultati immagini per sviluppo urbano anni sessant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74" y="2723903"/>
            <a:ext cx="2847975" cy="1600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47" y="3046824"/>
            <a:ext cx="2733675" cy="16668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67" y="4781983"/>
            <a:ext cx="2447925" cy="18669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85" y="5292501"/>
            <a:ext cx="2684318" cy="13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Convention of 1972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innovation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World Heritage Convention of 1972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«world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and to express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intergenerational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obligation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990109" y="3194462"/>
            <a:ext cx="1116281" cy="90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158836" y="439387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 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common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humankind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8288977" y="3087584"/>
            <a:ext cx="1175657" cy="1104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288977" y="4524499"/>
            <a:ext cx="3158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and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«common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humanity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Convention of 1972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 the Convention take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proposals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mid-60s for a «World Heritage Trust»,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identified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scenic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would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future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1965 the USA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Development of Natural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Resources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proposed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Trust for the World Heritage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would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responsible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world community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stimulation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cooperative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efforts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identify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world’s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superb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scenic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future benefits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world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Convention of 1972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2076450" cy="25908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785756"/>
            <a:ext cx="3462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Russell Train 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(1920-2012)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Chair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Quality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- 1970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40" y="2186916"/>
            <a:ext cx="1495425" cy="17716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12727" y="4180114"/>
            <a:ext cx="2592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Richard Nixon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(1913-1994)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President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Convention of 1972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133599"/>
            <a:ext cx="2564679" cy="1999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Unesco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draft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International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 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 - 1971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9072748" y="2133598"/>
            <a:ext cx="2431864" cy="1999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 Union for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Nature –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Draft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Convention for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World’s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Heritage - 1972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4346369" y="4370119"/>
            <a:ext cx="807522" cy="41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9072748" y="4488873"/>
            <a:ext cx="1033153" cy="40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5272644" y="3301340"/>
            <a:ext cx="3705101" cy="3158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Stockholm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UN Conference on the Human Environment: «man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special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responsibility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safeguard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wisely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wildlife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habitat» - 1972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Search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Expanded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Heritage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list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a site in the World Heritage List of Unesco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iconic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«the best of the best», or «the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world»,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the best» in a cultural area,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marL="0" indent="0" algn="just">
              <a:buNone/>
            </a:pP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Iconic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Christina Cameron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Keynote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speech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‘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’ for cultural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Special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Meeting of the World Heritage Convention – Kazan – 6-9 April 2005)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transcend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affiliation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unique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widely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known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Convention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features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consisting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physical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physiographical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precisely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delineated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habit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threatened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animals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science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sistes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precisely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delineated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science,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beauty.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Convention of 1972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»?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Guidelines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(1977),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«cultural and/or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significance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exceptional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so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transcends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boundaries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to be of common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future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humanity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permanent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highest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community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criteria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World Heritage List»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criteria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Guidelines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par. 77)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superlative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phenomena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exceptional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beauty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major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earth’s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record of life,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significant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landforms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significant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geomorphic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physiographic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features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significant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terrestrial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water,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marine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ecosystems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animals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significant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habitats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in-situ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diversity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containing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threatened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outstanding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science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7196447" y="5522027"/>
            <a:ext cx="914400" cy="389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8336478" y="5911222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Integrity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Underwater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…some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relationship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«common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goods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far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belonged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finders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enjoying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sovereign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marine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themselves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Underwater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Heritage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State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disappeared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(in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way the 1970 Unesco Convention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Prohibiting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Preventing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Illicit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Import, Export and Transfer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Ownership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and the 2004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Code on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).</a:t>
            </a:r>
          </a:p>
          <a:p>
            <a:pPr marL="0" indent="0" algn="just">
              <a:buNone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happen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judge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right of the «State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in the case of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Lisippo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bronze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Adriatic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Sea,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disappeared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reappeared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Getty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judge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informed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statue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time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required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could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exercised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right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pre-emption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3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iconic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2018805"/>
            <a:ext cx="4868883" cy="328946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3" y="2553195"/>
            <a:ext cx="3550722" cy="27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steps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open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Heritage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Convention of 1972,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inscribed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World Heritage List in 1978.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Successively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open the List, first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regard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imbalanced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session of 1980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revision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criteria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Guidelines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appeared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primacy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a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monumentalist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favoured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nominations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Europe over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materialistic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world. «the List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reflects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framework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appropriate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kinds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common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energies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concentrated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artifacts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dance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(Report of the World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Culture and Development – 1996</a:t>
            </a:r>
            <a:r>
              <a:rPr lang="it-IT" baseline="30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2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following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gaps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imbalances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List: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Europe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relation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world;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relation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prpoperty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Christianity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relation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beliefs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relation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twentieth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Elitist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relation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vernacular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architeccture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World Heritage List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Gaps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imbalances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1980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revision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excluded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living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List. «In more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living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especially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‘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’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wealth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complexity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diverse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relationships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figured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little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List» (Report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Meeting on the ‘Global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Strategy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’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Thematic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World Heritage List – 1994)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number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Parties to the Convention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imbalances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gaps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List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1987,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global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typology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guide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decision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making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consisting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typological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already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criticized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session of 1991 –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abandoned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because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criteria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adequately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living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1992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Gobal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Strategy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Balanced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Credible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World Heritage List,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preferring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global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strategy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global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rigid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unique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definitive.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World Heritage List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Global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Strategy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coexistence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nomadian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migration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Settlements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subsistence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>
              <a:buFont typeface="+mj-lt"/>
              <a:buAutoNum type="arabicPeriod"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society: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coexistence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Spirituality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creative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>
              <a:buFont typeface="+mj-lt"/>
              <a:buAutoNum type="arabicPeriod"/>
            </a:pP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World Heritage List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Global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Strategy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innovation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493818"/>
            <a:ext cx="8915400" cy="34174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revision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led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conceptual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shifts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scope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the Convention;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revision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allowed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rectification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imbalances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the List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world,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opening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up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previously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rejected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seascapes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industrial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routes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goods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occupation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water management,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railways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settlements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spiritual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significance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waterways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living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clear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away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humanity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anthropological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comprehensive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diversified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wealth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diversity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human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(the idea of «cultural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testify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shift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iconic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wonders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world»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comparative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selection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best»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establishment of the List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appllication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the Convention.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666</TotalTime>
  <Words>2883</Words>
  <Application>Microsoft Office PowerPoint</Application>
  <PresentationFormat>Widescreen</PresentationFormat>
  <Paragraphs>262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0" baseType="lpstr">
      <vt:lpstr>Arial</vt:lpstr>
      <vt:lpstr>Century Gothic</vt:lpstr>
      <vt:lpstr>Estrangelo Edessa</vt:lpstr>
      <vt:lpstr>Times New Roman</vt:lpstr>
      <vt:lpstr>Wingdings 3</vt:lpstr>
      <vt:lpstr>Filo</vt:lpstr>
      <vt:lpstr>Lesson 5 Other recent perspectives on cultural heritage</vt:lpstr>
      <vt:lpstr>An opening conceptualization Other instruments of tutelage and the enlargement of the notion</vt:lpstr>
      <vt:lpstr>Some introductive lines Natural Heritage</vt:lpstr>
      <vt:lpstr>The Search for an Expanded Notion of Cultural Heritage</vt:lpstr>
      <vt:lpstr>Some examples of «iconic sites and monuments»</vt:lpstr>
      <vt:lpstr>The steps to open the concept of Cultural Heritage</vt:lpstr>
      <vt:lpstr>World Heritage List Gaps and imbalances</vt:lpstr>
      <vt:lpstr>World Heritage List A Global Strategy</vt:lpstr>
      <vt:lpstr>World Heritage List A Global Strategy Elements of innovation</vt:lpstr>
      <vt:lpstr>After the Convention of 1972 Other instruments…new categories…</vt:lpstr>
      <vt:lpstr>Natural Heritage and its protection A historic evolution</vt:lpstr>
      <vt:lpstr>Natural Heritage and its protection A historic evolution</vt:lpstr>
      <vt:lpstr>Natural Heritage and its protection A historic evolution</vt:lpstr>
      <vt:lpstr>Natural Heritage and its protection A historic evolution</vt:lpstr>
      <vt:lpstr>Natural Heritage and its protection A historic evolution</vt:lpstr>
      <vt:lpstr>Natural Heritage and its protection A historic evolution</vt:lpstr>
      <vt:lpstr>Natural Heritage and its protection A historic evolution</vt:lpstr>
      <vt:lpstr>Natural Heritage and its protection A historic evolution</vt:lpstr>
      <vt:lpstr>Natural Heritage and its protection A historic evolution</vt:lpstr>
      <vt:lpstr>Presentazione standard di PowerPoint</vt:lpstr>
      <vt:lpstr>Natural Heritage and its protection A historic evolution</vt:lpstr>
      <vt:lpstr>Natural Heritage and its protection A historic evolution</vt:lpstr>
      <vt:lpstr>Natural Heritage and its protection A historic evolution</vt:lpstr>
      <vt:lpstr>Natural Heritage and its protection A historic evolution</vt:lpstr>
      <vt:lpstr>Presentazione standard di PowerPoint</vt:lpstr>
      <vt:lpstr>Natural Heritage and its protection A historic evolution</vt:lpstr>
      <vt:lpstr>Natural Heritage and its protection Other elements of discovery</vt:lpstr>
      <vt:lpstr>Natural Heritage and its protection Other elements of discovery</vt:lpstr>
      <vt:lpstr>Natural Heritage and its protection Other elements of discovery</vt:lpstr>
      <vt:lpstr>Natural Heritage and its protection Other elements of discovery</vt:lpstr>
      <vt:lpstr>Natural Heritage and its protection Other elements of discovery</vt:lpstr>
      <vt:lpstr>Natural Heritage and its protection Other elements of discovery</vt:lpstr>
      <vt:lpstr>Natural Heritage and its protection Other elements of discovery</vt:lpstr>
      <vt:lpstr>Presentazione standard di PowerPoint</vt:lpstr>
      <vt:lpstr>Natural Heritage and its protection Other elements of discovery</vt:lpstr>
      <vt:lpstr>Natural Heritage and its protection The Convention of 1972</vt:lpstr>
      <vt:lpstr>Natural Heritage and its protection The Convention of 1972</vt:lpstr>
      <vt:lpstr>Natural Heritage and its protection The Convention of 1972</vt:lpstr>
      <vt:lpstr>Natural Heritage and its protection The Convention of 1972</vt:lpstr>
      <vt:lpstr>Natural Heritage and its protection The Convention – Contents, aims, instruments</vt:lpstr>
      <vt:lpstr>Natural Heritage and its protection The Convention of 1972</vt:lpstr>
      <vt:lpstr>Natural Heritage and its protection The criteria (Guidelines par. 77)</vt:lpstr>
      <vt:lpstr>Underwater Cultural Heritage</vt:lpstr>
      <vt:lpstr>Underwater Cultural Heritage The State of Origin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 Other recent perspectives on cultural heritage</dc:title>
  <dc:creator>Andrea Ragusa</dc:creator>
  <cp:lastModifiedBy>Andrea Ragusa</cp:lastModifiedBy>
  <cp:revision>61</cp:revision>
  <dcterms:created xsi:type="dcterms:W3CDTF">2016-09-07T13:58:48Z</dcterms:created>
  <dcterms:modified xsi:type="dcterms:W3CDTF">2016-10-17T12:06:09Z</dcterms:modified>
</cp:coreProperties>
</file>