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5" r:id="rId18"/>
    <p:sldId id="276" r:id="rId19"/>
    <p:sldId id="271" r:id="rId20"/>
    <p:sldId id="277" r:id="rId21"/>
    <p:sldId id="278" r:id="rId22"/>
    <p:sldId id="279" r:id="rId23"/>
    <p:sldId id="280" r:id="rId24"/>
    <p:sldId id="272" r:id="rId25"/>
    <p:sldId id="274"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9EF1809-938C-4921-B016-42621BB2FAD3}" type="datetimeFigureOut">
              <a:rPr lang="it-IT" smtClean="0"/>
              <a:t>10/10/2016</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229476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9EF1809-938C-4921-B016-42621BB2FAD3}" type="datetimeFigureOut">
              <a:rPr lang="it-IT" smtClean="0"/>
              <a:t>10/10/2016</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65643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9EF1809-938C-4921-B016-42621BB2FAD3}" type="datetimeFigureOut">
              <a:rPr lang="it-IT" smtClean="0"/>
              <a:t>10/10/2016</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86BA0A-911C-456B-BD9D-1D5A427B7AD2}"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15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D9EF1809-938C-4921-B016-42621BB2FAD3}" type="datetimeFigureOut">
              <a:rPr lang="it-IT" smtClean="0"/>
              <a:t>10/10/2016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63893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D9EF1809-938C-4921-B016-42621BB2FAD3}" type="datetimeFigureOut">
              <a:rPr lang="it-IT" smtClean="0"/>
              <a:t>10/10/2016</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86BA0A-911C-456B-BD9D-1D5A427B7AD2}"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517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D9EF1809-938C-4921-B016-42621BB2FAD3}" type="datetimeFigureOut">
              <a:rPr lang="it-IT" smtClean="0"/>
              <a:t>10/10/2016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385636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9EF1809-938C-4921-B016-42621BB2FAD3}" type="datetimeFigureOut">
              <a:rPr lang="it-IT" smtClean="0"/>
              <a:t>10/10/2016</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7339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9EF1809-938C-4921-B016-42621BB2FAD3}" type="datetimeFigureOut">
              <a:rPr lang="it-IT" smtClean="0"/>
              <a:t>10/10/2016</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144006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9EF1809-938C-4921-B016-42621BB2FAD3}" type="datetimeFigureOut">
              <a:rPr lang="it-IT" smtClean="0"/>
              <a:t>10/10/2016</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206904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9EF1809-938C-4921-B016-42621BB2FAD3}" type="datetimeFigureOut">
              <a:rPr lang="it-IT" smtClean="0"/>
              <a:t>10/10/2016</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385527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9EF1809-938C-4921-B016-42621BB2FAD3}" type="datetimeFigureOut">
              <a:rPr lang="it-IT" smtClean="0"/>
              <a:t>10/10/2016</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338677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9EF1809-938C-4921-B016-42621BB2FAD3}" type="datetimeFigureOut">
              <a:rPr lang="it-IT" smtClean="0"/>
              <a:t>10/10/2016</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202334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9EF1809-938C-4921-B016-42621BB2FAD3}" type="datetimeFigureOut">
              <a:rPr lang="it-IT" smtClean="0"/>
              <a:t>10/10/2016</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381058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F1809-938C-4921-B016-42621BB2FAD3}" type="datetimeFigureOut">
              <a:rPr lang="it-IT" smtClean="0"/>
              <a:t>10/10/2016</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424443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9EF1809-938C-4921-B016-42621BB2FAD3}" type="datetimeFigureOut">
              <a:rPr lang="it-IT" smtClean="0"/>
              <a:t>10/10/2016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167266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9EF1809-938C-4921-B016-42621BB2FAD3}" type="datetimeFigureOut">
              <a:rPr lang="it-IT" smtClean="0"/>
              <a:t>10/10/2016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86BA0A-911C-456B-BD9D-1D5A427B7AD2}" type="slidenum">
              <a:rPr lang="it-IT" smtClean="0"/>
              <a:t>‹N›</a:t>
            </a:fld>
            <a:endParaRPr lang="it-IT"/>
          </a:p>
        </p:txBody>
      </p:sp>
    </p:spTree>
    <p:extLst>
      <p:ext uri="{BB962C8B-B14F-4D97-AF65-F5344CB8AC3E}">
        <p14:creationId xmlns:p14="http://schemas.microsoft.com/office/powerpoint/2010/main" val="363733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9EF1809-938C-4921-B016-42621BB2FAD3}" type="datetimeFigureOut">
              <a:rPr lang="it-IT" smtClean="0"/>
              <a:t>10/10/2016</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86BA0A-911C-456B-BD9D-1D5A427B7AD2}" type="slidenum">
              <a:rPr lang="it-IT" smtClean="0"/>
              <a:t>‹N›</a:t>
            </a:fld>
            <a:endParaRPr lang="it-IT"/>
          </a:p>
        </p:txBody>
      </p:sp>
    </p:spTree>
    <p:extLst>
      <p:ext uri="{BB962C8B-B14F-4D97-AF65-F5344CB8AC3E}">
        <p14:creationId xmlns:p14="http://schemas.microsoft.com/office/powerpoint/2010/main" val="4079961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err="1" smtClean="0">
                <a:latin typeface="Estrangelo Edessa" panose="03080600000000000000" pitchFamily="66" charset="0"/>
                <a:cs typeface="Estrangelo Edessa" panose="03080600000000000000" pitchFamily="66" charset="0"/>
              </a:rPr>
              <a:t>Lesson</a:t>
            </a:r>
            <a:r>
              <a:rPr lang="it-IT" dirty="0" smtClean="0">
                <a:latin typeface="Estrangelo Edessa" panose="03080600000000000000" pitchFamily="66" charset="0"/>
                <a:cs typeface="Estrangelo Edessa" panose="03080600000000000000" pitchFamily="66" charset="0"/>
              </a:rPr>
              <a:t> 4</a:t>
            </a:r>
            <a:br>
              <a:rPr lang="it-IT" dirty="0" smtClean="0">
                <a:latin typeface="Estrangelo Edessa" panose="03080600000000000000" pitchFamily="66" charset="0"/>
                <a:cs typeface="Estrangelo Edessa" panose="03080600000000000000" pitchFamily="66" charset="0"/>
              </a:rPr>
            </a:br>
            <a:r>
              <a:rPr lang="it-IT" sz="4000" i="1" dirty="0" err="1" smtClean="0">
                <a:latin typeface="Estrangelo Edessa" panose="03080600000000000000" pitchFamily="66" charset="0"/>
                <a:cs typeface="Estrangelo Edessa" panose="03080600000000000000" pitchFamily="66" charset="0"/>
              </a:rPr>
              <a:t>Tangible</a:t>
            </a:r>
            <a:r>
              <a:rPr lang="it-IT" sz="4000" i="1" dirty="0" smtClean="0">
                <a:latin typeface="Estrangelo Edessa" panose="03080600000000000000" pitchFamily="66" charset="0"/>
                <a:cs typeface="Estrangelo Edessa" panose="03080600000000000000" pitchFamily="66" charset="0"/>
              </a:rPr>
              <a:t> and </a:t>
            </a:r>
            <a:r>
              <a:rPr lang="it-IT" sz="4000" i="1" dirty="0" err="1" smtClean="0">
                <a:latin typeface="Estrangelo Edessa" panose="03080600000000000000" pitchFamily="66" charset="0"/>
                <a:cs typeface="Estrangelo Edessa" panose="03080600000000000000" pitchFamily="66" charset="0"/>
              </a:rPr>
              <a:t>Intangible</a:t>
            </a:r>
            <a:r>
              <a:rPr lang="it-IT" sz="4000" i="1" dirty="0" smtClean="0">
                <a:latin typeface="Estrangelo Edessa" panose="03080600000000000000" pitchFamily="66" charset="0"/>
                <a:cs typeface="Estrangelo Edessa" panose="03080600000000000000" pitchFamily="66" charset="0"/>
              </a:rPr>
              <a:t> Cultural Heritage.</a:t>
            </a:r>
            <a:br>
              <a:rPr lang="it-IT" sz="4000" i="1" dirty="0" smtClean="0">
                <a:latin typeface="Estrangelo Edessa" panose="03080600000000000000" pitchFamily="66" charset="0"/>
                <a:cs typeface="Estrangelo Edessa" panose="03080600000000000000" pitchFamily="66" charset="0"/>
              </a:rPr>
            </a:br>
            <a:r>
              <a:rPr lang="it-IT" sz="4000" i="1" dirty="0" smtClean="0">
                <a:latin typeface="Estrangelo Edessa" panose="03080600000000000000" pitchFamily="66" charset="0"/>
                <a:cs typeface="Estrangelo Edessa" panose="03080600000000000000" pitchFamily="66" charset="0"/>
              </a:rPr>
              <a:t>Memory and Identity</a:t>
            </a:r>
            <a:br>
              <a:rPr lang="it-IT" sz="4000" i="1" dirty="0" smtClean="0">
                <a:latin typeface="Estrangelo Edessa" panose="03080600000000000000" pitchFamily="66" charset="0"/>
                <a:cs typeface="Estrangelo Edessa" panose="03080600000000000000" pitchFamily="66" charset="0"/>
              </a:rPr>
            </a:br>
            <a:r>
              <a:rPr lang="it-IT" sz="4000" i="1" dirty="0" smtClean="0">
                <a:latin typeface="Estrangelo Edessa" panose="03080600000000000000" pitchFamily="66" charset="0"/>
                <a:cs typeface="Estrangelo Edessa" panose="03080600000000000000" pitchFamily="66" charset="0"/>
              </a:rPr>
              <a:t/>
            </a:r>
            <a:br>
              <a:rPr lang="it-IT" sz="4000" i="1" dirty="0" smtClean="0">
                <a:latin typeface="Estrangelo Edessa" panose="03080600000000000000" pitchFamily="66" charset="0"/>
                <a:cs typeface="Estrangelo Edessa" panose="03080600000000000000" pitchFamily="66" charset="0"/>
              </a:rPr>
            </a:br>
            <a:r>
              <a:rPr lang="it-IT" sz="2800" i="1" dirty="0" err="1" smtClean="0">
                <a:latin typeface="Estrangelo Edessa" panose="03080600000000000000" pitchFamily="66" charset="0"/>
                <a:cs typeface="Estrangelo Edessa" panose="03080600000000000000" pitchFamily="66" charset="0"/>
              </a:rPr>
              <a:t>Aims</a:t>
            </a:r>
            <a:r>
              <a:rPr lang="it-IT" sz="2800" i="1" dirty="0" smtClean="0">
                <a:latin typeface="Estrangelo Edessa" panose="03080600000000000000" pitchFamily="66" charset="0"/>
                <a:cs typeface="Estrangelo Edessa" panose="03080600000000000000" pitchFamily="66" charset="0"/>
              </a:rPr>
              <a:t> and </a:t>
            </a:r>
            <a:r>
              <a:rPr lang="it-IT" sz="2800" i="1" dirty="0" err="1" smtClean="0">
                <a:latin typeface="Estrangelo Edessa" panose="03080600000000000000" pitchFamily="66" charset="0"/>
                <a:cs typeface="Estrangelo Edessa" panose="03080600000000000000" pitchFamily="66" charset="0"/>
              </a:rPr>
              <a:t>Topics</a:t>
            </a:r>
            <a:r>
              <a:rPr lang="it-IT" sz="2800" i="1" dirty="0" smtClean="0">
                <a:latin typeface="Estrangelo Edessa" panose="03080600000000000000" pitchFamily="66" charset="0"/>
                <a:cs typeface="Estrangelo Edessa" panose="03080600000000000000" pitchFamily="66" charset="0"/>
              </a:rPr>
              <a:t/>
            </a:r>
            <a:br>
              <a:rPr lang="it-IT" sz="2800" i="1" dirty="0" smtClean="0">
                <a:latin typeface="Estrangelo Edessa" panose="03080600000000000000" pitchFamily="66" charset="0"/>
                <a:cs typeface="Estrangelo Edessa" panose="03080600000000000000" pitchFamily="66" charset="0"/>
              </a:rPr>
            </a:br>
            <a:r>
              <a:rPr lang="it-IT" i="1" dirty="0">
                <a:latin typeface="Estrangelo Edessa" panose="03080600000000000000" pitchFamily="66" charset="0"/>
                <a:cs typeface="Estrangelo Edessa" panose="03080600000000000000" pitchFamily="66" charset="0"/>
              </a:rPr>
              <a:t/>
            </a:r>
            <a:br>
              <a:rPr lang="it-IT" i="1" dirty="0">
                <a:latin typeface="Estrangelo Edessa" panose="03080600000000000000" pitchFamily="66" charset="0"/>
                <a:cs typeface="Estrangelo Edessa" panose="03080600000000000000" pitchFamily="66" charset="0"/>
              </a:rPr>
            </a:br>
            <a:endParaRPr lang="it-IT" dirty="0">
              <a:latin typeface="Estrangelo Edessa" panose="03080600000000000000" pitchFamily="66" charset="0"/>
              <a:cs typeface="Estrangelo Edessa" panose="03080600000000000000" pitchFamily="66" charset="0"/>
            </a:endParaRPr>
          </a:p>
        </p:txBody>
      </p:sp>
      <p:sp>
        <p:nvSpPr>
          <p:cNvPr id="3" name="Sottotitolo 2"/>
          <p:cNvSpPr>
            <a:spLocks noGrp="1"/>
          </p:cNvSpPr>
          <p:nvPr>
            <p:ph type="subTitle" idx="1"/>
          </p:nvPr>
        </p:nvSpPr>
        <p:spPr>
          <a:xfrm>
            <a:off x="2589213" y="3716977"/>
            <a:ext cx="8915399" cy="2186685"/>
          </a:xfrm>
        </p:spPr>
        <p:txBody>
          <a:bodyPr>
            <a:normAutofit fontScale="92500"/>
          </a:bodyPr>
          <a:lstStyle/>
          <a:p>
            <a:pPr marL="342900" indent="-342900" algn="just">
              <a:buFont typeface="Arial" panose="020B0604020202020204" pitchFamily="34" charset="0"/>
              <a:buChar char="•"/>
            </a:pPr>
            <a:r>
              <a:rPr lang="it-IT" sz="2400" dirty="0" smtClean="0">
                <a:latin typeface="Estrangelo Edessa" panose="03080600000000000000" pitchFamily="66" charset="0"/>
                <a:cs typeface="Estrangelo Edessa" panose="03080600000000000000" pitchFamily="66" charset="0"/>
              </a:rPr>
              <a:t>To </a:t>
            </a:r>
            <a:r>
              <a:rPr lang="it-IT" sz="2400" dirty="0" err="1" smtClean="0">
                <a:latin typeface="Estrangelo Edessa" panose="03080600000000000000" pitchFamily="66" charset="0"/>
                <a:cs typeface="Estrangelo Edessa" panose="03080600000000000000" pitchFamily="66" charset="0"/>
              </a:rPr>
              <a:t>examine</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different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meanings</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concept</a:t>
            </a:r>
            <a:r>
              <a:rPr lang="it-IT" sz="2400" dirty="0" smtClean="0">
                <a:latin typeface="Estrangelo Edessa" panose="03080600000000000000" pitchFamily="66" charset="0"/>
                <a:cs typeface="Estrangelo Edessa" panose="03080600000000000000" pitchFamily="66" charset="0"/>
              </a:rPr>
              <a:t> of </a:t>
            </a:r>
            <a:r>
              <a:rPr lang="it-IT" sz="2400" i="1" dirty="0" smtClean="0">
                <a:latin typeface="Estrangelo Edessa" panose="03080600000000000000" pitchFamily="66" charset="0"/>
                <a:cs typeface="Estrangelo Edessa" panose="03080600000000000000" pitchFamily="66" charset="0"/>
              </a:rPr>
              <a:t>cultural </a:t>
            </a:r>
            <a:r>
              <a:rPr lang="it-IT" sz="2400" i="1" dirty="0" err="1" smtClean="0">
                <a:latin typeface="Estrangelo Edessa" panose="03080600000000000000" pitchFamily="66" charset="0"/>
                <a:cs typeface="Estrangelo Edessa" panose="03080600000000000000" pitchFamily="66" charset="0"/>
              </a:rPr>
              <a:t>property</a:t>
            </a:r>
            <a:r>
              <a:rPr lang="it-IT" sz="2400" dirty="0" smtClean="0">
                <a:latin typeface="Estrangelo Edessa" panose="03080600000000000000" pitchFamily="66" charset="0"/>
                <a:cs typeface="Estrangelo Edessa" panose="03080600000000000000" pitchFamily="66" charset="0"/>
              </a:rPr>
              <a:t>;</a:t>
            </a:r>
          </a:p>
          <a:p>
            <a:pPr marL="342900" indent="-342900" algn="just">
              <a:buFont typeface="Arial" panose="020B0604020202020204" pitchFamily="34" charset="0"/>
              <a:buChar char="•"/>
            </a:pPr>
            <a:r>
              <a:rPr lang="it-IT" sz="2400" dirty="0" smtClean="0">
                <a:latin typeface="Estrangelo Edessa" panose="03080600000000000000" pitchFamily="66" charset="0"/>
                <a:cs typeface="Estrangelo Edessa" panose="03080600000000000000" pitchFamily="66" charset="0"/>
              </a:rPr>
              <a:t>To </a:t>
            </a:r>
            <a:r>
              <a:rPr lang="it-IT" sz="2400" dirty="0" err="1" smtClean="0">
                <a:latin typeface="Estrangelo Edessa" panose="03080600000000000000" pitchFamily="66" charset="0"/>
                <a:cs typeface="Estrangelo Edessa" panose="03080600000000000000" pitchFamily="66" charset="0"/>
              </a:rPr>
              <a:t>consider</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relevance</a:t>
            </a:r>
            <a:r>
              <a:rPr lang="it-IT" sz="2400" dirty="0" smtClean="0">
                <a:latin typeface="Estrangelo Edessa" panose="03080600000000000000" pitchFamily="66" charset="0"/>
                <a:cs typeface="Estrangelo Edessa" panose="03080600000000000000" pitchFamily="66" charset="0"/>
              </a:rPr>
              <a:t> of socio-</a:t>
            </a:r>
            <a:r>
              <a:rPr lang="it-IT" sz="2400" dirty="0" err="1" smtClean="0">
                <a:latin typeface="Estrangelo Edessa" panose="03080600000000000000" pitchFamily="66" charset="0"/>
                <a:cs typeface="Estrangelo Edessa" panose="03080600000000000000" pitchFamily="66" charset="0"/>
              </a:rPr>
              <a:t>anthropological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meaning</a:t>
            </a:r>
            <a:r>
              <a:rPr lang="it-IT" sz="2400" dirty="0" smtClean="0">
                <a:latin typeface="Estrangelo Edessa" panose="03080600000000000000" pitchFamily="66" charset="0"/>
                <a:cs typeface="Estrangelo Edessa" panose="03080600000000000000" pitchFamily="66" charset="0"/>
              </a:rPr>
              <a:t> of cultural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a:t>
            </a:r>
          </a:p>
          <a:p>
            <a:pPr marL="342900" indent="-342900" algn="just">
              <a:buFont typeface="Arial" panose="020B0604020202020204" pitchFamily="34" charset="0"/>
              <a:buChar char="•"/>
            </a:pPr>
            <a:r>
              <a:rPr lang="it-IT" sz="2400" dirty="0" smtClean="0">
                <a:latin typeface="Estrangelo Edessa" panose="03080600000000000000" pitchFamily="66" charset="0"/>
                <a:cs typeface="Estrangelo Edessa" panose="03080600000000000000" pitchFamily="66" charset="0"/>
              </a:rPr>
              <a:t>To </a:t>
            </a:r>
            <a:r>
              <a:rPr lang="it-IT" sz="2400" dirty="0" err="1" smtClean="0">
                <a:latin typeface="Estrangelo Edessa" panose="03080600000000000000" pitchFamily="66" charset="0"/>
                <a:cs typeface="Estrangelo Edessa" panose="03080600000000000000" pitchFamily="66" charset="0"/>
              </a:rPr>
              <a:t>consider</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relationship</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between</a:t>
            </a:r>
            <a:r>
              <a:rPr lang="it-IT" sz="2400" dirty="0" smtClean="0">
                <a:latin typeface="Estrangelo Edessa" panose="03080600000000000000" pitchFamily="66" charset="0"/>
                <a:cs typeface="Estrangelo Edessa" panose="03080600000000000000" pitchFamily="66" charset="0"/>
              </a:rPr>
              <a:t> cultural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identity</a:t>
            </a:r>
            <a:r>
              <a:rPr lang="it-IT" sz="2400" dirty="0" smtClean="0">
                <a:latin typeface="Estrangelo Edessa" panose="03080600000000000000" pitchFamily="66" charset="0"/>
                <a:cs typeface="Estrangelo Edessa" panose="03080600000000000000" pitchFamily="66" charset="0"/>
              </a:rPr>
              <a:t> of a community.</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55776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indirect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approach</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ctr">
              <a:buNone/>
            </a:pPr>
            <a:r>
              <a:rPr lang="it-IT" sz="2400" i="1" dirty="0" smtClean="0">
                <a:latin typeface="Estrangelo Edessa" panose="03080600000000000000" pitchFamily="66" charset="0"/>
                <a:cs typeface="Estrangelo Edessa" panose="03080600000000000000" pitchFamily="66" charset="0"/>
              </a:rPr>
              <a:t>From cultural </a:t>
            </a:r>
            <a:r>
              <a:rPr lang="it-IT" sz="2400" i="1" dirty="0" err="1" smtClean="0">
                <a:latin typeface="Estrangelo Edessa" panose="03080600000000000000" pitchFamily="66" charset="0"/>
                <a:cs typeface="Estrangelo Edessa" panose="03080600000000000000" pitchFamily="66" charset="0"/>
              </a:rPr>
              <a:t>heritage</a:t>
            </a:r>
            <a:r>
              <a:rPr lang="it-IT" sz="2400" i="1" dirty="0" smtClean="0">
                <a:latin typeface="Estrangelo Edessa" panose="03080600000000000000" pitchFamily="66" charset="0"/>
                <a:cs typeface="Estrangelo Edessa" panose="03080600000000000000" pitchFamily="66" charset="0"/>
              </a:rPr>
              <a:t> to «culture»</a:t>
            </a:r>
          </a:p>
          <a:p>
            <a:pPr marL="0" indent="0" algn="ctr">
              <a:buNone/>
            </a:pPr>
            <a:endParaRPr lang="it-IT" sz="2400" i="1" dirty="0">
              <a:latin typeface="Estrangelo Edessa" panose="03080600000000000000" pitchFamily="66" charset="0"/>
              <a:cs typeface="Estrangelo Edessa" panose="03080600000000000000" pitchFamily="66" charset="0"/>
            </a:endParaRPr>
          </a:p>
          <a:p>
            <a:pPr marL="0" indent="0" algn="just">
              <a:buNone/>
            </a:pPr>
            <a:r>
              <a:rPr lang="it-IT" sz="2400" i="1" dirty="0" smtClean="0">
                <a:latin typeface="Estrangelo Edessa" panose="03080600000000000000" pitchFamily="66" charset="0"/>
                <a:cs typeface="Estrangelo Edessa" panose="03080600000000000000" pitchFamily="66" charset="0"/>
              </a:rPr>
              <a:t>Cultural Heritage   </a:t>
            </a:r>
            <a:endParaRPr lang="it-IT" sz="2400" i="1" dirty="0">
              <a:latin typeface="Estrangelo Edessa" panose="03080600000000000000" pitchFamily="66" charset="0"/>
              <a:cs typeface="Estrangelo Edessa" panose="03080600000000000000" pitchFamily="66" charset="0"/>
            </a:endParaRPr>
          </a:p>
        </p:txBody>
      </p:sp>
      <p:sp>
        <p:nvSpPr>
          <p:cNvPr id="4" name="Freccia a destra 3"/>
          <p:cNvSpPr/>
          <p:nvPr/>
        </p:nvSpPr>
        <p:spPr>
          <a:xfrm>
            <a:off x="4963885" y="31232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6139543" y="3180332"/>
            <a:ext cx="1106393" cy="461665"/>
          </a:xfrm>
          <a:prstGeom prst="rect">
            <a:avLst/>
          </a:prstGeom>
          <a:noFill/>
        </p:spPr>
        <p:txBody>
          <a:bodyPr wrap="none" rtlCol="0">
            <a:spAutoFit/>
          </a:bodyPr>
          <a:lstStyle/>
          <a:p>
            <a:r>
              <a:rPr lang="it-IT" sz="2400" i="1" dirty="0" smtClean="0">
                <a:latin typeface="Estrangelo Edessa" panose="03080600000000000000" pitchFamily="66" charset="0"/>
                <a:cs typeface="Estrangelo Edessa" panose="03080600000000000000" pitchFamily="66" charset="0"/>
              </a:rPr>
              <a:t>Culture</a:t>
            </a:r>
            <a:endParaRPr lang="it-IT" sz="2400" i="1" dirty="0">
              <a:latin typeface="Estrangelo Edessa" panose="03080600000000000000" pitchFamily="66" charset="0"/>
              <a:cs typeface="Estrangelo Edessa" panose="03080600000000000000" pitchFamily="66" charset="0"/>
            </a:endParaRPr>
          </a:p>
        </p:txBody>
      </p:sp>
      <p:sp>
        <p:nvSpPr>
          <p:cNvPr id="7" name="Ovale 6"/>
          <p:cNvSpPr/>
          <p:nvPr/>
        </p:nvSpPr>
        <p:spPr>
          <a:xfrm>
            <a:off x="4963885" y="3811979"/>
            <a:ext cx="4346369" cy="2576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u="sng" dirty="0" smtClean="0">
                <a:latin typeface="Estrangelo Edessa" panose="03080600000000000000" pitchFamily="66" charset="0"/>
                <a:cs typeface="Estrangelo Edessa" panose="03080600000000000000" pitchFamily="66" charset="0"/>
              </a:rPr>
              <a:t>Culture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defined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amount</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elements</a:t>
            </a:r>
            <a:r>
              <a:rPr lang="it-IT" dirty="0" smtClean="0">
                <a:latin typeface="Estrangelo Edessa" panose="03080600000000000000" pitchFamily="66" charset="0"/>
                <a:cs typeface="Estrangelo Edessa" panose="03080600000000000000" pitchFamily="66" charset="0"/>
              </a:rPr>
              <a:t> of a </a:t>
            </a:r>
            <a:r>
              <a:rPr lang="it-IT" dirty="0" err="1" smtClean="0">
                <a:latin typeface="Estrangelo Edessa" panose="03080600000000000000" pitchFamily="66" charset="0"/>
                <a:cs typeface="Estrangelo Edessa" panose="03080600000000000000" pitchFamily="66" charset="0"/>
              </a:rPr>
              <a:t>civilization</a:t>
            </a:r>
            <a:r>
              <a:rPr lang="it-IT" dirty="0" smtClean="0">
                <a:latin typeface="Estrangelo Edessa" panose="03080600000000000000" pitchFamily="66" charset="0"/>
                <a:cs typeface="Estrangelo Edessa" panose="03080600000000000000" pitchFamily="66" charset="0"/>
              </a:rPr>
              <a:t>; the set of </a:t>
            </a:r>
            <a:r>
              <a:rPr lang="it-IT" dirty="0" err="1" smtClean="0">
                <a:latin typeface="Estrangelo Edessa" panose="03080600000000000000" pitchFamily="66" charset="0"/>
                <a:cs typeface="Estrangelo Edessa" panose="03080600000000000000" pitchFamily="66" charset="0"/>
              </a:rPr>
              <a:t>knowledges</a:t>
            </a:r>
            <a:r>
              <a:rPr lang="it-IT" dirty="0" smtClean="0">
                <a:latin typeface="Estrangelo Edessa" panose="03080600000000000000" pitchFamily="66" charset="0"/>
                <a:cs typeface="Estrangelo Edessa" panose="03080600000000000000" pitchFamily="66" charset="0"/>
              </a:rPr>
              <a:t> a society </a:t>
            </a:r>
            <a:r>
              <a:rPr lang="it-IT" dirty="0" err="1" smtClean="0">
                <a:latin typeface="Estrangelo Edessa" panose="03080600000000000000" pitchFamily="66" charset="0"/>
                <a:cs typeface="Estrangelo Edessa" panose="03080600000000000000" pitchFamily="66" charset="0"/>
              </a:rPr>
              <a:t>conserves</a:t>
            </a:r>
            <a:r>
              <a:rPr lang="it-IT" dirty="0" smtClean="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and </a:t>
            </a:r>
            <a:r>
              <a:rPr lang="it-IT" dirty="0" err="1" smtClean="0">
                <a:latin typeface="Estrangelo Edessa" panose="03080600000000000000" pitchFamily="66" charset="0"/>
                <a:cs typeface="Estrangelo Edessa" panose="03080600000000000000" pitchFamily="66" charset="0"/>
              </a:rPr>
              <a:t>capitalizes</a:t>
            </a:r>
            <a:r>
              <a:rPr lang="it-IT" dirty="0" smtClean="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for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aims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needs</a:t>
            </a:r>
            <a:endParaRPr lang="it-IT" i="1" u="sng" dirty="0">
              <a:latin typeface="Estrangelo Edessa" panose="03080600000000000000" pitchFamily="66" charset="0"/>
              <a:cs typeface="Estrangelo Edessa" panose="03080600000000000000" pitchFamily="66" charset="0"/>
            </a:endParaRPr>
          </a:p>
        </p:txBody>
      </p:sp>
      <p:cxnSp>
        <p:nvCxnSpPr>
          <p:cNvPr id="9" name="Connettore 2 8"/>
          <p:cNvCxnSpPr/>
          <p:nvPr/>
        </p:nvCxnSpPr>
        <p:spPr>
          <a:xfrm flipV="1">
            <a:off x="3823855" y="4987637"/>
            <a:ext cx="1140030" cy="201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1401288" y="4987637"/>
            <a:ext cx="2039341" cy="646331"/>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Historic</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evolutionvS</a:t>
            </a:r>
            <a:endParaRPr lang="it-IT" i="1" dirty="0" smtClean="0">
              <a:latin typeface="Estrangelo Edessa" panose="03080600000000000000" pitchFamily="66" charset="0"/>
              <a:cs typeface="Estrangelo Edessa" panose="03080600000000000000" pitchFamily="66" charset="0"/>
            </a:endParaRPr>
          </a:p>
          <a:p>
            <a:r>
              <a:rPr lang="it-IT" i="1" dirty="0" err="1" smtClean="0">
                <a:latin typeface="Estrangelo Edessa" panose="03080600000000000000" pitchFamily="66" charset="0"/>
                <a:cs typeface="Estrangelo Edessa" panose="03080600000000000000" pitchFamily="66" charset="0"/>
              </a:rPr>
              <a:t>Fossilization</a:t>
            </a:r>
            <a:r>
              <a:rPr lang="it-IT" i="1" dirty="0" smtClean="0">
                <a:latin typeface="Estrangelo Edessa" panose="03080600000000000000" pitchFamily="66" charset="0"/>
                <a:cs typeface="Estrangelo Edessa" panose="03080600000000000000" pitchFamily="66" charset="0"/>
              </a:rPr>
              <a:t> </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35811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direct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approach</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takes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place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within</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extension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concept</a:t>
            </a:r>
            <a:r>
              <a:rPr lang="it-IT" dirty="0" smtClean="0">
                <a:latin typeface="Estrangelo Edessa" panose="03080600000000000000" pitchFamily="66" charset="0"/>
                <a:cs typeface="Estrangelo Edessa" panose="03080600000000000000" pitchFamily="66" charset="0"/>
              </a:rPr>
              <a:t> of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from the idea of the </a:t>
            </a:r>
            <a:r>
              <a:rPr lang="it-IT" i="1" dirty="0" err="1" smtClean="0">
                <a:latin typeface="Estrangelo Edessa" panose="03080600000000000000" pitchFamily="66" charset="0"/>
                <a:cs typeface="Estrangelo Edessa" panose="03080600000000000000" pitchFamily="66" charset="0"/>
              </a:rPr>
              <a:t>objects</a:t>
            </a:r>
            <a:r>
              <a:rPr lang="it-IT" i="1" dirty="0" smtClean="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to the idea of </a:t>
            </a:r>
            <a:r>
              <a:rPr lang="it-IT" i="1" dirty="0" err="1" smtClean="0">
                <a:latin typeface="Estrangelo Edessa" panose="03080600000000000000" pitchFamily="66" charset="0"/>
                <a:cs typeface="Estrangelo Edessa" panose="03080600000000000000" pitchFamily="66" charset="0"/>
              </a:rPr>
              <a:t>manifestations</a:t>
            </a:r>
            <a:r>
              <a:rPr lang="it-IT" i="1" dirty="0" smtClean="0">
                <a:latin typeface="Estrangelo Edessa" panose="03080600000000000000" pitchFamily="66" charset="0"/>
                <a:cs typeface="Estrangelo Edessa" panose="03080600000000000000" pitchFamily="66" charset="0"/>
              </a:rPr>
              <a:t> of reality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determines</a:t>
            </a:r>
            <a:r>
              <a:rPr lang="it-IT" dirty="0" smtClean="0">
                <a:latin typeface="Estrangelo Edessa" panose="03080600000000000000" pitchFamily="66" charset="0"/>
                <a:cs typeface="Estrangelo Edessa" panose="03080600000000000000" pitchFamily="66" charset="0"/>
              </a:rPr>
              <a:t> a new </a:t>
            </a:r>
            <a:r>
              <a:rPr lang="it-IT" dirty="0" err="1" smtClean="0">
                <a:latin typeface="Estrangelo Edessa" panose="03080600000000000000" pitchFamily="66" charset="0"/>
                <a:cs typeface="Estrangelo Edessa" panose="03080600000000000000" pitchFamily="66" charset="0"/>
              </a:rPr>
              <a:t>approach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around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matter</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transmission</a:t>
            </a:r>
            <a:r>
              <a:rPr lang="it-IT" dirty="0" smtClean="0">
                <a:latin typeface="Estrangelo Edessa" panose="03080600000000000000" pitchFamily="66" charset="0"/>
                <a:cs typeface="Estrangelo Edessa" panose="03080600000000000000" pitchFamily="66" charset="0"/>
              </a:rPr>
              <a:t> of time. </a:t>
            </a:r>
          </a:p>
          <a:p>
            <a:pPr marL="0" indent="0" algn="just">
              <a:buNone/>
            </a:pPr>
            <a:endParaRPr lang="it-IT" dirty="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a:t>
            </a:r>
            <a:r>
              <a:rPr lang="it-IT" dirty="0" err="1" smtClean="0">
                <a:latin typeface="Estrangelo Edessa" panose="03080600000000000000" pitchFamily="66" charset="0"/>
                <a:cs typeface="Estrangelo Edessa" panose="03080600000000000000" pitchFamily="66" charset="0"/>
              </a:rPr>
              <a:t>Everyone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works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around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objects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bring</a:t>
            </a:r>
            <a:r>
              <a:rPr lang="it-IT" dirty="0" smtClean="0">
                <a:latin typeface="Estrangelo Edessa" panose="03080600000000000000" pitchFamily="66" charset="0"/>
                <a:cs typeface="Estrangelo Edessa" panose="03080600000000000000" pitchFamily="66" charset="0"/>
              </a:rPr>
              <a:t> time, and the time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transmitted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interpretated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paying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attention</a:t>
            </a:r>
            <a:r>
              <a:rPr lang="it-IT" dirty="0" smtClean="0">
                <a:latin typeface="Estrangelo Edessa" panose="03080600000000000000" pitchFamily="66" charset="0"/>
                <a:cs typeface="Estrangelo Edessa" panose="03080600000000000000" pitchFamily="66" charset="0"/>
              </a:rPr>
              <a:t> to an </a:t>
            </a:r>
            <a:r>
              <a:rPr lang="it-IT" dirty="0" err="1" smtClean="0">
                <a:latin typeface="Estrangelo Edessa" panose="03080600000000000000" pitchFamily="66" charset="0"/>
                <a:cs typeface="Estrangelo Edessa" panose="03080600000000000000" pitchFamily="66" charset="0"/>
              </a:rPr>
              <a:t>object</a:t>
            </a:r>
            <a:r>
              <a:rPr lang="it-IT" dirty="0" smtClean="0">
                <a:latin typeface="Estrangelo Edessa" panose="03080600000000000000" pitchFamily="66" charset="0"/>
                <a:cs typeface="Estrangelo Edessa" panose="03080600000000000000" pitchFamily="66" charset="0"/>
              </a:rPr>
              <a:t> full or </a:t>
            </a:r>
            <a:r>
              <a:rPr lang="it-IT" dirty="0" err="1" smtClean="0">
                <a:latin typeface="Estrangelo Edessa" panose="03080600000000000000" pitchFamily="66" charset="0"/>
                <a:cs typeface="Estrangelo Edessa" panose="03080600000000000000" pitchFamily="66" charset="0"/>
              </a:rPr>
              <a:t>empty</a:t>
            </a:r>
            <a:r>
              <a:rPr lang="it-IT" dirty="0" smtClean="0">
                <a:latin typeface="Estrangelo Edessa" panose="03080600000000000000" pitchFamily="66" charset="0"/>
                <a:cs typeface="Estrangelo Edessa" panose="03080600000000000000" pitchFamily="66" charset="0"/>
              </a:rPr>
              <a:t> of time, </a:t>
            </a:r>
            <a:r>
              <a:rPr lang="it-IT" dirty="0" err="1" smtClean="0">
                <a:latin typeface="Estrangelo Edessa" panose="03080600000000000000" pitchFamily="66" charset="0"/>
                <a:cs typeface="Estrangelo Edessa" panose="03080600000000000000" pitchFamily="66" charset="0"/>
              </a:rPr>
              <a:t>considering</a:t>
            </a:r>
            <a:r>
              <a:rPr lang="it-IT" dirty="0" smtClean="0">
                <a:latin typeface="Estrangelo Edessa" panose="03080600000000000000" pitchFamily="66" charset="0"/>
                <a:cs typeface="Estrangelo Edessa" panose="03080600000000000000" pitchFamily="66" charset="0"/>
              </a:rPr>
              <a:t> the first </a:t>
            </a:r>
            <a:r>
              <a:rPr lang="it-IT" dirty="0" err="1" smtClean="0">
                <a:latin typeface="Estrangelo Edessa" panose="03080600000000000000" pitchFamily="66" charset="0"/>
                <a:cs typeface="Estrangelo Edessa" panose="03080600000000000000" pitchFamily="66" charset="0"/>
              </a:rPr>
              <a:t>ones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objects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deserve</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rebuilt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giving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them</a:t>
            </a:r>
            <a:r>
              <a:rPr lang="it-IT" dirty="0" smtClean="0">
                <a:latin typeface="Estrangelo Edessa" panose="03080600000000000000" pitchFamily="66" charset="0"/>
                <a:cs typeface="Estrangelo Edessa" panose="03080600000000000000" pitchFamily="66" charset="0"/>
              </a:rPr>
              <a:t> a voice and re-</a:t>
            </a:r>
            <a:r>
              <a:rPr lang="it-IT" dirty="0" err="1" smtClean="0">
                <a:latin typeface="Estrangelo Edessa" panose="03080600000000000000" pitchFamily="66" charset="0"/>
                <a:cs typeface="Estrangelo Edessa" panose="03080600000000000000" pitchFamily="66" charset="0"/>
              </a:rPr>
              <a:t>placing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them</a:t>
            </a:r>
            <a:r>
              <a:rPr lang="it-IT" dirty="0" smtClean="0">
                <a:latin typeface="Estrangelo Edessa" panose="03080600000000000000" pitchFamily="66" charset="0"/>
                <a:cs typeface="Estrangelo Edessa" panose="03080600000000000000" pitchFamily="66" charset="0"/>
              </a:rPr>
              <a:t> in a </a:t>
            </a:r>
            <a:r>
              <a:rPr lang="it-IT" dirty="0" err="1" smtClean="0">
                <a:latin typeface="Estrangelo Edessa" panose="03080600000000000000" pitchFamily="66" charset="0"/>
                <a:cs typeface="Estrangelo Edessa" panose="03080600000000000000" pitchFamily="66" charset="0"/>
              </a:rPr>
              <a:t>different</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present</a:t>
            </a:r>
            <a:r>
              <a:rPr lang="it-IT" dirty="0" smtClean="0">
                <a:latin typeface="Estrangelo Edessa" panose="03080600000000000000" pitchFamily="66" charset="0"/>
                <a:cs typeface="Estrangelo Edessa" panose="03080600000000000000" pitchFamily="66" charset="0"/>
              </a:rPr>
              <a:t> time» (Daniel </a:t>
            </a:r>
            <a:r>
              <a:rPr lang="it-IT" dirty="0" err="1" smtClean="0">
                <a:latin typeface="Estrangelo Edessa" panose="03080600000000000000" pitchFamily="66" charset="0"/>
                <a:cs typeface="Estrangelo Edessa" panose="03080600000000000000" pitchFamily="66" charset="0"/>
              </a:rPr>
              <a:t>Sibony</a:t>
            </a:r>
            <a:r>
              <a:rPr lang="it-IT" dirty="0" smtClean="0">
                <a:latin typeface="Estrangelo Edessa" panose="03080600000000000000" pitchFamily="66" charset="0"/>
                <a:cs typeface="Estrangelo Edessa" panose="03080600000000000000" pitchFamily="66" charset="0"/>
              </a:rPr>
              <a:t>, </a:t>
            </a:r>
            <a:r>
              <a:rPr lang="it-IT" i="1" dirty="0" smtClean="0">
                <a:latin typeface="Estrangelo Edessa" panose="03080600000000000000" pitchFamily="66" charset="0"/>
                <a:cs typeface="Estrangelo Edessa" panose="03080600000000000000" pitchFamily="66" charset="0"/>
              </a:rPr>
              <a:t>Le </a:t>
            </a:r>
            <a:r>
              <a:rPr lang="it-IT" i="1" dirty="0" err="1" smtClean="0">
                <a:latin typeface="Estrangelo Edessa" panose="03080600000000000000" pitchFamily="66" charset="0"/>
                <a:cs typeface="Estrangelo Edessa" panose="03080600000000000000" pitchFamily="66" charset="0"/>
              </a:rPr>
              <a:t>patrimoine</a:t>
            </a:r>
            <a:r>
              <a:rPr lang="it-IT" i="1" dirty="0" smtClean="0">
                <a:latin typeface="Estrangelo Edessa" panose="03080600000000000000" pitchFamily="66" charset="0"/>
                <a:cs typeface="Estrangelo Edessa" panose="03080600000000000000" pitchFamily="66" charset="0"/>
              </a:rPr>
              <a:t>. Un </a:t>
            </a:r>
            <a:r>
              <a:rPr lang="it-IT" i="1" dirty="0" err="1" smtClean="0">
                <a:latin typeface="Estrangelo Edessa" panose="03080600000000000000" pitchFamily="66" charset="0"/>
                <a:cs typeface="Estrangelo Edessa" panose="03080600000000000000" pitchFamily="66" charset="0"/>
              </a:rPr>
              <a:t>lieu</a:t>
            </a:r>
            <a:r>
              <a:rPr lang="it-IT" i="1" dirty="0" smtClean="0">
                <a:latin typeface="Estrangelo Edessa" panose="03080600000000000000" pitchFamily="66" charset="0"/>
                <a:cs typeface="Estrangelo Edessa" panose="03080600000000000000" pitchFamily="66" charset="0"/>
              </a:rPr>
              <a:t> d’</a:t>
            </a:r>
            <a:r>
              <a:rPr lang="it-IT" i="1" dirty="0" err="1" smtClean="0">
                <a:latin typeface="Times New Roman" panose="02020603050405020304" pitchFamily="18" charset="0"/>
                <a:cs typeface="Times New Roman" panose="02020603050405020304" pitchFamily="18" charset="0"/>
              </a:rPr>
              <a:t>être</a:t>
            </a:r>
            <a:r>
              <a:rPr lang="it-IT" i="1" dirty="0" smtClean="0">
                <a:latin typeface="Times New Roman" panose="02020603050405020304" pitchFamily="18" charset="0"/>
                <a:cs typeface="Times New Roman" panose="02020603050405020304" pitchFamily="18" charset="0"/>
              </a:rPr>
              <a:t> </a:t>
            </a:r>
            <a:r>
              <a:rPr lang="it-IT" i="1" dirty="0" err="1" smtClean="0">
                <a:latin typeface="Estrangelo Edessa" panose="03080600000000000000" pitchFamily="66" charset="0"/>
                <a:cs typeface="Estrangelo Edessa" panose="03080600000000000000" pitchFamily="66" charset="0"/>
              </a:rPr>
              <a:t>autrement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Anthologie</a:t>
            </a:r>
            <a:r>
              <a:rPr lang="it-IT" dirty="0" smtClean="0">
                <a:latin typeface="Estrangelo Edessa" panose="03080600000000000000" pitchFamily="66" charset="0"/>
                <a:cs typeface="Estrangelo Edessa" panose="03080600000000000000" pitchFamily="66" charset="0"/>
              </a:rPr>
              <a:t> de la nouvelle </a:t>
            </a:r>
            <a:r>
              <a:rPr lang="it-IT" dirty="0" err="1" smtClean="0">
                <a:latin typeface="Estrangelo Edessa" panose="03080600000000000000" pitchFamily="66" charset="0"/>
                <a:cs typeface="Estrangelo Edessa" panose="03080600000000000000" pitchFamily="66" charset="0"/>
              </a:rPr>
              <a:t>muséologie</a:t>
            </a:r>
            <a:r>
              <a:rPr lang="it-IT" dirty="0" smtClean="0">
                <a:latin typeface="Estrangelo Edessa" panose="03080600000000000000" pitchFamily="66" charset="0"/>
                <a:cs typeface="Estrangelo Edessa" panose="03080600000000000000" pitchFamily="66" charset="0"/>
              </a:rPr>
              <a:t>, ed. André </a:t>
            </a:r>
            <a:r>
              <a:rPr lang="it-IT" dirty="0" err="1" smtClean="0">
                <a:latin typeface="Estrangelo Edessa" panose="03080600000000000000" pitchFamily="66" charset="0"/>
                <a:cs typeface="Estrangelo Edessa" panose="03080600000000000000" pitchFamily="66" charset="0"/>
              </a:rPr>
              <a:t>Desvallées</a:t>
            </a:r>
            <a:r>
              <a:rPr lang="it-IT" dirty="0" smtClean="0">
                <a:latin typeface="Estrangelo Edessa" panose="03080600000000000000" pitchFamily="66" charset="0"/>
                <a:cs typeface="Estrangelo Edessa" panose="03080600000000000000" pitchFamily="66" charset="0"/>
              </a:rPr>
              <a:t>, 1994).</a:t>
            </a:r>
          </a:p>
          <a:p>
            <a:pPr marL="0" indent="0" algn="just">
              <a:buNone/>
            </a:pPr>
            <a:r>
              <a:rPr lang="it-IT" dirty="0" smtClean="0">
                <a:latin typeface="Estrangelo Edessa" panose="03080600000000000000" pitchFamily="66" charset="0"/>
                <a:cs typeface="Estrangelo Edessa" panose="03080600000000000000" pitchFamily="66" charset="0"/>
              </a:rPr>
              <a:t>«</a:t>
            </a:r>
            <a:r>
              <a:rPr lang="it-IT" dirty="0" err="1" smtClean="0">
                <a:latin typeface="Estrangelo Edessa" panose="03080600000000000000" pitchFamily="66" charset="0"/>
                <a:cs typeface="Estrangelo Edessa" panose="03080600000000000000" pitchFamily="66" charset="0"/>
              </a:rPr>
              <a:t>Within</a:t>
            </a:r>
            <a:r>
              <a:rPr lang="it-IT" dirty="0" smtClean="0">
                <a:latin typeface="Estrangelo Edessa" panose="03080600000000000000" pitchFamily="66" charset="0"/>
                <a:cs typeface="Estrangelo Edessa" panose="03080600000000000000" pitchFamily="66" charset="0"/>
              </a:rPr>
              <a:t> the </a:t>
            </a:r>
            <a:r>
              <a:rPr lang="it-IT" i="1" dirty="0" err="1" smtClean="0">
                <a:latin typeface="Estrangelo Edessa" panose="03080600000000000000" pitchFamily="66" charset="0"/>
                <a:cs typeface="Estrangelo Edessa" panose="03080600000000000000" pitchFamily="66" charset="0"/>
              </a:rPr>
              <a:t>lieux</a:t>
            </a:r>
            <a:r>
              <a:rPr lang="it-IT" i="1"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emerges</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element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transcending</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passing</a:t>
            </a:r>
            <a:r>
              <a:rPr lang="it-IT" dirty="0" smtClean="0">
                <a:latin typeface="Estrangelo Edessa" panose="03080600000000000000" pitchFamily="66" charset="0"/>
                <a:cs typeface="Estrangelo Edessa" panose="03080600000000000000" pitchFamily="66" charset="0"/>
              </a:rPr>
              <a:t> over </a:t>
            </a:r>
            <a:r>
              <a:rPr lang="it-IT" dirty="0" err="1" smtClean="0">
                <a:latin typeface="Estrangelo Edessa" panose="03080600000000000000" pitchFamily="66" charset="0"/>
                <a:cs typeface="Estrangelo Edessa" panose="03080600000000000000" pitchFamily="66" charset="0"/>
              </a:rPr>
              <a:t>fashions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interventions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a:t>
            </a:r>
            <a:r>
              <a:rPr lang="it-IT" dirty="0" smtClean="0">
                <a:latin typeface="Estrangelo Edessa" panose="03080600000000000000" pitchFamily="66" charset="0"/>
                <a:cs typeface="Estrangelo Edessa" panose="03080600000000000000" pitchFamily="66" charset="0"/>
              </a:rPr>
              <a:t> call </a:t>
            </a:r>
            <a:r>
              <a:rPr lang="it-IT" dirty="0" err="1" smtClean="0">
                <a:latin typeface="Estrangelo Edessa" panose="03080600000000000000" pitchFamily="66" charset="0"/>
                <a:cs typeface="Estrangelo Edessa" panose="03080600000000000000" pitchFamily="66" charset="0"/>
              </a:rPr>
              <a:t>this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element</a:t>
            </a:r>
            <a:r>
              <a:rPr lang="it-IT" dirty="0" smtClean="0">
                <a:latin typeface="Estrangelo Edessa" panose="03080600000000000000" pitchFamily="66" charset="0"/>
                <a:cs typeface="Estrangelo Edessa" panose="03080600000000000000" pitchFamily="66" charset="0"/>
              </a:rPr>
              <a:t> «esprit </a:t>
            </a:r>
            <a:r>
              <a:rPr lang="it-IT" dirty="0" err="1" smtClean="0">
                <a:latin typeface="Estrangelo Edessa" panose="03080600000000000000" pitchFamily="66" charset="0"/>
                <a:cs typeface="Estrangelo Edessa" panose="03080600000000000000" pitchFamily="66" charset="0"/>
              </a:rPr>
              <a:t>du</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lieux</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allows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connect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concepts</a:t>
            </a:r>
            <a:r>
              <a:rPr lang="it-IT" dirty="0" smtClean="0">
                <a:latin typeface="Estrangelo Edessa" panose="03080600000000000000" pitchFamily="66" charset="0"/>
                <a:cs typeface="Estrangelo Edessa" panose="03080600000000000000" pitchFamily="66" charset="0"/>
              </a:rPr>
              <a:t> of nature and culture, and to </a:t>
            </a:r>
            <a:r>
              <a:rPr lang="it-IT" dirty="0" err="1" smtClean="0">
                <a:latin typeface="Estrangelo Edessa" panose="03080600000000000000" pitchFamily="66" charset="0"/>
                <a:cs typeface="Estrangelo Edessa" panose="03080600000000000000" pitchFamily="66" charset="0"/>
              </a:rPr>
              <a:t>develop</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reasonement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around</a:t>
            </a:r>
            <a:r>
              <a:rPr lang="it-IT" dirty="0" smtClean="0">
                <a:latin typeface="Estrangelo Edessa" panose="03080600000000000000" pitchFamily="66" charset="0"/>
                <a:cs typeface="Estrangelo Edessa" panose="03080600000000000000" pitchFamily="66" charset="0"/>
              </a:rPr>
              <a:t> eco-</a:t>
            </a:r>
            <a:r>
              <a:rPr lang="it-IT" dirty="0" err="1" smtClean="0">
                <a:latin typeface="Estrangelo Edessa" panose="03080600000000000000" pitchFamily="66" charset="0"/>
                <a:cs typeface="Estrangelo Edessa" panose="03080600000000000000" pitchFamily="66" charset="0"/>
              </a:rPr>
              <a:t>system</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above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to introduce </a:t>
            </a:r>
            <a:r>
              <a:rPr lang="it-IT" dirty="0" err="1" smtClean="0">
                <a:latin typeface="Estrangelo Edessa" panose="03080600000000000000" pitchFamily="66" charset="0"/>
                <a:cs typeface="Estrangelo Edessa" panose="03080600000000000000" pitchFamily="66" charset="0"/>
              </a:rPr>
              <a:t>memory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within</a:t>
            </a:r>
            <a:r>
              <a:rPr lang="it-IT" dirty="0" smtClean="0">
                <a:latin typeface="Estrangelo Edessa" panose="03080600000000000000" pitchFamily="66" charset="0"/>
                <a:cs typeface="Estrangelo Edessa" panose="03080600000000000000" pitchFamily="66" charset="0"/>
              </a:rPr>
              <a:t> a set of </a:t>
            </a:r>
            <a:r>
              <a:rPr lang="it-IT" dirty="0" err="1" smtClean="0">
                <a:latin typeface="Estrangelo Edessa" panose="03080600000000000000" pitchFamily="66" charset="0"/>
                <a:cs typeface="Estrangelo Edessa" panose="03080600000000000000" pitchFamily="66" charset="0"/>
              </a:rPr>
              <a:t>changeable</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moving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objects</a:t>
            </a:r>
            <a:r>
              <a:rPr lang="it-IT" dirty="0" smtClean="0">
                <a:latin typeface="Estrangelo Edessa" panose="03080600000000000000" pitchFamily="66" charset="0"/>
                <a:cs typeface="Estrangelo Edessa" panose="03080600000000000000" pitchFamily="66" charset="0"/>
              </a:rPr>
              <a:t>» (Annette </a:t>
            </a:r>
            <a:r>
              <a:rPr lang="it-IT" dirty="0" err="1" smtClean="0">
                <a:latin typeface="Estrangelo Edessa" panose="03080600000000000000" pitchFamily="66" charset="0"/>
                <a:cs typeface="Estrangelo Edessa" panose="03080600000000000000" pitchFamily="66" charset="0"/>
              </a:rPr>
              <a:t>Viel</a:t>
            </a:r>
            <a:r>
              <a:rPr lang="it-IT" dirty="0" smtClean="0">
                <a:latin typeface="Estrangelo Edessa" panose="03080600000000000000" pitchFamily="66" charset="0"/>
                <a:cs typeface="Estrangelo Edessa" panose="03080600000000000000" pitchFamily="66" charset="0"/>
              </a:rPr>
              <a:t>, </a:t>
            </a:r>
            <a:r>
              <a:rPr lang="it-IT" i="1" dirty="0" smtClean="0">
                <a:latin typeface="Estrangelo Edessa" panose="03080600000000000000" pitchFamily="66" charset="0"/>
                <a:cs typeface="Estrangelo Edessa" panose="03080600000000000000" pitchFamily="66" charset="0"/>
              </a:rPr>
              <a:t>La situation </a:t>
            </a:r>
            <a:r>
              <a:rPr lang="it-IT" i="1" dirty="0" err="1" smtClean="0">
                <a:latin typeface="Estrangelo Edessa" panose="03080600000000000000" pitchFamily="66" charset="0"/>
                <a:cs typeface="Estrangelo Edessa" panose="03080600000000000000" pitchFamily="66" charset="0"/>
              </a:rPr>
              <a:t>canadienne</a:t>
            </a:r>
            <a:r>
              <a:rPr lang="it-IT" dirty="0" smtClean="0">
                <a:latin typeface="Estrangelo Edessa" panose="03080600000000000000" pitchFamily="66" charset="0"/>
                <a:cs typeface="Estrangelo Edessa" panose="03080600000000000000" pitchFamily="66" charset="0"/>
              </a:rPr>
              <a:t>, 1994).</a:t>
            </a:r>
            <a:endParaRPr lang="it-IT" dirty="0">
              <a:latin typeface="Estrangelo Edessa" panose="03080600000000000000" pitchFamily="66" charset="0"/>
              <a:cs typeface="Estrangelo Edessa" panose="03080600000000000000" pitchFamily="66" charset="0"/>
            </a:endParaRPr>
          </a:p>
        </p:txBody>
      </p:sp>
      <p:sp>
        <p:nvSpPr>
          <p:cNvPr id="9" name="Freccia a destra 8"/>
          <p:cNvSpPr/>
          <p:nvPr/>
        </p:nvSpPr>
        <p:spPr>
          <a:xfrm>
            <a:off x="6108761" y="6294706"/>
            <a:ext cx="18763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823855" y="6317673"/>
            <a:ext cx="1133644" cy="461665"/>
          </a:xfrm>
          <a:prstGeom prst="rect">
            <a:avLst/>
          </a:prstGeom>
          <a:noFill/>
        </p:spPr>
        <p:txBody>
          <a:bodyPr wrap="none" rtlCol="0">
            <a:spAutoFit/>
          </a:bodyPr>
          <a:lstStyle/>
          <a:p>
            <a:r>
              <a:rPr lang="it-IT" sz="2400" i="1" dirty="0" err="1" smtClean="0">
                <a:latin typeface="Estrangelo Edessa" panose="03080600000000000000" pitchFamily="66" charset="0"/>
                <a:cs typeface="Estrangelo Edessa" panose="03080600000000000000" pitchFamily="66" charset="0"/>
              </a:rPr>
              <a:t>Change</a:t>
            </a:r>
            <a:endParaRPr lang="it-IT" sz="2400" i="1" dirty="0">
              <a:latin typeface="Estrangelo Edessa" panose="03080600000000000000" pitchFamily="66" charset="0"/>
              <a:cs typeface="Estrangelo Edessa" panose="03080600000000000000" pitchFamily="66" charset="0"/>
            </a:endParaRPr>
          </a:p>
        </p:txBody>
      </p:sp>
      <p:sp>
        <p:nvSpPr>
          <p:cNvPr id="11" name="CasellaDiTesto 10"/>
          <p:cNvSpPr txBox="1"/>
          <p:nvPr/>
        </p:nvSpPr>
        <p:spPr>
          <a:xfrm>
            <a:off x="9013371" y="6448301"/>
            <a:ext cx="1192955" cy="461665"/>
          </a:xfrm>
          <a:prstGeom prst="rect">
            <a:avLst/>
          </a:prstGeom>
          <a:noFill/>
        </p:spPr>
        <p:txBody>
          <a:bodyPr wrap="none" rtlCol="0">
            <a:spAutoFit/>
          </a:bodyPr>
          <a:lstStyle/>
          <a:p>
            <a:r>
              <a:rPr lang="it-IT" sz="2400" i="1" dirty="0" err="1" smtClean="0">
                <a:latin typeface="Estrangelo Edessa" panose="03080600000000000000" pitchFamily="66" charset="0"/>
                <a:cs typeface="Estrangelo Edessa" panose="03080600000000000000" pitchFamily="66" charset="0"/>
              </a:rPr>
              <a:t>Stability</a:t>
            </a:r>
            <a:endParaRPr lang="it-IT" sz="2400" i="1" dirty="0">
              <a:latin typeface="Estrangelo Edessa" panose="03080600000000000000" pitchFamily="66" charset="0"/>
              <a:cs typeface="Estrangelo Edessa" panose="03080600000000000000" pitchFamily="66" charset="0"/>
            </a:endParaRPr>
          </a:p>
        </p:txBody>
      </p:sp>
      <p:sp>
        <p:nvSpPr>
          <p:cNvPr id="12" name="CasellaDiTesto 11"/>
          <p:cNvSpPr txBox="1"/>
          <p:nvPr/>
        </p:nvSpPr>
        <p:spPr>
          <a:xfrm>
            <a:off x="6068291" y="5911222"/>
            <a:ext cx="1215397" cy="461665"/>
          </a:xfrm>
          <a:prstGeom prst="rect">
            <a:avLst/>
          </a:prstGeom>
          <a:noFill/>
        </p:spPr>
        <p:txBody>
          <a:bodyPr wrap="none" rtlCol="0">
            <a:spAutoFit/>
          </a:bodyPr>
          <a:lstStyle/>
          <a:p>
            <a:r>
              <a:rPr lang="it-IT" sz="2400" i="1" dirty="0" smtClean="0">
                <a:latin typeface="Estrangelo Edessa" panose="03080600000000000000" pitchFamily="66" charset="0"/>
                <a:cs typeface="Estrangelo Edessa" panose="03080600000000000000" pitchFamily="66" charset="0"/>
              </a:rPr>
              <a:t>Memory</a:t>
            </a:r>
            <a:endParaRPr lang="it-IT" sz="2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1816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An </a:t>
            </a:r>
            <a:r>
              <a:rPr lang="it-IT" dirty="0" err="1" smtClean="0">
                <a:latin typeface="Estrangelo Edessa" panose="03080600000000000000" pitchFamily="66" charset="0"/>
                <a:cs typeface="Estrangelo Edessa" panose="03080600000000000000" pitchFamily="66" charset="0"/>
              </a:rPr>
              <a:t>example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different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perspectives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around</a:t>
            </a:r>
            <a:r>
              <a:rPr lang="it-IT" dirty="0" smtClean="0">
                <a:latin typeface="Estrangelo Edessa" panose="03080600000000000000" pitchFamily="66" charset="0"/>
                <a:cs typeface="Estrangelo Edessa" panose="03080600000000000000" pitchFamily="66" charset="0"/>
              </a:rPr>
              <a:t>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evolution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endParaRPr lang="it-IT" sz="2400" dirty="0">
              <a:latin typeface="Estrangelo Edessa" panose="03080600000000000000" pitchFamily="66" charset="0"/>
              <a:cs typeface="Estrangelo Edessa" panose="03080600000000000000" pitchFamily="66" charset="0"/>
            </a:endParaRPr>
          </a:p>
          <a:p>
            <a:pPr marL="0" indent="0" algn="just">
              <a:buNone/>
            </a:pPr>
            <a:endParaRPr lang="it-IT" sz="2400" dirty="0" smtClean="0">
              <a:latin typeface="Estrangelo Edessa" panose="03080600000000000000" pitchFamily="66" charset="0"/>
              <a:cs typeface="Estrangelo Edessa" panose="03080600000000000000" pitchFamily="66" charset="0"/>
            </a:endParaRPr>
          </a:p>
          <a:p>
            <a:pPr marL="0" indent="0" algn="just">
              <a:buNone/>
            </a:pPr>
            <a:r>
              <a:rPr lang="it-IT" sz="3600" dirty="0" err="1" smtClean="0">
                <a:latin typeface="Estrangelo Edessa" panose="03080600000000000000" pitchFamily="66" charset="0"/>
                <a:cs typeface="Estrangelo Edessa" panose="03080600000000000000" pitchFamily="66" charset="0"/>
              </a:rPr>
              <a:t>Traditional</a:t>
            </a:r>
            <a:r>
              <a:rPr lang="it-IT" sz="3600" dirty="0" smtClean="0">
                <a:latin typeface="Estrangelo Edessa" panose="03080600000000000000" pitchFamily="66" charset="0"/>
                <a:cs typeface="Estrangelo Edessa" panose="03080600000000000000" pitchFamily="66" charset="0"/>
              </a:rPr>
              <a:t> </a:t>
            </a:r>
            <a:r>
              <a:rPr lang="it-IT" sz="3600" dirty="0" err="1" smtClean="0">
                <a:latin typeface="Estrangelo Edessa" panose="03080600000000000000" pitchFamily="66" charset="0"/>
                <a:cs typeface="Estrangelo Edessa" panose="03080600000000000000" pitchFamily="66" charset="0"/>
              </a:rPr>
              <a:t>Museum</a:t>
            </a:r>
            <a:r>
              <a:rPr lang="it-IT" sz="3600" dirty="0" smtClean="0">
                <a:latin typeface="Estrangelo Edessa" panose="03080600000000000000" pitchFamily="66" charset="0"/>
                <a:cs typeface="Estrangelo Edessa" panose="03080600000000000000" pitchFamily="66" charset="0"/>
              </a:rPr>
              <a:t> </a:t>
            </a:r>
            <a:endParaRPr lang="it-IT" sz="3600" dirty="0">
              <a:latin typeface="Estrangelo Edessa" panose="03080600000000000000" pitchFamily="66" charset="0"/>
              <a:cs typeface="Estrangelo Edessa" panose="03080600000000000000" pitchFamily="66" charset="0"/>
            </a:endParaRPr>
          </a:p>
        </p:txBody>
      </p:sp>
      <p:sp>
        <p:nvSpPr>
          <p:cNvPr id="4" name="Freccia a destra 3"/>
          <p:cNvSpPr/>
          <p:nvPr/>
        </p:nvSpPr>
        <p:spPr>
          <a:xfrm>
            <a:off x="6472052" y="32063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814452" y="5165766"/>
            <a:ext cx="4955203" cy="646331"/>
          </a:xfrm>
          <a:prstGeom prst="rect">
            <a:avLst/>
          </a:prstGeom>
          <a:noFill/>
        </p:spPr>
        <p:txBody>
          <a:bodyPr wrap="none" rtlCol="0">
            <a:spAutoFit/>
          </a:bodyPr>
          <a:lstStyle/>
          <a:p>
            <a:r>
              <a:rPr lang="it-IT" sz="3600" dirty="0" err="1" smtClean="0">
                <a:latin typeface="Estrangelo Edessa" panose="03080600000000000000" pitchFamily="66" charset="0"/>
                <a:cs typeface="Estrangelo Edessa" panose="03080600000000000000" pitchFamily="66" charset="0"/>
              </a:rPr>
              <a:t>Museum</a:t>
            </a:r>
            <a:r>
              <a:rPr lang="it-IT" sz="3600" dirty="0" smtClean="0">
                <a:latin typeface="Estrangelo Edessa" panose="03080600000000000000" pitchFamily="66" charset="0"/>
                <a:cs typeface="Estrangelo Edessa" panose="03080600000000000000" pitchFamily="66" charset="0"/>
              </a:rPr>
              <a:t> of living </a:t>
            </a:r>
            <a:r>
              <a:rPr lang="it-IT" sz="3600" dirty="0" err="1" smtClean="0">
                <a:latin typeface="Estrangelo Edessa" panose="03080600000000000000" pitchFamily="66" charset="0"/>
                <a:cs typeface="Estrangelo Edessa" panose="03080600000000000000" pitchFamily="66" charset="0"/>
              </a:rPr>
              <a:t>memory</a:t>
            </a:r>
            <a:endParaRPr lang="it-IT" sz="3600" dirty="0">
              <a:latin typeface="Estrangelo Edessa" panose="03080600000000000000" pitchFamily="66" charset="0"/>
              <a:cs typeface="Estrangelo Edessa" panose="03080600000000000000" pitchFamily="66" charset="0"/>
            </a:endParaRPr>
          </a:p>
        </p:txBody>
      </p:sp>
      <p:sp>
        <p:nvSpPr>
          <p:cNvPr id="8" name="Freccia a destra 7"/>
          <p:cNvSpPr/>
          <p:nvPr/>
        </p:nvSpPr>
        <p:spPr>
          <a:xfrm>
            <a:off x="8169521" y="52466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353" y="2268186"/>
            <a:ext cx="2594429" cy="207818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0" y="4931147"/>
            <a:ext cx="2857500" cy="1600200"/>
          </a:xfrm>
          <a:prstGeom prst="rect">
            <a:avLst/>
          </a:prstGeom>
        </p:spPr>
      </p:pic>
    </p:spTree>
    <p:extLst>
      <p:ext uri="{BB962C8B-B14F-4D97-AF65-F5344CB8AC3E}">
        <p14:creationId xmlns:p14="http://schemas.microsoft.com/office/powerpoint/2010/main" val="7007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traditional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Museum</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traditional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appears</a:t>
            </a:r>
            <a:r>
              <a:rPr lang="it-IT" sz="2400" dirty="0" smtClean="0">
                <a:latin typeface="Estrangelo Edessa" panose="03080600000000000000" pitchFamily="66" charset="0"/>
                <a:cs typeface="Estrangelo Edessa" panose="03080600000000000000" pitchFamily="66" charset="0"/>
              </a:rPr>
              <a:t> – in a </a:t>
            </a:r>
            <a:r>
              <a:rPr lang="it-IT" sz="2400" dirty="0" err="1" smtClean="0">
                <a:latin typeface="Estrangelo Edessa" panose="03080600000000000000" pitchFamily="66" charset="0"/>
                <a:cs typeface="Estrangelo Edessa" panose="03080600000000000000" pitchFamily="66" charset="0"/>
              </a:rPr>
              <a:t>certain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manner</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speaking</a:t>
            </a:r>
            <a:r>
              <a:rPr lang="it-IT" sz="2400" dirty="0" smtClean="0">
                <a:latin typeface="Estrangelo Edessa" panose="03080600000000000000" pitchFamily="66" charset="0"/>
                <a:cs typeface="Estrangelo Edessa" panose="03080600000000000000" pitchFamily="66" charset="0"/>
              </a:rPr>
              <a:t> – </a:t>
            </a:r>
            <a:r>
              <a:rPr lang="it-IT" sz="2400" dirty="0" err="1" smtClean="0">
                <a:latin typeface="Estrangelo Edessa" panose="03080600000000000000" pitchFamily="66" charset="0"/>
                <a:cs typeface="Estrangelo Edessa" panose="03080600000000000000" pitchFamily="66" charset="0"/>
              </a:rPr>
              <a:t>very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similar</a:t>
            </a:r>
            <a:r>
              <a:rPr lang="it-IT" sz="2400" dirty="0" smtClean="0">
                <a:latin typeface="Estrangelo Edessa" panose="03080600000000000000" pitchFamily="66" charset="0"/>
                <a:cs typeface="Estrangelo Edessa" panose="03080600000000000000" pitchFamily="66" charset="0"/>
              </a:rPr>
              <a:t> to a </a:t>
            </a:r>
            <a:r>
              <a:rPr lang="it-IT" sz="2400" dirty="0" err="1" smtClean="0">
                <a:latin typeface="Estrangelo Edessa" panose="03080600000000000000" pitchFamily="66" charset="0"/>
                <a:cs typeface="Estrangelo Edessa" panose="03080600000000000000" pitchFamily="66" charset="0"/>
              </a:rPr>
              <a:t>cemetery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recollecting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conserving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exposing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traces</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An </a:t>
            </a:r>
            <a:r>
              <a:rPr lang="it-IT" sz="2400" dirty="0" err="1" smtClean="0">
                <a:latin typeface="Estrangelo Edessa" panose="03080600000000000000" pitchFamily="66" charset="0"/>
                <a:cs typeface="Estrangelo Edessa" panose="03080600000000000000" pitchFamily="66" charset="0"/>
              </a:rPr>
              <a:t>example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the National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Arts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Popular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Traditions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proposed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organized</a:t>
            </a:r>
            <a:r>
              <a:rPr lang="it-IT" sz="2400" dirty="0" smtClean="0">
                <a:latin typeface="Estrangelo Edessa" panose="03080600000000000000" pitchFamily="66" charset="0"/>
                <a:cs typeface="Estrangelo Edessa" panose="03080600000000000000" pitchFamily="66" charset="0"/>
              </a:rPr>
              <a:t> by George-Henri </a:t>
            </a:r>
            <a:r>
              <a:rPr lang="it-IT" sz="2400" dirty="0" err="1" smtClean="0">
                <a:latin typeface="Estrangelo Edessa" panose="03080600000000000000" pitchFamily="66" charset="0"/>
                <a:cs typeface="Estrangelo Edessa" panose="03080600000000000000" pitchFamily="66" charset="0"/>
              </a:rPr>
              <a:t>Riviére</a:t>
            </a:r>
            <a:r>
              <a:rPr lang="it-IT" sz="2400" dirty="0" smtClean="0">
                <a:latin typeface="Estrangelo Edessa" panose="03080600000000000000" pitchFamily="66" charset="0"/>
                <a:cs typeface="Estrangelo Edessa" panose="03080600000000000000" pitchFamily="66" charset="0"/>
              </a:rPr>
              <a:t>. </a:t>
            </a:r>
            <a:endParaRPr lang="it-IT" sz="2400" dirty="0">
              <a:latin typeface="Estrangelo Edessa" panose="03080600000000000000" pitchFamily="66" charset="0"/>
              <a:cs typeface="Estrangelo Edessa" panose="03080600000000000000"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732" y="4063371"/>
            <a:ext cx="5177641" cy="2634311"/>
          </a:xfrm>
          <a:prstGeom prst="rect">
            <a:avLst/>
          </a:prstGeom>
        </p:spPr>
      </p:pic>
      <p:sp>
        <p:nvSpPr>
          <p:cNvPr id="5" name="CasellaDiTesto 4"/>
          <p:cNvSpPr txBox="1"/>
          <p:nvPr/>
        </p:nvSpPr>
        <p:spPr>
          <a:xfrm>
            <a:off x="9108373" y="4298868"/>
            <a:ext cx="2307042" cy="523220"/>
          </a:xfrm>
          <a:prstGeom prst="rect">
            <a:avLst/>
          </a:prstGeom>
          <a:noFill/>
        </p:spPr>
        <p:txBody>
          <a:bodyPr wrap="none" rtlCol="0">
            <a:spAutoFit/>
          </a:bodyPr>
          <a:lstStyle/>
          <a:p>
            <a:r>
              <a:rPr lang="it-IT" sz="1400" i="1" dirty="0" err="1" smtClean="0">
                <a:latin typeface="Estrangelo Edessa" panose="03080600000000000000" pitchFamily="66" charset="0"/>
                <a:cs typeface="Estrangelo Edessa" panose="03080600000000000000" pitchFamily="66" charset="0"/>
              </a:rPr>
              <a:t>Print</a:t>
            </a:r>
            <a:r>
              <a:rPr lang="it-IT" sz="1400" i="1" dirty="0" smtClean="0">
                <a:latin typeface="Estrangelo Edessa" panose="03080600000000000000" pitchFamily="66" charset="0"/>
                <a:cs typeface="Estrangelo Edessa" panose="03080600000000000000" pitchFamily="66" charset="0"/>
              </a:rPr>
              <a:t> of a </a:t>
            </a:r>
            <a:r>
              <a:rPr lang="it-IT" sz="1400" i="1" dirty="0" err="1" smtClean="0">
                <a:latin typeface="Estrangelo Edessa" panose="03080600000000000000" pitchFamily="66" charset="0"/>
                <a:cs typeface="Estrangelo Edessa" panose="03080600000000000000" pitchFamily="66" charset="0"/>
              </a:rPr>
              <a:t>view</a:t>
            </a:r>
            <a:r>
              <a:rPr lang="it-IT" sz="1400" i="1" dirty="0" smtClean="0">
                <a:latin typeface="Estrangelo Edessa" panose="03080600000000000000" pitchFamily="66" charset="0"/>
                <a:cs typeface="Estrangelo Edessa" panose="03080600000000000000" pitchFamily="66" charset="0"/>
              </a:rPr>
              <a:t> of the </a:t>
            </a:r>
            <a:r>
              <a:rPr lang="it-IT" sz="1400" i="1" dirty="0" err="1" smtClean="0">
                <a:latin typeface="Estrangelo Edessa" panose="03080600000000000000" pitchFamily="66" charset="0"/>
                <a:cs typeface="Estrangelo Edessa" panose="03080600000000000000" pitchFamily="66" charset="0"/>
              </a:rPr>
              <a:t>Egyptian</a:t>
            </a:r>
            <a:endParaRPr lang="it-IT" sz="1400" i="1" dirty="0" smtClean="0">
              <a:latin typeface="Estrangelo Edessa" panose="03080600000000000000" pitchFamily="66" charset="0"/>
              <a:cs typeface="Estrangelo Edessa" panose="03080600000000000000" pitchFamily="66" charset="0"/>
            </a:endParaRPr>
          </a:p>
          <a:p>
            <a:r>
              <a:rPr lang="it-IT" sz="1400" i="1" dirty="0" err="1">
                <a:latin typeface="Estrangelo Edessa" panose="03080600000000000000" pitchFamily="66" charset="0"/>
                <a:cs typeface="Estrangelo Edessa" panose="03080600000000000000" pitchFamily="66" charset="0"/>
              </a:rPr>
              <a:t>s</a:t>
            </a:r>
            <a:r>
              <a:rPr lang="it-IT" sz="1400" i="1" dirty="0" err="1" smtClean="0">
                <a:latin typeface="Estrangelo Edessa" panose="03080600000000000000" pitchFamily="66" charset="0"/>
                <a:cs typeface="Estrangelo Edessa" panose="03080600000000000000" pitchFamily="66" charset="0"/>
              </a:rPr>
              <a:t>culptures</a:t>
            </a:r>
            <a:r>
              <a:rPr lang="it-IT" sz="1400" i="1" dirty="0" smtClean="0">
                <a:latin typeface="Estrangelo Edessa" panose="03080600000000000000" pitchFamily="66" charset="0"/>
                <a:cs typeface="Estrangelo Edessa" panose="03080600000000000000" pitchFamily="66" charset="0"/>
              </a:rPr>
              <a:t> – </a:t>
            </a:r>
            <a:r>
              <a:rPr lang="it-IT" sz="1400" i="1" dirty="0" err="1" smtClean="0">
                <a:latin typeface="Estrangelo Edessa" panose="03080600000000000000" pitchFamily="66" charset="0"/>
                <a:cs typeface="Estrangelo Edessa" panose="03080600000000000000" pitchFamily="66" charset="0"/>
              </a:rPr>
              <a:t>British</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Museum</a:t>
            </a:r>
            <a:endParaRPr lang="it-IT" sz="1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14520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of living </a:t>
            </a:r>
            <a:r>
              <a:rPr lang="it-IT" dirty="0" err="1" smtClean="0">
                <a:latin typeface="Estrangelo Edessa" panose="03080600000000000000" pitchFamily="66" charset="0"/>
                <a:cs typeface="Estrangelo Edessa" panose="03080600000000000000" pitchFamily="66" charset="0"/>
              </a:rPr>
              <a:t>memory</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lnSpcReduction="10000"/>
          </a:bodyPr>
          <a:lstStyle/>
          <a:p>
            <a:pPr marL="0" indent="0" algn="just">
              <a:buNone/>
            </a:pPr>
            <a:r>
              <a:rPr lang="it-IT" sz="2400" dirty="0" smtClean="0">
                <a:latin typeface="Estrangelo Edessa" panose="03080600000000000000" pitchFamily="66" charset="0"/>
                <a:cs typeface="Estrangelo Edessa" panose="03080600000000000000" pitchFamily="66" charset="0"/>
              </a:rPr>
              <a:t>In </a:t>
            </a:r>
            <a:r>
              <a:rPr lang="it-IT" sz="2400" dirty="0" err="1" smtClean="0">
                <a:latin typeface="Estrangelo Edessa" panose="03080600000000000000" pitchFamily="66" charset="0"/>
                <a:cs typeface="Estrangelo Edessa" panose="03080600000000000000" pitchFamily="66" charset="0"/>
              </a:rPr>
              <a:t>this</a:t>
            </a:r>
            <a:r>
              <a:rPr lang="it-IT" sz="2400" dirty="0" smtClean="0">
                <a:latin typeface="Estrangelo Edessa" panose="03080600000000000000" pitchFamily="66" charset="0"/>
                <a:cs typeface="Estrangelo Edessa" panose="03080600000000000000" pitchFamily="66" charset="0"/>
              </a:rPr>
              <a:t> case the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offers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same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but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proposed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organized</a:t>
            </a:r>
            <a:r>
              <a:rPr lang="it-IT" sz="2400" dirty="0" smtClean="0">
                <a:latin typeface="Estrangelo Edessa" panose="03080600000000000000" pitchFamily="66" charset="0"/>
                <a:cs typeface="Estrangelo Edessa" panose="03080600000000000000" pitchFamily="66" charset="0"/>
              </a:rPr>
              <a:t> in a </a:t>
            </a:r>
            <a:r>
              <a:rPr lang="it-IT" sz="2400" dirty="0" err="1" smtClean="0">
                <a:latin typeface="Estrangelo Edessa" panose="03080600000000000000" pitchFamily="66" charset="0"/>
                <a:cs typeface="Estrangelo Edessa" panose="03080600000000000000" pitchFamily="66" charset="0"/>
              </a:rPr>
              <a:t>different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manner</a:t>
            </a:r>
            <a:r>
              <a:rPr lang="it-IT" sz="2400" dirty="0" smtClean="0">
                <a:latin typeface="Estrangelo Edessa" panose="03080600000000000000" pitchFamily="66" charset="0"/>
                <a:cs typeface="Estrangelo Edessa" panose="03080600000000000000" pitchFamily="66" charset="0"/>
              </a:rPr>
              <a:t>, and with </a:t>
            </a:r>
            <a:r>
              <a:rPr lang="it-IT" sz="2400" dirty="0" err="1" smtClean="0">
                <a:latin typeface="Estrangelo Edessa" panose="03080600000000000000" pitchFamily="66" charset="0"/>
                <a:cs typeface="Estrangelo Edessa" panose="03080600000000000000" pitchFamily="66" charset="0"/>
              </a:rPr>
              <a:t>different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aims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purposes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they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represent</a:t>
            </a:r>
            <a:r>
              <a:rPr lang="it-IT" sz="2400" dirty="0" smtClean="0">
                <a:latin typeface="Estrangelo Edessa" panose="03080600000000000000" pitchFamily="66" charset="0"/>
                <a:cs typeface="Estrangelo Edessa" panose="03080600000000000000" pitchFamily="66" charset="0"/>
              </a:rPr>
              <a:t> a source to </a:t>
            </a:r>
            <a:r>
              <a:rPr lang="it-IT" sz="2400" dirty="0" err="1" smtClean="0">
                <a:latin typeface="Estrangelo Edessa" panose="03080600000000000000" pitchFamily="66" charset="0"/>
                <a:cs typeface="Estrangelo Edessa" panose="03080600000000000000" pitchFamily="66" charset="0"/>
              </a:rPr>
              <a:t>develope</a:t>
            </a:r>
            <a:r>
              <a:rPr lang="it-IT" sz="2400" dirty="0" smtClean="0">
                <a:latin typeface="Estrangelo Edessa" panose="03080600000000000000" pitchFamily="66" charset="0"/>
                <a:cs typeface="Estrangelo Edessa" panose="03080600000000000000" pitchFamily="66" charset="0"/>
              </a:rPr>
              <a:t> a creative </a:t>
            </a:r>
            <a:r>
              <a:rPr lang="it-IT" sz="2400" dirty="0" err="1" smtClean="0">
                <a:latin typeface="Estrangelo Edessa" panose="03080600000000000000" pitchFamily="66" charset="0"/>
                <a:cs typeface="Estrangelo Edessa" panose="03080600000000000000" pitchFamily="66" charset="0"/>
              </a:rPr>
              <a:t>sense</a:t>
            </a:r>
            <a:r>
              <a:rPr lang="it-IT" sz="2400" dirty="0" smtClean="0">
                <a:latin typeface="Estrangelo Edessa" panose="03080600000000000000" pitchFamily="66" charset="0"/>
                <a:cs typeface="Estrangelo Edessa" panose="03080600000000000000" pitchFamily="66" charset="0"/>
              </a:rPr>
              <a:t> of the time and an </a:t>
            </a:r>
            <a:r>
              <a:rPr lang="it-IT" sz="2400" dirty="0" err="1" smtClean="0">
                <a:latin typeface="Estrangelo Edessa" panose="03080600000000000000" pitchFamily="66" charset="0"/>
                <a:cs typeface="Estrangelo Edessa" panose="03080600000000000000" pitchFamily="66" charset="0"/>
              </a:rPr>
              <a:t>active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perception</a:t>
            </a:r>
            <a:r>
              <a:rPr lang="it-IT" sz="2400" dirty="0" smtClean="0">
                <a:latin typeface="Estrangelo Edessa" panose="03080600000000000000" pitchFamily="66" charset="0"/>
                <a:cs typeface="Estrangelo Edessa" panose="03080600000000000000" pitchFamily="66" charset="0"/>
              </a:rPr>
              <a:t> of the life. </a:t>
            </a:r>
          </a:p>
          <a:p>
            <a:pPr marL="0" indent="0" algn="just">
              <a:buNone/>
            </a:pP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takes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place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against</a:t>
            </a:r>
            <a:r>
              <a:rPr lang="it-IT" sz="2400" dirty="0" smtClean="0">
                <a:latin typeface="Estrangelo Edessa" panose="03080600000000000000" pitchFamily="66" charset="0"/>
                <a:cs typeface="Estrangelo Edessa" panose="03080600000000000000" pitchFamily="66" charset="0"/>
              </a:rPr>
              <a:t> the idea of the </a:t>
            </a:r>
            <a:r>
              <a:rPr lang="it-IT" sz="2400" dirty="0" err="1" smtClean="0">
                <a:latin typeface="Estrangelo Edessa" panose="03080600000000000000" pitchFamily="66" charset="0"/>
                <a:cs typeface="Estrangelo Edessa" panose="03080600000000000000" pitchFamily="66" charset="0"/>
              </a:rPr>
              <a:t>traditional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in the opinion of Jean-Philippe </a:t>
            </a:r>
            <a:r>
              <a:rPr lang="it-IT" sz="2400" dirty="0" err="1" smtClean="0">
                <a:latin typeface="Estrangelo Edessa" panose="03080600000000000000" pitchFamily="66" charset="0"/>
                <a:cs typeface="Estrangelo Edessa" panose="03080600000000000000" pitchFamily="66" charset="0"/>
              </a:rPr>
              <a:t>Pierron</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traditional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gives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us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perception</a:t>
            </a:r>
            <a:r>
              <a:rPr lang="it-IT" sz="2400" dirty="0" smtClean="0">
                <a:latin typeface="Estrangelo Edessa" panose="03080600000000000000" pitchFamily="66" charset="0"/>
                <a:cs typeface="Estrangelo Edessa" panose="03080600000000000000" pitchFamily="66" charset="0"/>
              </a:rPr>
              <a:t> of a </a:t>
            </a:r>
            <a:r>
              <a:rPr lang="it-IT" sz="2400" dirty="0" err="1" smtClean="0">
                <a:latin typeface="Estrangelo Edessa" panose="03080600000000000000" pitchFamily="66" charset="0"/>
                <a:cs typeface="Estrangelo Edessa" panose="03080600000000000000" pitchFamily="66" charset="0"/>
              </a:rPr>
              <a:t>completed</a:t>
            </a:r>
            <a:r>
              <a:rPr lang="it-IT" sz="2400" dirty="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and </a:t>
            </a:r>
            <a:r>
              <a:rPr lang="it-IT" sz="2400" dirty="0" err="1" smtClean="0">
                <a:latin typeface="Estrangelo Edessa" panose="03080600000000000000" pitchFamily="66" charset="0"/>
                <a:cs typeface="Estrangelo Edessa" panose="03080600000000000000" pitchFamily="66" charset="0"/>
              </a:rPr>
              <a:t>closed</a:t>
            </a:r>
            <a:r>
              <a:rPr lang="it-IT" sz="2400" dirty="0" smtClean="0">
                <a:latin typeface="Estrangelo Edessa" panose="03080600000000000000" pitchFamily="66" charset="0"/>
                <a:cs typeface="Estrangelo Edessa" panose="03080600000000000000" pitchFamily="66" charset="0"/>
              </a:rPr>
              <a:t> time, in an </a:t>
            </a:r>
            <a:r>
              <a:rPr lang="it-IT" sz="2400" dirty="0" err="1" smtClean="0">
                <a:latin typeface="Estrangelo Edessa" panose="03080600000000000000" pitchFamily="66" charset="0"/>
                <a:cs typeface="Estrangelo Edessa" panose="03080600000000000000" pitchFamily="66" charset="0"/>
              </a:rPr>
              <a:t>excess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memory</a:t>
            </a:r>
            <a:r>
              <a:rPr lang="it-IT" sz="2400" dirty="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 </a:t>
            </a:r>
            <a:r>
              <a:rPr lang="it-IT" sz="2400" dirty="0" err="1" smtClean="0">
                <a:latin typeface="Estrangelo Edessa" panose="03080600000000000000" pitchFamily="66" charset="0"/>
                <a:cs typeface="Estrangelo Edessa" panose="03080600000000000000" pitchFamily="66" charset="0"/>
              </a:rPr>
              <a:t>at</a:t>
            </a:r>
            <a:r>
              <a:rPr lang="it-IT" sz="2400" dirty="0" smtClean="0">
                <a:latin typeface="Estrangelo Edessa" panose="03080600000000000000" pitchFamily="66" charset="0"/>
                <a:cs typeface="Estrangelo Edessa" panose="03080600000000000000" pitchFamily="66" charset="0"/>
              </a:rPr>
              <a:t> last – </a:t>
            </a:r>
            <a:r>
              <a:rPr lang="it-IT" sz="2400" dirty="0" err="1" smtClean="0">
                <a:latin typeface="Estrangelo Edessa" panose="03080600000000000000" pitchFamily="66" charset="0"/>
                <a:cs typeface="Estrangelo Edessa" panose="03080600000000000000" pitchFamily="66" charset="0"/>
              </a:rPr>
              <a:t>doesn’t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allow</a:t>
            </a:r>
            <a:r>
              <a:rPr lang="it-IT" sz="2400" dirty="0" smtClean="0">
                <a:latin typeface="Estrangelo Edessa" panose="03080600000000000000" pitchFamily="66" charset="0"/>
                <a:cs typeface="Estrangelo Edessa" panose="03080600000000000000" pitchFamily="66" charset="0"/>
              </a:rPr>
              <a:t> the creative </a:t>
            </a:r>
            <a:r>
              <a:rPr lang="it-IT" sz="2400" dirty="0" err="1" smtClean="0">
                <a:latin typeface="Estrangelo Edessa" panose="03080600000000000000" pitchFamily="66" charset="0"/>
                <a:cs typeface="Estrangelo Edessa" panose="03080600000000000000" pitchFamily="66" charset="0"/>
              </a:rPr>
              <a:t>action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Visiting</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traditional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becomes</a:t>
            </a:r>
            <a:r>
              <a:rPr lang="it-IT" sz="2400" dirty="0" smtClean="0">
                <a:latin typeface="Estrangelo Edessa" panose="03080600000000000000" pitchFamily="66" charset="0"/>
                <a:cs typeface="Estrangelo Edessa" panose="03080600000000000000" pitchFamily="66" charset="0"/>
              </a:rPr>
              <a:t> – in </a:t>
            </a:r>
            <a:r>
              <a:rPr lang="it-IT" sz="2400" dirty="0" err="1" smtClean="0">
                <a:latin typeface="Estrangelo Edessa" panose="03080600000000000000" pitchFamily="66" charset="0"/>
                <a:cs typeface="Estrangelo Edessa" panose="03080600000000000000" pitchFamily="66" charset="0"/>
              </a:rPr>
              <a:t>this</a:t>
            </a:r>
            <a:r>
              <a:rPr lang="it-IT" sz="2400" dirty="0" smtClean="0">
                <a:latin typeface="Estrangelo Edessa" panose="03080600000000000000" pitchFamily="66" charset="0"/>
                <a:cs typeface="Estrangelo Edessa" panose="03080600000000000000" pitchFamily="66" charset="0"/>
              </a:rPr>
              <a:t> way – </a:t>
            </a:r>
            <a:r>
              <a:rPr lang="it-IT" sz="2400" dirty="0" err="1" smtClean="0">
                <a:latin typeface="Estrangelo Edessa" panose="03080600000000000000" pitchFamily="66" charset="0"/>
                <a:cs typeface="Estrangelo Edessa" panose="03080600000000000000" pitchFamily="66" charset="0"/>
              </a:rPr>
              <a:t>visiting</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sort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have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been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allows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perception</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going</a:t>
            </a:r>
            <a:r>
              <a:rPr lang="it-IT" sz="2400" dirty="0" smtClean="0">
                <a:latin typeface="Estrangelo Edessa" panose="03080600000000000000" pitchFamily="66" charset="0"/>
                <a:cs typeface="Estrangelo Edessa" panose="03080600000000000000" pitchFamily="66" charset="0"/>
              </a:rPr>
              <a:t> to be».</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7626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8329" y="711859"/>
            <a:ext cx="4826866" cy="3777013"/>
          </a:xfrm>
        </p:spPr>
      </p:pic>
      <p:sp>
        <p:nvSpPr>
          <p:cNvPr id="6" name="AutoShape 6" descr="Risultati immagini per uffizi interno"/>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701" y="3146961"/>
            <a:ext cx="4560125" cy="3408218"/>
          </a:xfrm>
          <a:prstGeom prst="rect">
            <a:avLst/>
          </a:prstGeom>
        </p:spPr>
      </p:pic>
      <p:sp>
        <p:nvSpPr>
          <p:cNvPr id="9" name="CasellaDiTesto 8"/>
          <p:cNvSpPr txBox="1"/>
          <p:nvPr/>
        </p:nvSpPr>
        <p:spPr>
          <a:xfrm>
            <a:off x="2592925" y="5165766"/>
            <a:ext cx="859531" cy="461665"/>
          </a:xfrm>
          <a:prstGeom prst="rect">
            <a:avLst/>
          </a:prstGeom>
          <a:noFill/>
        </p:spPr>
        <p:txBody>
          <a:bodyPr wrap="none" rtlCol="0">
            <a:spAutoFit/>
          </a:bodyPr>
          <a:lstStyle/>
          <a:p>
            <a:r>
              <a:rPr lang="it-IT" sz="2400" i="1" dirty="0" smtClean="0">
                <a:latin typeface="Estrangelo Edessa" panose="03080600000000000000" pitchFamily="66" charset="0"/>
                <a:cs typeface="Estrangelo Edessa" panose="03080600000000000000" pitchFamily="66" charset="0"/>
              </a:rPr>
              <a:t>Uffizi</a:t>
            </a:r>
            <a:endParaRPr lang="it-IT" sz="2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0283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of living </a:t>
            </a:r>
            <a:r>
              <a:rPr lang="it-IT" dirty="0" err="1" smtClean="0">
                <a:latin typeface="Estrangelo Edessa" panose="03080600000000000000" pitchFamily="66" charset="0"/>
                <a:cs typeface="Estrangelo Edessa" panose="03080600000000000000" pitchFamily="66" charset="0"/>
              </a:rPr>
              <a:t>memory</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…some </a:t>
            </a:r>
            <a:r>
              <a:rPr lang="it-IT" dirty="0" err="1" smtClean="0">
                <a:latin typeface="Estrangelo Edessa" panose="03080600000000000000" pitchFamily="66" charset="0"/>
                <a:cs typeface="Estrangelo Edessa" panose="03080600000000000000" pitchFamily="66" charset="0"/>
              </a:rPr>
              <a:t>examples</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8618" y="1761774"/>
            <a:ext cx="3732172" cy="2537094"/>
          </a:xfrm>
        </p:spPr>
      </p:pic>
      <p:sp>
        <p:nvSpPr>
          <p:cNvPr id="5" name="CasellaDiTesto 4"/>
          <p:cNvSpPr txBox="1"/>
          <p:nvPr/>
        </p:nvSpPr>
        <p:spPr>
          <a:xfrm>
            <a:off x="2288618" y="4583875"/>
            <a:ext cx="2335896"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Palais</a:t>
            </a:r>
            <a:r>
              <a:rPr lang="it-IT" i="1" dirty="0" smtClean="0">
                <a:latin typeface="Estrangelo Edessa" panose="03080600000000000000" pitchFamily="66" charset="0"/>
                <a:cs typeface="Estrangelo Edessa" panose="03080600000000000000" pitchFamily="66" charset="0"/>
              </a:rPr>
              <a:t> de la </a:t>
            </a:r>
            <a:r>
              <a:rPr lang="it-IT" i="1" dirty="0" err="1" smtClean="0">
                <a:latin typeface="Estrangelo Edessa" panose="03080600000000000000" pitchFamily="66" charset="0"/>
                <a:cs typeface="Estrangelo Edessa" panose="03080600000000000000" pitchFamily="66" charset="0"/>
              </a:rPr>
              <a:t>Découverte</a:t>
            </a:r>
            <a:endParaRPr lang="it-IT" i="1" dirty="0">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081" y="1905001"/>
            <a:ext cx="4120737" cy="2393868"/>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424" y="3101935"/>
            <a:ext cx="5715000" cy="3263239"/>
          </a:xfrm>
          <a:prstGeom prst="rect">
            <a:avLst/>
          </a:prstGeom>
        </p:spPr>
      </p:pic>
    </p:spTree>
    <p:extLst>
      <p:ext uri="{BB962C8B-B14F-4D97-AF65-F5344CB8AC3E}">
        <p14:creationId xmlns:p14="http://schemas.microsoft.com/office/powerpoint/2010/main" val="110436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4309" y="624110"/>
            <a:ext cx="5728843" cy="3778250"/>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877" y="3574473"/>
            <a:ext cx="6697683" cy="3097810"/>
          </a:xfrm>
          <a:prstGeom prst="rect">
            <a:avLst/>
          </a:prstGeom>
        </p:spPr>
      </p:pic>
      <p:sp>
        <p:nvSpPr>
          <p:cNvPr id="6" name="CasellaDiTesto 5"/>
          <p:cNvSpPr txBox="1"/>
          <p:nvPr/>
        </p:nvSpPr>
        <p:spPr>
          <a:xfrm>
            <a:off x="1710047" y="4963886"/>
            <a:ext cx="2161169"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Écomusée</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du</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Creusot</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1710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7014" y="2090057"/>
            <a:ext cx="4441370" cy="3135086"/>
          </a:xfrm>
        </p:spPr>
      </p:pic>
      <p:sp>
        <p:nvSpPr>
          <p:cNvPr id="5" name="CasellaDiTesto 4"/>
          <p:cNvSpPr txBox="1"/>
          <p:nvPr/>
        </p:nvSpPr>
        <p:spPr>
          <a:xfrm>
            <a:off x="5047014" y="5462649"/>
            <a:ext cx="3534942"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Musée</a:t>
            </a:r>
            <a:r>
              <a:rPr lang="it-IT" i="1" dirty="0" smtClean="0">
                <a:latin typeface="Estrangelo Edessa" panose="03080600000000000000" pitchFamily="66" charset="0"/>
                <a:cs typeface="Estrangelo Edessa" panose="03080600000000000000" pitchFamily="66" charset="0"/>
              </a:rPr>
              <a:t> National d’Histoire </a:t>
            </a:r>
            <a:r>
              <a:rPr lang="it-IT" i="1" dirty="0" err="1" smtClean="0">
                <a:latin typeface="Estrangelo Edessa" panose="03080600000000000000" pitchFamily="66" charset="0"/>
                <a:cs typeface="Estrangelo Edessa" panose="03080600000000000000" pitchFamily="66" charset="0"/>
              </a:rPr>
              <a:t>Naturelle</a:t>
            </a:r>
            <a:endParaRPr lang="it-IT" i="1" dirty="0">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79" y="1673803"/>
            <a:ext cx="3515097" cy="2601314"/>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491" y="2250585"/>
            <a:ext cx="3158835" cy="2167036"/>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234" y="3425473"/>
            <a:ext cx="4762500" cy="3171825"/>
          </a:xfrm>
          <a:prstGeom prst="rect">
            <a:avLst/>
          </a:prstGeom>
        </p:spPr>
      </p:pic>
    </p:spTree>
    <p:extLst>
      <p:ext uri="{BB962C8B-B14F-4D97-AF65-F5344CB8AC3E}">
        <p14:creationId xmlns:p14="http://schemas.microsoft.com/office/powerpoint/2010/main" val="11054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Museums</a:t>
            </a:r>
            <a:r>
              <a:rPr lang="it-IT" dirty="0" smtClean="0">
                <a:latin typeface="Estrangelo Edessa" panose="03080600000000000000" pitchFamily="66" charset="0"/>
                <a:cs typeface="Estrangelo Edessa" panose="03080600000000000000" pitchFamily="66" charset="0"/>
              </a:rPr>
              <a:t> of science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err="1" smtClean="0">
                <a:latin typeface="Estrangelo Edessa" panose="03080600000000000000" pitchFamily="66" charset="0"/>
                <a:cs typeface="Estrangelo Edessa" panose="03080600000000000000" pitchFamily="66" charset="0"/>
              </a:rPr>
              <a:t>They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passed</a:t>
            </a:r>
            <a:r>
              <a:rPr lang="it-IT" sz="2400" dirty="0" smtClean="0">
                <a:latin typeface="Estrangelo Edessa" panose="03080600000000000000" pitchFamily="66" charset="0"/>
                <a:cs typeface="Estrangelo Edessa" panose="03080600000000000000" pitchFamily="66" charset="0"/>
              </a:rPr>
              <a:t> over the idea of «</a:t>
            </a:r>
            <a:r>
              <a:rPr lang="it-IT" sz="2400" dirty="0" err="1" smtClean="0">
                <a:latin typeface="Estrangelo Edessa" panose="03080600000000000000" pitchFamily="66" charset="0"/>
                <a:cs typeface="Estrangelo Edessa" panose="03080600000000000000" pitchFamily="66" charset="0"/>
              </a:rPr>
              <a:t>collection</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being</a:t>
            </a:r>
            <a:r>
              <a:rPr lang="it-IT" sz="2400" dirty="0" smtClean="0">
                <a:latin typeface="Estrangelo Edessa" panose="03080600000000000000" pitchFamily="66" charset="0"/>
                <a:cs typeface="Estrangelo Edessa" panose="03080600000000000000" pitchFamily="66" charset="0"/>
              </a:rPr>
              <a:t> far from a </a:t>
            </a:r>
            <a:r>
              <a:rPr lang="it-IT" sz="2400" dirty="0" err="1" smtClean="0">
                <a:latin typeface="Estrangelo Edessa" panose="03080600000000000000" pitchFamily="66" charset="0"/>
                <a:cs typeface="Estrangelo Edessa" panose="03080600000000000000" pitchFamily="66" charset="0"/>
              </a:rPr>
              <a:t>purely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aesthetic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satisfaction</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operating</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sort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translation</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interest</a:t>
            </a:r>
            <a:r>
              <a:rPr lang="it-IT" sz="2400" dirty="0" smtClean="0">
                <a:latin typeface="Estrangelo Edessa" panose="03080600000000000000" pitchFamily="66" charset="0"/>
                <a:cs typeface="Estrangelo Edessa" panose="03080600000000000000" pitchFamily="66" charset="0"/>
              </a:rPr>
              <a:t> on the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represent</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content</a:t>
            </a:r>
            <a:r>
              <a:rPr lang="it-IT" sz="2400" dirty="0" smtClean="0">
                <a:latin typeface="Estrangelo Edessa" panose="03080600000000000000" pitchFamily="66" charset="0"/>
                <a:cs typeface="Estrangelo Edessa" panose="03080600000000000000" pitchFamily="66" charset="0"/>
              </a:rPr>
              <a:t> of a science. </a:t>
            </a:r>
          </a:p>
          <a:p>
            <a:pPr marL="0" indent="0" algn="just">
              <a:buNone/>
            </a:pPr>
            <a:endParaRPr lang="it-IT" sz="2400" dirty="0">
              <a:latin typeface="Estrangelo Edessa" panose="03080600000000000000" pitchFamily="66" charset="0"/>
              <a:cs typeface="Estrangelo Edessa" panose="03080600000000000000" pitchFamily="66" charset="0"/>
            </a:endParaRPr>
          </a:p>
          <a:p>
            <a:pPr marL="0" indent="0" algn="just">
              <a:buNone/>
            </a:pPr>
            <a:r>
              <a:rPr lang="it-IT" sz="2400" dirty="0" smtClean="0">
                <a:latin typeface="Estrangelo Edessa" panose="03080600000000000000" pitchFamily="66" charset="0"/>
                <a:cs typeface="Estrangelo Edessa" panose="03080600000000000000" pitchFamily="66" charset="0"/>
              </a:rPr>
              <a:t>«</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not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matter</a:t>
            </a:r>
            <a:r>
              <a:rPr lang="it-IT" sz="2400" dirty="0" smtClean="0">
                <a:latin typeface="Estrangelo Edessa" panose="03080600000000000000" pitchFamily="66" charset="0"/>
                <a:cs typeface="Estrangelo Edessa" panose="03080600000000000000" pitchFamily="66" charset="0"/>
              </a:rPr>
              <a:t> of building a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of science, </a:t>
            </a:r>
            <a:r>
              <a:rPr lang="it-IT" sz="2400" dirty="0" err="1" smtClean="0">
                <a:latin typeface="Estrangelo Edessa" panose="03080600000000000000" pitchFamily="66" charset="0"/>
                <a:cs typeface="Estrangelo Edessa" panose="03080600000000000000" pitchFamily="66" charset="0"/>
              </a:rPr>
              <a:t>neither</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exposing</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traces</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history</a:t>
            </a:r>
            <a:r>
              <a:rPr lang="it-IT" sz="2400" dirty="0" smtClean="0">
                <a:latin typeface="Estrangelo Edessa" panose="03080600000000000000" pitchFamily="66" charset="0"/>
                <a:cs typeface="Estrangelo Edessa" panose="03080600000000000000" pitchFamily="66" charset="0"/>
              </a:rPr>
              <a:t> of science, </a:t>
            </a:r>
            <a:r>
              <a:rPr lang="it-IT" sz="2400" dirty="0" err="1" smtClean="0">
                <a:latin typeface="Estrangelo Edessa" panose="03080600000000000000" pitchFamily="66" charset="0"/>
                <a:cs typeface="Estrangelo Edessa" panose="03080600000000000000" pitchFamily="66" charset="0"/>
              </a:rPr>
              <a:t>but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explaining</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showing</a:t>
            </a:r>
            <a:r>
              <a:rPr lang="it-IT" sz="2400" dirty="0" smtClean="0">
                <a:latin typeface="Estrangelo Edessa" panose="03080600000000000000" pitchFamily="66" charset="0"/>
                <a:cs typeface="Estrangelo Edessa" panose="03080600000000000000" pitchFamily="66" charset="0"/>
              </a:rPr>
              <a:t> science in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way of </a:t>
            </a:r>
            <a:r>
              <a:rPr lang="it-IT" sz="2400" dirty="0" err="1" smtClean="0">
                <a:latin typeface="Estrangelo Edessa" panose="03080600000000000000" pitchFamily="66" charset="0"/>
                <a:cs typeface="Estrangelo Edessa" panose="03080600000000000000" pitchFamily="66" charset="0"/>
              </a:rPr>
              <a:t>change</a:t>
            </a:r>
            <a:r>
              <a:rPr lang="it-IT" sz="2400" dirty="0" smtClean="0">
                <a:latin typeface="Estrangelo Edessa" panose="03080600000000000000" pitchFamily="66" charset="0"/>
                <a:cs typeface="Estrangelo Edessa" panose="03080600000000000000" pitchFamily="66" charset="0"/>
              </a:rPr>
              <a:t>, opening </a:t>
            </a:r>
            <a:r>
              <a:rPr lang="it-IT" sz="2400" dirty="0" err="1" smtClean="0">
                <a:latin typeface="Estrangelo Edessa" panose="03080600000000000000" pitchFamily="66" charset="0"/>
                <a:cs typeface="Estrangelo Edessa" panose="03080600000000000000" pitchFamily="66" charset="0"/>
              </a:rPr>
              <a:t>laboratories</a:t>
            </a:r>
            <a:r>
              <a:rPr lang="it-IT" sz="2400" dirty="0" smtClean="0">
                <a:latin typeface="Estrangelo Edessa" panose="03080600000000000000" pitchFamily="66" charset="0"/>
                <a:cs typeface="Estrangelo Edessa" panose="03080600000000000000" pitchFamily="66" charset="0"/>
              </a:rPr>
              <a:t> in </a:t>
            </a:r>
            <a:r>
              <a:rPr lang="it-IT" sz="2400" dirty="0" err="1" smtClean="0">
                <a:latin typeface="Estrangelo Edessa" panose="03080600000000000000" pitchFamily="66" charset="0"/>
                <a:cs typeface="Estrangelo Edessa" panose="03080600000000000000" pitchFamily="66" charset="0"/>
              </a:rPr>
              <a:t>activity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let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people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participate</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origins</a:t>
            </a:r>
            <a:r>
              <a:rPr lang="it-IT" sz="2400" dirty="0" smtClean="0">
                <a:latin typeface="Estrangelo Edessa" panose="03080600000000000000" pitchFamily="66" charset="0"/>
                <a:cs typeface="Estrangelo Edessa" panose="03080600000000000000" pitchFamily="66" charset="0"/>
              </a:rPr>
              <a:t> of a </a:t>
            </a:r>
            <a:r>
              <a:rPr lang="it-IT" sz="2400" dirty="0" err="1" smtClean="0">
                <a:latin typeface="Estrangelo Edessa" panose="03080600000000000000" pitchFamily="66" charset="0"/>
                <a:cs typeface="Estrangelo Edessa" panose="03080600000000000000" pitchFamily="66" charset="0"/>
              </a:rPr>
              <a:t>discovery</a:t>
            </a:r>
            <a:r>
              <a:rPr lang="it-IT" sz="2400" dirty="0" smtClean="0">
                <a:latin typeface="Estrangelo Edessa" panose="03080600000000000000" pitchFamily="66" charset="0"/>
                <a:cs typeface="Estrangelo Edessa" panose="03080600000000000000" pitchFamily="66" charset="0"/>
              </a:rPr>
              <a:t>» (J.P. </a:t>
            </a:r>
            <a:r>
              <a:rPr lang="it-IT" sz="2400" dirty="0" err="1" smtClean="0">
                <a:latin typeface="Estrangelo Edessa" panose="03080600000000000000" pitchFamily="66" charset="0"/>
                <a:cs typeface="Estrangelo Edessa" panose="03080600000000000000" pitchFamily="66" charset="0"/>
              </a:rPr>
              <a:t>Maury</a:t>
            </a:r>
            <a:r>
              <a:rPr lang="it-IT" sz="2400" dirty="0" smtClean="0">
                <a:latin typeface="Estrangelo Edessa" panose="03080600000000000000" pitchFamily="66" charset="0"/>
                <a:cs typeface="Estrangelo Edessa" panose="03080600000000000000" pitchFamily="66" charset="0"/>
              </a:rPr>
              <a:t>, </a:t>
            </a:r>
            <a:r>
              <a:rPr lang="it-IT" sz="2400" i="1" dirty="0" smtClean="0">
                <a:latin typeface="Estrangelo Edessa" panose="03080600000000000000" pitchFamily="66" charset="0"/>
                <a:cs typeface="Estrangelo Edessa" panose="03080600000000000000" pitchFamily="66" charset="0"/>
              </a:rPr>
              <a:t>Le </a:t>
            </a:r>
            <a:r>
              <a:rPr lang="it-IT" sz="2400" i="1" dirty="0" err="1" smtClean="0">
                <a:latin typeface="Estrangelo Edessa" panose="03080600000000000000" pitchFamily="66" charset="0"/>
                <a:cs typeface="Estrangelo Edessa" panose="03080600000000000000" pitchFamily="66" charset="0"/>
              </a:rPr>
              <a:t>Palais</a:t>
            </a:r>
            <a:r>
              <a:rPr lang="it-IT" sz="2400" i="1" dirty="0" smtClean="0">
                <a:latin typeface="Estrangelo Edessa" panose="03080600000000000000" pitchFamily="66" charset="0"/>
                <a:cs typeface="Estrangelo Edessa" panose="03080600000000000000" pitchFamily="66" charset="0"/>
              </a:rPr>
              <a:t> de la </a:t>
            </a:r>
            <a:r>
              <a:rPr lang="it-IT" sz="2400" i="1" dirty="0" err="1" smtClean="0">
                <a:latin typeface="Estrangelo Edessa" panose="03080600000000000000" pitchFamily="66" charset="0"/>
                <a:cs typeface="Estrangelo Edessa" panose="03080600000000000000" pitchFamily="66" charset="0"/>
              </a:rPr>
              <a:t>Découverte</a:t>
            </a:r>
            <a:r>
              <a:rPr lang="it-IT" sz="2400" dirty="0" smtClean="0">
                <a:latin typeface="Estrangelo Edessa" panose="03080600000000000000" pitchFamily="66" charset="0"/>
                <a:cs typeface="Estrangelo Edessa" panose="03080600000000000000" pitchFamily="66" charset="0"/>
              </a:rPr>
              <a:t>, Gallimard, Paris, 1994).</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2082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An </a:t>
            </a:r>
            <a:r>
              <a:rPr lang="it-IT" dirty="0" err="1" smtClean="0">
                <a:latin typeface="Estrangelo Edessa" panose="03080600000000000000" pitchFamily="66" charset="0"/>
                <a:cs typeface="Estrangelo Edessa" panose="03080600000000000000" pitchFamily="66" charset="0"/>
              </a:rPr>
              <a:t>uncertain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concept</a:t>
            </a:r>
            <a:r>
              <a:rPr lang="it-IT" dirty="0" smtClean="0">
                <a:latin typeface="Estrangelo Edessa" panose="03080600000000000000" pitchFamily="66" charset="0"/>
                <a:cs typeface="Estrangelo Edessa" panose="03080600000000000000" pitchFamily="66" charset="0"/>
              </a:rPr>
              <a:t>…a </a:t>
            </a:r>
            <a:r>
              <a:rPr lang="it-IT" dirty="0" err="1" smtClean="0">
                <a:latin typeface="Estrangelo Edessa" panose="03080600000000000000" pitchFamily="66" charset="0"/>
                <a:cs typeface="Estrangelo Edessa" panose="03080600000000000000" pitchFamily="66" charset="0"/>
              </a:rPr>
              <a:t>different</a:t>
            </a:r>
            <a:r>
              <a:rPr lang="it-IT" dirty="0" smtClean="0">
                <a:latin typeface="Estrangelo Edessa" panose="03080600000000000000" pitchFamily="66" charset="0"/>
                <a:cs typeface="Estrangelo Edessa" panose="03080600000000000000" pitchFamily="66" charset="0"/>
              </a:rPr>
              <a:t> use…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concept</a:t>
            </a:r>
            <a:r>
              <a:rPr lang="it-IT" dirty="0" smtClean="0">
                <a:latin typeface="Estrangelo Edessa" panose="03080600000000000000" pitchFamily="66" charset="0"/>
                <a:cs typeface="Estrangelo Edessa" panose="03080600000000000000" pitchFamily="66" charset="0"/>
              </a:rPr>
              <a:t> of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referred</a:t>
            </a:r>
            <a:r>
              <a:rPr lang="it-IT" dirty="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generally</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mostly</a:t>
            </a:r>
            <a:r>
              <a:rPr lang="it-IT" dirty="0" smtClean="0">
                <a:latin typeface="Estrangelo Edessa" panose="03080600000000000000" pitchFamily="66" charset="0"/>
                <a:cs typeface="Estrangelo Edessa" panose="03080600000000000000" pitchFamily="66" charset="0"/>
              </a:rPr>
              <a:t> – to the idea of </a:t>
            </a:r>
            <a:r>
              <a:rPr lang="it-IT" i="1" dirty="0" err="1" smtClean="0">
                <a:latin typeface="Estrangelo Edessa" panose="03080600000000000000" pitchFamily="66" charset="0"/>
                <a:cs typeface="Estrangelo Edessa" panose="03080600000000000000" pitchFamily="66" charset="0"/>
              </a:rPr>
              <a:t>material</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happens</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almost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every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language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especially</a:t>
            </a:r>
            <a:r>
              <a:rPr lang="it-IT" dirty="0" smtClean="0">
                <a:latin typeface="Estrangelo Edessa" panose="03080600000000000000" pitchFamily="66" charset="0"/>
                <a:cs typeface="Estrangelo Edessa" panose="03080600000000000000" pitchFamily="66" charset="0"/>
              </a:rPr>
              <a:t> in the West of the world.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reflected</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different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expressions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used</a:t>
            </a:r>
            <a:r>
              <a:rPr lang="it-IT" dirty="0" smtClean="0">
                <a:latin typeface="Estrangelo Edessa" panose="03080600000000000000" pitchFamily="66" charset="0"/>
                <a:cs typeface="Estrangelo Edessa" panose="03080600000000000000" pitchFamily="66" charset="0"/>
              </a:rPr>
              <a:t>:</a:t>
            </a:r>
          </a:p>
          <a:p>
            <a:pPr algn="just"/>
            <a:endParaRPr lang="it-IT" dirty="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mentioned</a:t>
            </a:r>
            <a:r>
              <a:rPr lang="it-IT" dirty="0" smtClean="0">
                <a:latin typeface="Estrangelo Edessa" panose="03080600000000000000" pitchFamily="66" charset="0"/>
                <a:cs typeface="Estrangelo Edessa" panose="03080600000000000000" pitchFamily="66" charset="0"/>
              </a:rPr>
              <a:t> English </a:t>
            </a:r>
            <a:r>
              <a:rPr lang="it-IT" dirty="0" err="1" smtClean="0">
                <a:latin typeface="Estrangelo Edessa" panose="03080600000000000000" pitchFamily="66" charset="0"/>
                <a:cs typeface="Estrangelo Edessa" panose="03080600000000000000" pitchFamily="66" charset="0"/>
              </a:rPr>
              <a:t>often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prefer</a:t>
            </a:r>
            <a:r>
              <a:rPr lang="it-IT" dirty="0" smtClean="0">
                <a:latin typeface="Estrangelo Edessa" panose="03080600000000000000" pitchFamily="66" charset="0"/>
                <a:cs typeface="Estrangelo Edessa" panose="03080600000000000000" pitchFamily="66" charset="0"/>
              </a:rPr>
              <a:t> to use the word </a:t>
            </a:r>
            <a:r>
              <a:rPr lang="it-IT" i="1" dirty="0" smtClean="0">
                <a:latin typeface="Estrangelo Edessa" panose="03080600000000000000" pitchFamily="66" charset="0"/>
                <a:cs typeface="Estrangelo Edessa" panose="03080600000000000000" pitchFamily="66" charset="0"/>
              </a:rPr>
              <a:t>cultural </a:t>
            </a:r>
            <a:r>
              <a:rPr lang="it-IT" i="1" dirty="0" err="1" smtClean="0">
                <a:latin typeface="Estrangelo Edessa" panose="03080600000000000000" pitchFamily="66" charset="0"/>
                <a:cs typeface="Estrangelo Edessa" panose="03080600000000000000" pitchFamily="66" charset="0"/>
              </a:rPr>
              <a:t>property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Italians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one</a:t>
            </a:r>
            <a:r>
              <a:rPr lang="it-IT" dirty="0" smtClean="0">
                <a:latin typeface="Estrangelo Edessa" panose="03080600000000000000" pitchFamily="66" charset="0"/>
                <a:cs typeface="Estrangelo Edessa" panose="03080600000000000000" pitchFamily="66" charset="0"/>
              </a:rPr>
              <a:t> of </a:t>
            </a:r>
            <a:r>
              <a:rPr lang="it-IT" i="1" dirty="0" smtClean="0">
                <a:latin typeface="Estrangelo Edessa" panose="03080600000000000000" pitchFamily="66" charset="0"/>
                <a:cs typeface="Estrangelo Edessa" panose="03080600000000000000" pitchFamily="66" charset="0"/>
              </a:rPr>
              <a:t>beni culturali</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German</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expression</a:t>
            </a:r>
            <a:r>
              <a:rPr lang="it-IT" dirty="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denkmal</a:t>
            </a:r>
            <a:r>
              <a:rPr lang="it-IT" i="1" dirty="0" smtClean="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a:t>
            </a:r>
            <a:r>
              <a:rPr lang="it-IT" dirty="0" err="1" smtClean="0">
                <a:latin typeface="Estrangelo Edessa" panose="03080600000000000000" pitchFamily="66" charset="0"/>
                <a:cs typeface="Estrangelo Edessa" panose="03080600000000000000" pitchFamily="66" charset="0"/>
              </a:rPr>
              <a:t>monuments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Chinese</a:t>
            </a:r>
            <a:r>
              <a:rPr lang="it-IT" dirty="0" smtClean="0">
                <a:latin typeface="Estrangelo Edessa" panose="03080600000000000000" pitchFamily="66" charset="0"/>
                <a:cs typeface="Estrangelo Edessa" panose="03080600000000000000" pitchFamily="66" charset="0"/>
              </a:rPr>
              <a:t> </a:t>
            </a:r>
            <a:r>
              <a:rPr lang="it-IT" i="1" dirty="0" smtClean="0">
                <a:latin typeface="Estrangelo Edessa" panose="03080600000000000000" pitchFamily="66" charset="0"/>
                <a:cs typeface="Estrangelo Edessa" panose="03080600000000000000" pitchFamily="66" charset="0"/>
              </a:rPr>
              <a:t>cultural </a:t>
            </a:r>
            <a:r>
              <a:rPr lang="it-IT" i="1" dirty="0" err="1" smtClean="0">
                <a:latin typeface="Estrangelo Edessa" panose="03080600000000000000" pitchFamily="66" charset="0"/>
                <a:cs typeface="Estrangelo Edessa" panose="03080600000000000000" pitchFamily="66" charset="0"/>
              </a:rPr>
              <a:t>relics</a:t>
            </a:r>
            <a:endParaRPr lang="it-IT" i="1" dirty="0" smtClean="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André </a:t>
            </a:r>
            <a:r>
              <a:rPr lang="it-IT" dirty="0" err="1" smtClean="0">
                <a:latin typeface="Estrangelo Edessa" panose="03080600000000000000" pitchFamily="66" charset="0"/>
                <a:cs typeface="Estrangelo Edessa" panose="03080600000000000000" pitchFamily="66" charset="0"/>
              </a:rPr>
              <a:t>Desvallées</a:t>
            </a:r>
            <a:r>
              <a:rPr lang="it-IT" dirty="0" smtClean="0">
                <a:latin typeface="Estrangelo Edessa" panose="03080600000000000000" pitchFamily="66" charset="0"/>
                <a:cs typeface="Estrangelo Edessa" panose="03080600000000000000" pitchFamily="66" charset="0"/>
              </a:rPr>
              <a:t>, </a:t>
            </a:r>
            <a:r>
              <a:rPr lang="it-IT" i="1" dirty="0" smtClean="0">
                <a:latin typeface="Estrangelo Edessa" panose="03080600000000000000" pitchFamily="66" charset="0"/>
                <a:cs typeface="Estrangelo Edessa" panose="03080600000000000000" pitchFamily="66" charset="0"/>
              </a:rPr>
              <a:t>Cent </a:t>
            </a:r>
            <a:r>
              <a:rPr lang="it-IT" i="1" dirty="0" err="1" smtClean="0">
                <a:latin typeface="Estrangelo Edessa" panose="03080600000000000000" pitchFamily="66" charset="0"/>
                <a:cs typeface="Estrangelo Edessa" panose="03080600000000000000" pitchFamily="66" charset="0"/>
              </a:rPr>
              <a:t>quarante</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termes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muséologiques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ou</a:t>
            </a:r>
            <a:r>
              <a:rPr lang="it-IT" i="1" dirty="0" smtClean="0">
                <a:latin typeface="Estrangelo Edessa" panose="03080600000000000000" pitchFamily="66" charset="0"/>
                <a:cs typeface="Estrangelo Edessa" panose="03080600000000000000" pitchFamily="66" charset="0"/>
              </a:rPr>
              <a:t> petit </a:t>
            </a:r>
            <a:r>
              <a:rPr lang="it-IT" i="1" dirty="0" err="1" smtClean="0">
                <a:latin typeface="Estrangelo Edessa" panose="03080600000000000000" pitchFamily="66" charset="0"/>
                <a:cs typeface="Estrangelo Edessa" panose="03080600000000000000" pitchFamily="66" charset="0"/>
              </a:rPr>
              <a:t>glossaire</a:t>
            </a:r>
            <a:r>
              <a:rPr lang="it-IT" i="1" dirty="0" smtClean="0">
                <a:latin typeface="Estrangelo Edessa" panose="03080600000000000000" pitchFamily="66" charset="0"/>
                <a:cs typeface="Estrangelo Edessa" panose="03080600000000000000" pitchFamily="66" charset="0"/>
              </a:rPr>
              <a:t> de </a:t>
            </a:r>
            <a:r>
              <a:rPr lang="it-IT" i="1" dirty="0" err="1" smtClean="0">
                <a:latin typeface="Estrangelo Edessa" panose="03080600000000000000" pitchFamily="66" charset="0"/>
                <a:cs typeface="Estrangelo Edessa" panose="03080600000000000000" pitchFamily="66" charset="0"/>
              </a:rPr>
              <a:t>l’exposition</a:t>
            </a:r>
            <a:r>
              <a:rPr lang="it-IT" dirty="0" smtClean="0">
                <a:latin typeface="Estrangelo Edessa" panose="03080600000000000000" pitchFamily="66" charset="0"/>
                <a:cs typeface="Estrangelo Edessa" panose="03080600000000000000" pitchFamily="66" charset="0"/>
              </a:rPr>
              <a:t>, in </a:t>
            </a:r>
            <a:r>
              <a:rPr lang="it-IT" i="1" dirty="0" smtClean="0">
                <a:latin typeface="Estrangelo Edessa" panose="03080600000000000000" pitchFamily="66" charset="0"/>
                <a:cs typeface="Estrangelo Edessa" panose="03080600000000000000" pitchFamily="66" charset="0"/>
              </a:rPr>
              <a:t>Manuel de </a:t>
            </a:r>
            <a:r>
              <a:rPr lang="it-IT" i="1" dirty="0" err="1" smtClean="0">
                <a:latin typeface="Estrangelo Edessa" panose="03080600000000000000" pitchFamily="66" charset="0"/>
                <a:cs typeface="Estrangelo Edessa" panose="03080600000000000000" pitchFamily="66" charset="0"/>
              </a:rPr>
              <a:t>muséographie</a:t>
            </a:r>
            <a:r>
              <a:rPr lang="it-IT" i="1" dirty="0" smtClean="0">
                <a:latin typeface="Estrangelo Edessa" panose="03080600000000000000" pitchFamily="66" charset="0"/>
                <a:cs typeface="Estrangelo Edessa" panose="03080600000000000000" pitchFamily="66" charset="0"/>
              </a:rPr>
              <a:t>. Petit guide à l’</a:t>
            </a:r>
            <a:r>
              <a:rPr lang="it-IT" i="1" dirty="0" err="1" smtClean="0">
                <a:latin typeface="Estrangelo Edessa" panose="03080600000000000000" pitchFamily="66" charset="0"/>
                <a:cs typeface="Estrangelo Edessa" panose="03080600000000000000" pitchFamily="66" charset="0"/>
              </a:rPr>
              <a:t>usage</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des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responsable</a:t>
            </a:r>
            <a:r>
              <a:rPr lang="it-IT" i="1" dirty="0" smtClean="0">
                <a:latin typeface="Estrangelo Edessa" panose="03080600000000000000" pitchFamily="66" charset="0"/>
                <a:cs typeface="Estrangelo Edessa" panose="03080600000000000000" pitchFamily="66" charset="0"/>
              </a:rPr>
              <a:t> de </a:t>
            </a:r>
            <a:r>
              <a:rPr lang="it-IT" i="1" dirty="0" err="1" smtClean="0">
                <a:latin typeface="Estrangelo Edessa" panose="03080600000000000000" pitchFamily="66" charset="0"/>
                <a:cs typeface="Estrangelo Edessa" panose="03080600000000000000" pitchFamily="66" charset="0"/>
              </a:rPr>
              <a:t>musée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Séguier</a:t>
            </a:r>
            <a:r>
              <a:rPr lang="it-IT" dirty="0" smtClean="0">
                <a:latin typeface="Estrangelo Edessa" panose="03080600000000000000" pitchFamily="66" charset="0"/>
                <a:cs typeface="Estrangelo Edessa" panose="03080600000000000000" pitchFamily="66" charset="0"/>
              </a:rPr>
              <a:t>, Biarritz, 1988, pag. </a:t>
            </a:r>
          </a:p>
        </p:txBody>
      </p:sp>
    </p:spTree>
    <p:extLst>
      <p:ext uri="{BB962C8B-B14F-4D97-AF65-F5344CB8AC3E}">
        <p14:creationId xmlns:p14="http://schemas.microsoft.com/office/powerpoint/2010/main" val="40041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624110"/>
            <a:ext cx="6716888" cy="3778250"/>
          </a:xfrm>
        </p:spPr>
      </p:pic>
      <p:sp>
        <p:nvSpPr>
          <p:cNvPr id="5" name="CasellaDiTesto 4"/>
          <p:cNvSpPr txBox="1"/>
          <p:nvPr/>
        </p:nvSpPr>
        <p:spPr>
          <a:xfrm>
            <a:off x="2592925" y="4857008"/>
            <a:ext cx="4305987"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Museum</a:t>
            </a:r>
            <a:r>
              <a:rPr lang="it-IT" i="1" dirty="0" smtClean="0">
                <a:latin typeface="Estrangelo Edessa" panose="03080600000000000000" pitchFamily="66" charset="0"/>
                <a:cs typeface="Estrangelo Edessa" panose="03080600000000000000" pitchFamily="66" charset="0"/>
              </a:rPr>
              <a:t> of Natural Science – North Carolina</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5439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624110"/>
            <a:ext cx="3810000" cy="2857500"/>
          </a:xfrm>
        </p:spPr>
      </p:pic>
      <p:sp>
        <p:nvSpPr>
          <p:cNvPr id="5" name="CasellaDiTesto 4"/>
          <p:cNvSpPr txBox="1"/>
          <p:nvPr/>
        </p:nvSpPr>
        <p:spPr>
          <a:xfrm>
            <a:off x="2592925" y="3811979"/>
            <a:ext cx="2754280"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Museum</a:t>
            </a:r>
            <a:r>
              <a:rPr lang="it-IT" i="1" dirty="0" smtClean="0">
                <a:latin typeface="Estrangelo Edessa" panose="03080600000000000000" pitchFamily="66" charset="0"/>
                <a:cs typeface="Estrangelo Edessa" panose="03080600000000000000" pitchFamily="66" charset="0"/>
              </a:rPr>
              <a:t> of science - Boston</a:t>
            </a:r>
            <a:endParaRPr lang="it-IT" i="1" dirty="0">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387" y="3040082"/>
            <a:ext cx="6170612" cy="3099461"/>
          </a:xfrm>
          <a:prstGeom prst="rect">
            <a:avLst/>
          </a:prstGeom>
        </p:spPr>
      </p:pic>
      <p:sp>
        <p:nvSpPr>
          <p:cNvPr id="8" name="CasellaDiTesto 7"/>
          <p:cNvSpPr txBox="1"/>
          <p:nvPr/>
        </p:nvSpPr>
        <p:spPr>
          <a:xfrm>
            <a:off x="6531429" y="2446317"/>
            <a:ext cx="4389343"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Museum</a:t>
            </a:r>
            <a:r>
              <a:rPr lang="it-IT" i="1" dirty="0" smtClean="0">
                <a:latin typeface="Estrangelo Edessa" panose="03080600000000000000" pitchFamily="66" charset="0"/>
                <a:cs typeface="Estrangelo Edessa" panose="03080600000000000000" pitchFamily="66" charset="0"/>
              </a:rPr>
              <a:t> of science and </a:t>
            </a:r>
            <a:r>
              <a:rPr lang="it-IT" i="1" dirty="0" err="1" smtClean="0">
                <a:latin typeface="Estrangelo Edessa" panose="03080600000000000000" pitchFamily="66" charset="0"/>
                <a:cs typeface="Estrangelo Edessa" panose="03080600000000000000" pitchFamily="66" charset="0"/>
              </a:rPr>
              <a:t>industry</a:t>
            </a:r>
            <a:r>
              <a:rPr lang="it-IT" i="1" dirty="0" smtClean="0">
                <a:latin typeface="Estrangelo Edessa" panose="03080600000000000000" pitchFamily="66" charset="0"/>
                <a:cs typeface="Estrangelo Edessa" panose="03080600000000000000" pitchFamily="66" charset="0"/>
              </a:rPr>
              <a:t> - Manchester</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84636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5372" y="624110"/>
            <a:ext cx="5046792" cy="3778250"/>
          </a:xfrm>
        </p:spPr>
      </p:pic>
      <p:sp>
        <p:nvSpPr>
          <p:cNvPr id="5" name="CasellaDiTesto 4"/>
          <p:cNvSpPr txBox="1"/>
          <p:nvPr/>
        </p:nvSpPr>
        <p:spPr>
          <a:xfrm>
            <a:off x="4525372" y="4726379"/>
            <a:ext cx="3890809"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German</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Museum</a:t>
            </a:r>
            <a:r>
              <a:rPr lang="it-IT" i="1" dirty="0" smtClean="0">
                <a:latin typeface="Estrangelo Edessa" panose="03080600000000000000" pitchFamily="66" charset="0"/>
                <a:cs typeface="Estrangelo Edessa" panose="03080600000000000000" pitchFamily="66" charset="0"/>
              </a:rPr>
              <a:t> </a:t>
            </a:r>
            <a:r>
              <a:rPr lang="it-IT" i="1" dirty="0" smtClean="0">
                <a:latin typeface="Estrangelo Edessa" panose="03080600000000000000" pitchFamily="66" charset="0"/>
                <a:cs typeface="Estrangelo Edessa" panose="03080600000000000000" pitchFamily="66" charset="0"/>
              </a:rPr>
              <a:t>of Technology – </a:t>
            </a:r>
            <a:r>
              <a:rPr lang="it-IT" i="1" dirty="0" err="1" smtClean="0">
                <a:latin typeface="Estrangelo Edessa" panose="03080600000000000000" pitchFamily="66" charset="0"/>
                <a:cs typeface="Estrangelo Edessa" panose="03080600000000000000" pitchFamily="66" charset="0"/>
              </a:rPr>
              <a:t>Berlin</a:t>
            </a:r>
            <a:r>
              <a:rPr lang="it-IT" i="1" dirty="0" smtClean="0">
                <a:latin typeface="Estrangelo Edessa" panose="03080600000000000000" pitchFamily="66" charset="0"/>
                <a:cs typeface="Estrangelo Edessa" panose="03080600000000000000" pitchFamily="66" charset="0"/>
              </a:rPr>
              <a:t> </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5001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988" y="624110"/>
            <a:ext cx="5043780" cy="3778250"/>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966" y="2517568"/>
            <a:ext cx="7496572" cy="3964511"/>
          </a:xfrm>
          <a:prstGeom prst="rect">
            <a:avLst/>
          </a:prstGeom>
        </p:spPr>
      </p:pic>
    </p:spTree>
    <p:extLst>
      <p:ext uri="{BB962C8B-B14F-4D97-AF65-F5344CB8AC3E}">
        <p14:creationId xmlns:p14="http://schemas.microsoft.com/office/powerpoint/2010/main" val="11776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and the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a:t>
            </a:r>
            <a:r>
              <a:rPr lang="it-IT" dirty="0" err="1" smtClean="0">
                <a:latin typeface="Estrangelo Edessa" panose="03080600000000000000" pitchFamily="66" charset="0"/>
                <a:cs typeface="Estrangelo Edessa" panose="03080600000000000000" pitchFamily="66" charset="0"/>
              </a:rPr>
              <a:t>heritage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emergence</a:t>
            </a:r>
            <a:r>
              <a:rPr lang="it-IT" sz="2400" dirty="0" smtClean="0">
                <a:latin typeface="Estrangelo Edessa" panose="03080600000000000000" pitchFamily="66" charset="0"/>
                <a:cs typeface="Estrangelo Edessa" panose="03080600000000000000" pitchFamily="66" charset="0"/>
              </a:rPr>
              <a:t> of the idea of </a:t>
            </a:r>
            <a:r>
              <a:rPr lang="it-IT" sz="2400" dirty="0" err="1" smtClean="0">
                <a:latin typeface="Estrangelo Edessa" panose="03080600000000000000" pitchFamily="66" charset="0"/>
                <a:cs typeface="Estrangelo Edessa" panose="03080600000000000000" pitchFamily="66" charset="0"/>
              </a:rPr>
              <a:t>intangible</a:t>
            </a:r>
            <a:r>
              <a:rPr lang="it-IT" sz="2400" dirty="0" smtClean="0">
                <a:latin typeface="Estrangelo Edessa" panose="03080600000000000000" pitchFamily="66" charset="0"/>
                <a:cs typeface="Estrangelo Edessa" panose="03080600000000000000" pitchFamily="66" charset="0"/>
              </a:rPr>
              <a:t> cultural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defines</a:t>
            </a:r>
            <a:r>
              <a:rPr lang="it-IT" sz="2400" dirty="0" smtClean="0">
                <a:latin typeface="Estrangelo Edessa" panose="03080600000000000000" pitchFamily="66" charset="0"/>
                <a:cs typeface="Estrangelo Edessa" panose="03080600000000000000" pitchFamily="66" charset="0"/>
              </a:rPr>
              <a:t> the new </a:t>
            </a:r>
            <a:r>
              <a:rPr lang="it-IT" sz="2400" dirty="0" err="1" smtClean="0">
                <a:latin typeface="Estrangelo Edessa" panose="03080600000000000000" pitchFamily="66" charset="0"/>
                <a:cs typeface="Estrangelo Edessa" panose="03080600000000000000" pitchFamily="66" charset="0"/>
              </a:rPr>
              <a:t>role</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In the </a:t>
            </a:r>
            <a:r>
              <a:rPr lang="it-IT" sz="2400" dirty="0" err="1" smtClean="0">
                <a:latin typeface="Estrangelo Edessa" panose="03080600000000000000" pitchFamily="66" charset="0"/>
                <a:cs typeface="Estrangelo Edessa" panose="03080600000000000000" pitchFamily="66" charset="0"/>
              </a:rPr>
              <a:t>definition</a:t>
            </a:r>
            <a:r>
              <a:rPr lang="it-IT" sz="2400" dirty="0" smtClean="0">
                <a:latin typeface="Estrangelo Edessa" panose="03080600000000000000" pitchFamily="66" charset="0"/>
                <a:cs typeface="Estrangelo Edessa" panose="03080600000000000000" pitchFamily="66" charset="0"/>
              </a:rPr>
              <a:t> of the ICOM (2004):</a:t>
            </a:r>
          </a:p>
          <a:p>
            <a:pPr marL="0" indent="0" algn="just">
              <a:buNone/>
            </a:pPr>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permanent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institution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without</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lucratif</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purpose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at</a:t>
            </a:r>
            <a:r>
              <a:rPr lang="it-IT" sz="2400" dirty="0" smtClean="0">
                <a:latin typeface="Estrangelo Edessa" panose="03080600000000000000" pitchFamily="66" charset="0"/>
                <a:cs typeface="Estrangelo Edessa" panose="03080600000000000000" pitchFamily="66" charset="0"/>
              </a:rPr>
              <a:t> the service of society and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development</a:t>
            </a:r>
            <a:r>
              <a:rPr lang="it-IT" sz="2400" dirty="0" smtClean="0">
                <a:latin typeface="Estrangelo Edessa" panose="03080600000000000000" pitchFamily="66" charset="0"/>
                <a:cs typeface="Estrangelo Edessa" panose="03080600000000000000" pitchFamily="66" charset="0"/>
              </a:rPr>
              <a:t>, open to the public and </a:t>
            </a:r>
            <a:r>
              <a:rPr lang="it-IT" sz="2400" dirty="0" err="1" smtClean="0">
                <a:latin typeface="Estrangelo Edessa" panose="03080600000000000000" pitchFamily="66" charset="0"/>
                <a:cs typeface="Estrangelo Edessa" panose="03080600000000000000" pitchFamily="66" charset="0"/>
              </a:rPr>
              <a:t>developing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researches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around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material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testifies</a:t>
            </a:r>
            <a:r>
              <a:rPr lang="it-IT" sz="2400" dirty="0" smtClean="0">
                <a:latin typeface="Estrangelo Edessa" panose="03080600000000000000" pitchFamily="66" charset="0"/>
                <a:cs typeface="Estrangelo Edessa" panose="03080600000000000000" pitchFamily="66" charset="0"/>
              </a:rPr>
              <a:t> of human life and human </a:t>
            </a:r>
            <a:r>
              <a:rPr lang="it-IT" sz="2400" dirty="0" err="1" smtClean="0">
                <a:latin typeface="Estrangelo Edessa" panose="03080600000000000000" pitchFamily="66" charset="0"/>
                <a:cs typeface="Estrangelo Edessa" panose="03080600000000000000" pitchFamily="66" charset="0"/>
              </a:rPr>
              <a:t>environment</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them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conserving</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exposing</a:t>
            </a:r>
            <a:r>
              <a:rPr lang="it-IT" sz="2400" dirty="0" smtClean="0">
                <a:latin typeface="Estrangelo Edessa" panose="03080600000000000000" pitchFamily="66" charset="0"/>
                <a:cs typeface="Estrangelo Edessa" panose="03080600000000000000" pitchFamily="66" charset="0"/>
              </a:rPr>
              <a:t> for the </a:t>
            </a:r>
            <a:r>
              <a:rPr lang="it-IT" sz="2400" dirty="0" err="1" smtClean="0">
                <a:latin typeface="Estrangelo Edessa" panose="03080600000000000000" pitchFamily="66" charset="0"/>
                <a:cs typeface="Estrangelo Edessa" panose="03080600000000000000" pitchFamily="66" charset="0"/>
              </a:rPr>
              <a:t>purposes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study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education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aesthetic</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intellectual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satisfaction</a:t>
            </a:r>
            <a:r>
              <a:rPr lang="it-IT" sz="2400" dirty="0" smtClean="0">
                <a:latin typeface="Estrangelo Edessa" panose="03080600000000000000" pitchFamily="66" charset="0"/>
                <a:cs typeface="Estrangelo Edessa" panose="03080600000000000000" pitchFamily="66" charset="0"/>
              </a:rPr>
              <a:t>».</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8423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idea of a complete </a:t>
            </a:r>
            <a:r>
              <a:rPr lang="it-IT" i="1" dirty="0" smtClean="0">
                <a:latin typeface="Estrangelo Edessa" panose="03080600000000000000" pitchFamily="66" charset="0"/>
                <a:cs typeface="Estrangelo Edessa" panose="03080600000000000000" pitchFamily="66" charset="0"/>
              </a:rPr>
              <a:t>Thesaurus</a:t>
            </a:r>
            <a:br>
              <a:rPr lang="it-IT" i="1" dirty="0" smtClean="0">
                <a:latin typeface="Estrangelo Edessa" panose="03080600000000000000" pitchFamily="66" charset="0"/>
                <a:cs typeface="Estrangelo Edessa" panose="03080600000000000000" pitchFamily="66" charset="0"/>
              </a:rPr>
            </a:b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smtClean="0">
                <a:latin typeface="Estrangelo Edessa" panose="03080600000000000000" pitchFamily="66" charset="0"/>
                <a:cs typeface="Estrangelo Edessa" panose="03080600000000000000" pitchFamily="66" charset="0"/>
              </a:rPr>
              <a:t>In the idea of </a:t>
            </a:r>
            <a:r>
              <a:rPr lang="it-IT" sz="2400" dirty="0" err="1" smtClean="0">
                <a:latin typeface="Estrangelo Edessa" panose="03080600000000000000" pitchFamily="66" charset="0"/>
                <a:cs typeface="Estrangelo Edessa" panose="03080600000000000000" pitchFamily="66" charset="0"/>
              </a:rPr>
              <a:t>Zbynek</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Stransky</a:t>
            </a:r>
            <a:r>
              <a:rPr lang="it-IT" sz="2400"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Muséologie</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Introduction</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aux</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études</a:t>
            </a:r>
            <a:r>
              <a:rPr lang="it-IT" sz="2400" dirty="0" smtClean="0">
                <a:latin typeface="Estrangelo Edessa" panose="03080600000000000000" pitchFamily="66" charset="0"/>
                <a:cs typeface="Estrangelo Edessa" panose="03080600000000000000" pitchFamily="66" charset="0"/>
              </a:rPr>
              <a:t>, 1995), the </a:t>
            </a:r>
            <a:r>
              <a:rPr lang="it-IT" sz="2400" i="1" dirty="0" smtClean="0">
                <a:latin typeface="Estrangelo Edessa" panose="03080600000000000000" pitchFamily="66" charset="0"/>
                <a:cs typeface="Estrangelo Edessa" panose="03080600000000000000" pitchFamily="66" charset="0"/>
              </a:rPr>
              <a:t>Thesaurus </a:t>
            </a:r>
            <a:r>
              <a:rPr lang="it-IT" sz="2400" dirty="0" err="1" smtClean="0">
                <a:latin typeface="Estrangelo Edessa" panose="03080600000000000000" pitchFamily="66" charset="0"/>
                <a:cs typeface="Estrangelo Edessa" panose="03080600000000000000" pitchFamily="66" charset="0"/>
              </a:rPr>
              <a:t>recollects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everything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existing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both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concret</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abstract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real</a:t>
            </a:r>
            <a:r>
              <a:rPr lang="it-IT" sz="2400" dirty="0" smtClean="0">
                <a:latin typeface="Estrangelo Edessa" panose="03080600000000000000" pitchFamily="66" charset="0"/>
                <a:cs typeface="Estrangelo Edessa" panose="03080600000000000000" pitchFamily="66" charset="0"/>
              </a:rPr>
              <a:t> or </a:t>
            </a:r>
            <a:r>
              <a:rPr lang="it-IT" sz="2400" dirty="0" err="1" smtClean="0">
                <a:latin typeface="Estrangelo Edessa" panose="03080600000000000000" pitchFamily="66" charset="0"/>
                <a:cs typeface="Estrangelo Edessa" panose="03080600000000000000" pitchFamily="66" charset="0"/>
              </a:rPr>
              <a:t>virtual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know</a:t>
            </a:r>
            <a:r>
              <a:rPr lang="it-IT" sz="2400" dirty="0" smtClean="0">
                <a:latin typeface="Estrangelo Edessa" panose="03080600000000000000" pitchFamily="66" charset="0"/>
                <a:cs typeface="Estrangelo Edessa" panose="03080600000000000000" pitchFamily="66" charset="0"/>
              </a:rPr>
              <a:t> or un-</a:t>
            </a:r>
            <a:r>
              <a:rPr lang="it-IT" sz="2400" dirty="0" err="1" smtClean="0">
                <a:latin typeface="Estrangelo Edessa" panose="03080600000000000000" pitchFamily="66" charset="0"/>
                <a:cs typeface="Estrangelo Edessa" panose="03080600000000000000" pitchFamily="66" charset="0"/>
              </a:rPr>
              <a:t>known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but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not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belonging</a:t>
            </a:r>
            <a:r>
              <a:rPr lang="it-IT" sz="2400" dirty="0" smtClean="0">
                <a:latin typeface="Estrangelo Edessa" panose="03080600000000000000" pitchFamily="66" charset="0"/>
                <a:cs typeface="Estrangelo Edessa" panose="03080600000000000000" pitchFamily="66" charset="0"/>
              </a:rPr>
              <a:t> to world of living </a:t>
            </a:r>
            <a:r>
              <a:rPr lang="it-IT" sz="2400" dirty="0" err="1" smtClean="0">
                <a:latin typeface="Estrangelo Edessa" panose="03080600000000000000" pitchFamily="66" charset="0"/>
                <a:cs typeface="Estrangelo Edessa" panose="03080600000000000000" pitchFamily="66" charset="0"/>
              </a:rPr>
              <a:t>people</a:t>
            </a:r>
            <a:r>
              <a:rPr lang="it-IT" sz="2400" dirty="0" smtClean="0">
                <a:latin typeface="Estrangelo Edessa" panose="03080600000000000000" pitchFamily="66" charset="0"/>
                <a:cs typeface="Estrangelo Edessa" panose="03080600000000000000" pitchFamily="66" charset="0"/>
              </a:rPr>
              <a:t>[…]</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contains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also</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things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can’t</a:t>
            </a:r>
            <a:r>
              <a:rPr lang="it-IT" sz="2400" dirty="0" smtClean="0">
                <a:latin typeface="Estrangelo Edessa" panose="03080600000000000000" pitchFamily="66" charset="0"/>
                <a:cs typeface="Estrangelo Edessa" panose="03080600000000000000" pitchFamily="66" charset="0"/>
              </a:rPr>
              <a:t> be </a:t>
            </a:r>
            <a:r>
              <a:rPr lang="it-IT" sz="2400" dirty="0" err="1" smtClean="0">
                <a:latin typeface="Estrangelo Edessa" panose="03080600000000000000" pitchFamily="66" charset="0"/>
                <a:cs typeface="Estrangelo Edessa" panose="03080600000000000000" pitchFamily="66" charset="0"/>
              </a:rPr>
              <a:t>transported</a:t>
            </a:r>
            <a:r>
              <a:rPr lang="it-IT" sz="2400" dirty="0" smtClean="0">
                <a:latin typeface="Estrangelo Edessa" panose="03080600000000000000" pitchFamily="66" charset="0"/>
                <a:cs typeface="Estrangelo Edessa" panose="03080600000000000000" pitchFamily="66" charset="0"/>
              </a:rPr>
              <a:t> and so are </a:t>
            </a:r>
            <a:r>
              <a:rPr lang="it-IT" sz="2400" dirty="0" err="1" smtClean="0">
                <a:latin typeface="Estrangelo Edessa" panose="03080600000000000000" pitchFamily="66" charset="0"/>
                <a:cs typeface="Estrangelo Edessa" panose="03080600000000000000" pitchFamily="66" charset="0"/>
              </a:rPr>
              <a:t>reproduced</a:t>
            </a:r>
            <a:r>
              <a:rPr lang="it-IT" sz="2400" dirty="0" smtClean="0">
                <a:latin typeface="Estrangelo Edessa" panose="03080600000000000000" pitchFamily="66" charset="0"/>
                <a:cs typeface="Estrangelo Edessa" panose="03080600000000000000" pitchFamily="66" charset="0"/>
              </a:rPr>
              <a:t>»</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8382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624110"/>
            <a:ext cx="8011740" cy="5206674"/>
          </a:xfrm>
        </p:spPr>
      </p:pic>
      <p:sp>
        <p:nvSpPr>
          <p:cNvPr id="5" name="CasellaDiTesto 4"/>
          <p:cNvSpPr txBox="1"/>
          <p:nvPr/>
        </p:nvSpPr>
        <p:spPr>
          <a:xfrm>
            <a:off x="2592925" y="6175169"/>
            <a:ext cx="2685351" cy="369332"/>
          </a:xfrm>
          <a:prstGeom prst="rect">
            <a:avLst/>
          </a:prstGeom>
          <a:noFill/>
        </p:spPr>
        <p:txBody>
          <a:bodyPr wrap="none" rtlCol="0">
            <a:spAutoFit/>
          </a:bodyPr>
          <a:lstStyle/>
          <a:p>
            <a:r>
              <a:rPr lang="it-IT" i="1" dirty="0" smtClean="0">
                <a:latin typeface="Estrangelo Edessa" panose="03080600000000000000" pitchFamily="66" charset="0"/>
                <a:cs typeface="Estrangelo Edessa" panose="03080600000000000000" pitchFamily="66" charset="0"/>
              </a:rPr>
              <a:t>The </a:t>
            </a:r>
            <a:r>
              <a:rPr lang="it-IT" i="1" dirty="0" err="1" smtClean="0">
                <a:latin typeface="Estrangelo Edessa" panose="03080600000000000000" pitchFamily="66" charset="0"/>
                <a:cs typeface="Estrangelo Edessa" panose="03080600000000000000" pitchFamily="66" charset="0"/>
              </a:rPr>
              <a:t>virtual</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Suiseki</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Museum</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37437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4211" y="720504"/>
            <a:ext cx="8915400" cy="4944026"/>
          </a:xfrm>
        </p:spPr>
      </p:pic>
    </p:spTree>
    <p:extLst>
      <p:ext uri="{BB962C8B-B14F-4D97-AF65-F5344CB8AC3E}">
        <p14:creationId xmlns:p14="http://schemas.microsoft.com/office/powerpoint/2010/main" val="35307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624109"/>
            <a:ext cx="8911687" cy="5087921"/>
          </a:xfrm>
        </p:spPr>
      </p:pic>
      <p:sp>
        <p:nvSpPr>
          <p:cNvPr id="6" name="CasellaDiTesto 5"/>
          <p:cNvSpPr txBox="1"/>
          <p:nvPr/>
        </p:nvSpPr>
        <p:spPr>
          <a:xfrm>
            <a:off x="2592924" y="6103917"/>
            <a:ext cx="2989921" cy="369332"/>
          </a:xfrm>
          <a:prstGeom prst="rect">
            <a:avLst/>
          </a:prstGeom>
          <a:noFill/>
        </p:spPr>
        <p:txBody>
          <a:bodyPr wrap="none" rtlCol="0">
            <a:spAutoFit/>
          </a:bodyPr>
          <a:lstStyle/>
          <a:p>
            <a:r>
              <a:rPr lang="it-IT" i="1" dirty="0" smtClean="0">
                <a:latin typeface="Estrangelo Edessa" panose="03080600000000000000" pitchFamily="66" charset="0"/>
                <a:cs typeface="Estrangelo Edessa" panose="03080600000000000000" pitchFamily="66" charset="0"/>
              </a:rPr>
              <a:t>Frank </a:t>
            </a:r>
            <a:r>
              <a:rPr lang="it-IT" i="1" dirty="0" err="1" smtClean="0">
                <a:latin typeface="Estrangelo Edessa" panose="03080600000000000000" pitchFamily="66" charset="0"/>
                <a:cs typeface="Estrangelo Edessa" panose="03080600000000000000" pitchFamily="66" charset="0"/>
              </a:rPr>
              <a:t>Loyd</a:t>
            </a:r>
            <a:r>
              <a:rPr lang="it-IT" i="1" dirty="0" smtClean="0">
                <a:latin typeface="Estrangelo Edessa" panose="03080600000000000000" pitchFamily="66" charset="0"/>
                <a:cs typeface="Estrangelo Edessa" panose="03080600000000000000" pitchFamily="66" charset="0"/>
              </a:rPr>
              <a:t> Wright Foundation</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2036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624110"/>
            <a:ext cx="8911686" cy="4719786"/>
          </a:xfrm>
        </p:spPr>
      </p:pic>
    </p:spTree>
    <p:extLst>
      <p:ext uri="{BB962C8B-B14F-4D97-AF65-F5344CB8AC3E}">
        <p14:creationId xmlns:p14="http://schemas.microsoft.com/office/powerpoint/2010/main" val="2017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Cultural </a:t>
            </a:r>
            <a:r>
              <a:rPr lang="it-IT" dirty="0" err="1" smtClean="0">
                <a:latin typeface="Estrangelo Edessa" panose="03080600000000000000" pitchFamily="66" charset="0"/>
                <a:cs typeface="Estrangelo Edessa" panose="03080600000000000000" pitchFamily="66" charset="0"/>
              </a:rPr>
              <a:t>objects</a:t>
            </a:r>
            <a:r>
              <a:rPr lang="it-IT" dirty="0" smtClean="0">
                <a:latin typeface="Estrangelo Edessa" panose="03080600000000000000" pitchFamily="66" charset="0"/>
                <a:cs typeface="Estrangelo Edessa" panose="03080600000000000000" pitchFamily="66" charset="0"/>
              </a:rPr>
              <a:t>…Cult and </a:t>
            </a:r>
            <a:r>
              <a:rPr lang="it-IT" dirty="0" err="1" smtClean="0">
                <a:latin typeface="Estrangelo Edessa" panose="03080600000000000000" pitchFamily="66" charset="0"/>
                <a:cs typeface="Estrangelo Edessa" panose="03080600000000000000" pitchFamily="66" charset="0"/>
              </a:rPr>
              <a:t>Obsession</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2400" dirty="0" smtClean="0">
                <a:latin typeface="Estrangelo Edessa" panose="03080600000000000000" pitchFamily="66" charset="0"/>
                <a:cs typeface="Estrangelo Edessa" panose="03080600000000000000" pitchFamily="66" charset="0"/>
              </a:rPr>
              <a:t>The idea of </a:t>
            </a:r>
            <a:r>
              <a:rPr lang="it-IT" sz="2400" i="1" dirty="0" smtClean="0">
                <a:latin typeface="Estrangelo Edessa" panose="03080600000000000000" pitchFamily="66" charset="0"/>
                <a:cs typeface="Estrangelo Edessa" panose="03080600000000000000" pitchFamily="66" charset="0"/>
              </a:rPr>
              <a:t>cultural </a:t>
            </a:r>
            <a:r>
              <a:rPr lang="it-IT" sz="2400" i="1" dirty="0" err="1" smtClean="0">
                <a:latin typeface="Estrangelo Edessa" panose="03080600000000000000" pitchFamily="66" charset="0"/>
                <a:cs typeface="Estrangelo Edessa" panose="03080600000000000000" pitchFamily="66" charset="0"/>
              </a:rPr>
              <a:t>objects</a:t>
            </a:r>
            <a:r>
              <a:rPr lang="it-IT" sz="2400" i="1"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derives</a:t>
            </a:r>
            <a:r>
              <a:rPr lang="it-IT" sz="2400" dirty="0" smtClean="0">
                <a:latin typeface="Estrangelo Edessa" panose="03080600000000000000" pitchFamily="66" charset="0"/>
                <a:cs typeface="Estrangelo Edessa" panose="03080600000000000000" pitchFamily="66" charset="0"/>
              </a:rPr>
              <a:t> from the idea of </a:t>
            </a:r>
            <a:r>
              <a:rPr lang="it-IT" sz="2400" i="1" dirty="0" smtClean="0">
                <a:latin typeface="Estrangelo Edessa" panose="03080600000000000000" pitchFamily="66" charset="0"/>
                <a:cs typeface="Estrangelo Edessa" panose="03080600000000000000" pitchFamily="66" charset="0"/>
              </a:rPr>
              <a:t>cult </a:t>
            </a:r>
            <a:r>
              <a:rPr lang="it-IT" sz="2400" dirty="0" smtClean="0">
                <a:latin typeface="Estrangelo Edessa" panose="03080600000000000000" pitchFamily="66" charset="0"/>
                <a:cs typeface="Estrangelo Edessa" panose="03080600000000000000" pitchFamily="66" charset="0"/>
              </a:rPr>
              <a:t>and from the </a:t>
            </a:r>
            <a:r>
              <a:rPr lang="it-IT" sz="2400" dirty="0" err="1" smtClean="0">
                <a:latin typeface="Estrangelo Edessa" panose="03080600000000000000" pitchFamily="66" charset="0"/>
                <a:cs typeface="Estrangelo Edessa" panose="03080600000000000000" pitchFamily="66" charset="0"/>
              </a:rPr>
              <a:t>linkage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between</a:t>
            </a:r>
            <a:r>
              <a:rPr lang="it-IT" sz="2400"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patrimonial</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fact</a:t>
            </a:r>
            <a:r>
              <a:rPr lang="it-IT" sz="2400" i="1" dirty="0" smtClean="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and </a:t>
            </a:r>
            <a:r>
              <a:rPr lang="it-IT" sz="2400" i="1" dirty="0" err="1" smtClean="0">
                <a:latin typeface="Estrangelo Edessa" panose="03080600000000000000" pitchFamily="66" charset="0"/>
                <a:cs typeface="Estrangelo Edessa" panose="03080600000000000000" pitchFamily="66" charset="0"/>
              </a:rPr>
              <a:t>religious</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fact</a:t>
            </a:r>
            <a:r>
              <a:rPr lang="it-IT" sz="2400" dirty="0" smtClean="0">
                <a:latin typeface="Estrangelo Edessa" panose="03080600000000000000" pitchFamily="66" charset="0"/>
                <a:cs typeface="Estrangelo Edessa" panose="03080600000000000000" pitchFamily="66" charset="0"/>
              </a:rPr>
              <a:t>. In the Latin </a:t>
            </a:r>
            <a:r>
              <a:rPr lang="it-IT" sz="2400" dirty="0" err="1" smtClean="0">
                <a:latin typeface="Estrangelo Edessa" panose="03080600000000000000" pitchFamily="66" charset="0"/>
                <a:cs typeface="Estrangelo Edessa" panose="03080600000000000000" pitchFamily="66" charset="0"/>
              </a:rPr>
              <a:t>language</a:t>
            </a:r>
            <a:r>
              <a:rPr lang="it-IT" sz="2400" dirty="0" smtClean="0">
                <a:latin typeface="Estrangelo Edessa" panose="03080600000000000000" pitchFamily="66" charset="0"/>
                <a:cs typeface="Estrangelo Edessa" panose="03080600000000000000" pitchFamily="66" charset="0"/>
              </a:rPr>
              <a:t> the word </a:t>
            </a:r>
            <a:r>
              <a:rPr lang="it-IT" sz="2400" i="1" dirty="0" err="1" smtClean="0">
                <a:latin typeface="Estrangelo Edessa" panose="03080600000000000000" pitchFamily="66" charset="0"/>
                <a:cs typeface="Estrangelo Edessa" panose="03080600000000000000" pitchFamily="66" charset="0"/>
              </a:rPr>
              <a:t>reliquae</a:t>
            </a:r>
            <a:r>
              <a:rPr lang="it-IT" sz="2400" i="1"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linked</a:t>
            </a:r>
            <a:r>
              <a:rPr lang="it-IT" sz="2400" dirty="0" smtClean="0">
                <a:latin typeface="Estrangelo Edessa" panose="03080600000000000000" pitchFamily="66" charset="0"/>
                <a:cs typeface="Estrangelo Edessa" panose="03080600000000000000" pitchFamily="66" charset="0"/>
              </a:rPr>
              <a:t> to the idea of </a:t>
            </a:r>
            <a:r>
              <a:rPr lang="it-IT" sz="2400" i="1" dirty="0" err="1" smtClean="0">
                <a:latin typeface="Estrangelo Edessa" panose="03080600000000000000" pitchFamily="66" charset="0"/>
                <a:cs typeface="Estrangelo Edessa" panose="03080600000000000000" pitchFamily="66" charset="0"/>
              </a:rPr>
              <a:t>relics</a:t>
            </a:r>
            <a:r>
              <a:rPr lang="it-IT" sz="2400" dirty="0" smtClean="0">
                <a:latin typeface="Estrangelo Edessa" panose="03080600000000000000" pitchFamily="66" charset="0"/>
                <a:cs typeface="Estrangelo Edessa" panose="03080600000000000000" pitchFamily="66" charset="0"/>
              </a:rPr>
              <a:t>: </a:t>
            </a:r>
          </a:p>
          <a:p>
            <a:pPr marL="0" indent="0" algn="just">
              <a:buNone/>
            </a:pPr>
            <a:endParaRPr lang="it-IT" sz="2400" dirty="0">
              <a:latin typeface="Estrangelo Edessa" panose="03080600000000000000" pitchFamily="66" charset="0"/>
              <a:cs typeface="Estrangelo Edessa" panose="03080600000000000000" pitchFamily="66" charset="0"/>
            </a:endParaRPr>
          </a:p>
          <a:p>
            <a:pPr marL="0" indent="0" algn="just">
              <a:buNone/>
            </a:pPr>
            <a:r>
              <a:rPr lang="it-IT" sz="2400" dirty="0" smtClean="0">
                <a:latin typeface="Estrangelo Edessa" panose="03080600000000000000" pitchFamily="66" charset="0"/>
                <a:cs typeface="Estrangelo Edessa" panose="03080600000000000000" pitchFamily="66" charset="0"/>
              </a:rPr>
              <a:t>«</a:t>
            </a:r>
            <a:r>
              <a:rPr lang="it-IT" sz="2400" dirty="0" err="1" smtClean="0">
                <a:latin typeface="Estrangelo Edessa" panose="03080600000000000000" pitchFamily="66" charset="0"/>
                <a:cs typeface="Estrangelo Edessa" panose="03080600000000000000" pitchFamily="66" charset="0"/>
              </a:rPr>
              <a:t>relics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saints</a:t>
            </a:r>
            <a:r>
              <a:rPr lang="it-IT" sz="2400" dirty="0" smtClean="0">
                <a:latin typeface="Estrangelo Edessa" panose="03080600000000000000" pitchFamily="66" charset="0"/>
                <a:cs typeface="Estrangelo Edessa" panose="03080600000000000000" pitchFamily="66" charset="0"/>
              </a:rPr>
              <a:t> or </a:t>
            </a:r>
            <a:r>
              <a:rPr lang="it-IT" sz="2400" dirty="0" err="1" smtClean="0">
                <a:latin typeface="Estrangelo Edessa" panose="03080600000000000000" pitchFamily="66" charset="0"/>
                <a:cs typeface="Estrangelo Edessa" panose="03080600000000000000" pitchFamily="66" charset="0"/>
              </a:rPr>
              <a:t>heroes</a:t>
            </a:r>
            <a:r>
              <a:rPr lang="it-IT" sz="2400" dirty="0" smtClean="0">
                <a:latin typeface="Estrangelo Edessa" panose="03080600000000000000" pitchFamily="66" charset="0"/>
                <a:cs typeface="Estrangelo Edessa" panose="03080600000000000000" pitchFamily="66" charset="0"/>
              </a:rPr>
              <a:t>, or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belonged</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them</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faithfuls</a:t>
            </a:r>
            <a:r>
              <a:rPr lang="it-IT" sz="2400" dirty="0" smtClean="0">
                <a:latin typeface="Estrangelo Edessa" panose="03080600000000000000" pitchFamily="66" charset="0"/>
                <a:cs typeface="Estrangelo Edessa" panose="03080600000000000000" pitchFamily="66" charset="0"/>
              </a:rPr>
              <a:t> devote a cult» (J.P. </a:t>
            </a:r>
            <a:r>
              <a:rPr lang="it-IT" sz="2400" dirty="0" err="1" smtClean="0">
                <a:latin typeface="Estrangelo Edessa" panose="03080600000000000000" pitchFamily="66" charset="0"/>
                <a:cs typeface="Estrangelo Edessa" panose="03080600000000000000" pitchFamily="66" charset="0"/>
              </a:rPr>
              <a:t>Babelon</a:t>
            </a:r>
            <a:r>
              <a:rPr lang="it-IT" sz="2400" dirty="0" smtClean="0">
                <a:latin typeface="Estrangelo Edessa" panose="03080600000000000000" pitchFamily="66" charset="0"/>
                <a:cs typeface="Estrangelo Edessa" panose="03080600000000000000" pitchFamily="66" charset="0"/>
              </a:rPr>
              <a:t>-A. </a:t>
            </a:r>
            <a:r>
              <a:rPr lang="it-IT" sz="2400" dirty="0" err="1" smtClean="0">
                <a:latin typeface="Estrangelo Edessa" panose="03080600000000000000" pitchFamily="66" charset="0"/>
                <a:cs typeface="Estrangelo Edessa" panose="03080600000000000000" pitchFamily="66" charset="0"/>
              </a:rPr>
              <a:t>Chastel</a:t>
            </a:r>
            <a:r>
              <a:rPr lang="it-IT" sz="2400" dirty="0" smtClean="0">
                <a:latin typeface="Estrangelo Edessa" panose="03080600000000000000" pitchFamily="66" charset="0"/>
                <a:cs typeface="Estrangelo Edessa" panose="03080600000000000000" pitchFamily="66" charset="0"/>
              </a:rPr>
              <a:t>, </a:t>
            </a:r>
            <a:r>
              <a:rPr lang="it-IT" sz="2400" i="1" dirty="0" smtClean="0">
                <a:latin typeface="Estrangelo Edessa" panose="03080600000000000000" pitchFamily="66" charset="0"/>
                <a:cs typeface="Estrangelo Edessa" panose="03080600000000000000" pitchFamily="66" charset="0"/>
              </a:rPr>
              <a:t>La </a:t>
            </a:r>
            <a:r>
              <a:rPr lang="it-IT" sz="2400" i="1" dirty="0" err="1" smtClean="0">
                <a:latin typeface="Estrangelo Edessa" panose="03080600000000000000" pitchFamily="66" charset="0"/>
                <a:cs typeface="Estrangelo Edessa" panose="03080600000000000000" pitchFamily="66" charset="0"/>
              </a:rPr>
              <a:t>notion</a:t>
            </a:r>
            <a:r>
              <a:rPr lang="it-IT" sz="2400" i="1" dirty="0" smtClean="0">
                <a:latin typeface="Estrangelo Edessa" panose="03080600000000000000" pitchFamily="66" charset="0"/>
                <a:cs typeface="Estrangelo Edessa" panose="03080600000000000000" pitchFamily="66" charset="0"/>
              </a:rPr>
              <a:t> de </a:t>
            </a:r>
            <a:r>
              <a:rPr lang="it-IT" sz="2400" i="1" dirty="0" err="1" smtClean="0">
                <a:latin typeface="Estrangelo Edessa" panose="03080600000000000000" pitchFamily="66" charset="0"/>
                <a:cs typeface="Estrangelo Edessa" panose="03080600000000000000" pitchFamily="66" charset="0"/>
              </a:rPr>
              <a:t>patrimoine</a:t>
            </a:r>
            <a:r>
              <a:rPr lang="it-IT" sz="2400" dirty="0" smtClean="0">
                <a:latin typeface="Estrangelo Edessa" panose="03080600000000000000" pitchFamily="66" charset="0"/>
                <a:cs typeface="Estrangelo Edessa" panose="03080600000000000000" pitchFamily="66" charset="0"/>
              </a:rPr>
              <a:t>, Liana Levi, Paris, 1994)</a:t>
            </a:r>
          </a:p>
          <a:p>
            <a:pPr marL="0" indent="0" algn="just">
              <a:buNone/>
            </a:pPr>
            <a:endParaRPr lang="it-IT" sz="2400" dirty="0">
              <a:latin typeface="Estrangelo Edessa" panose="03080600000000000000" pitchFamily="66" charset="0"/>
              <a:cs typeface="Estrangelo Edessa" panose="03080600000000000000" pitchFamily="66" charset="0"/>
            </a:endParaRPr>
          </a:p>
          <a:p>
            <a:pPr marL="0" indent="0" algn="just">
              <a:buNone/>
            </a:pPr>
            <a:r>
              <a:rPr lang="it-IT" sz="2400" dirty="0" err="1" smtClean="0">
                <a:latin typeface="Estrangelo Edessa" panose="03080600000000000000" pitchFamily="66" charset="0"/>
                <a:cs typeface="Estrangelo Edessa" panose="03080600000000000000" pitchFamily="66" charset="0"/>
              </a:rPr>
              <a:t>This</a:t>
            </a:r>
            <a:r>
              <a:rPr lang="it-IT" sz="2400" dirty="0" smtClean="0">
                <a:latin typeface="Estrangelo Edessa" panose="03080600000000000000" pitchFamily="66" charset="0"/>
                <a:cs typeface="Estrangelo Edessa" panose="03080600000000000000" pitchFamily="66" charset="0"/>
              </a:rPr>
              <a:t> idea </a:t>
            </a:r>
            <a:r>
              <a:rPr lang="it-IT" sz="2400" dirty="0" err="1" smtClean="0">
                <a:latin typeface="Estrangelo Edessa" panose="03080600000000000000" pitchFamily="66" charset="0"/>
                <a:cs typeface="Estrangelo Edessa" panose="03080600000000000000" pitchFamily="66" charset="0"/>
              </a:rPr>
              <a:t>emerges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within</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christian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conceptualization</a:t>
            </a:r>
            <a:r>
              <a:rPr lang="it-IT" sz="2400" dirty="0" smtClean="0">
                <a:latin typeface="Estrangelo Edessa" panose="03080600000000000000" pitchFamily="66" charset="0"/>
                <a:cs typeface="Estrangelo Edessa" panose="03080600000000000000" pitchFamily="66" charset="0"/>
              </a:rPr>
              <a:t> of </a:t>
            </a:r>
            <a:r>
              <a:rPr lang="it-IT" sz="2400" i="1" dirty="0" smtClean="0">
                <a:latin typeface="Estrangelo Edessa" panose="03080600000000000000" pitchFamily="66" charset="0"/>
                <a:cs typeface="Estrangelo Edessa" panose="03080600000000000000" pitchFamily="66" charset="0"/>
              </a:rPr>
              <a:t>time </a:t>
            </a:r>
            <a:r>
              <a:rPr lang="it-IT" sz="2400" dirty="0" smtClean="0">
                <a:latin typeface="Estrangelo Edessa" panose="03080600000000000000" pitchFamily="66" charset="0"/>
                <a:cs typeface="Estrangelo Edessa" panose="03080600000000000000" pitchFamily="66" charset="0"/>
              </a:rPr>
              <a:t>– linear, from the </a:t>
            </a:r>
            <a:r>
              <a:rPr lang="it-IT" sz="2400" dirty="0" err="1" smtClean="0">
                <a:latin typeface="Estrangelo Edessa" panose="03080600000000000000" pitchFamily="66" charset="0"/>
                <a:cs typeface="Estrangelo Edessa" panose="03080600000000000000" pitchFamily="66" charset="0"/>
              </a:rPr>
              <a:t>Creation</a:t>
            </a:r>
            <a:r>
              <a:rPr lang="it-IT" sz="2400" dirty="0" smtClean="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to the </a:t>
            </a:r>
            <a:r>
              <a:rPr lang="it-IT" sz="2400" dirty="0" err="1" smtClean="0">
                <a:latin typeface="Estrangelo Edessa" panose="03080600000000000000" pitchFamily="66" charset="0"/>
                <a:cs typeface="Estrangelo Edessa" panose="03080600000000000000" pitchFamily="66" charset="0"/>
              </a:rPr>
              <a:t>Apocalypse</a:t>
            </a:r>
            <a:r>
              <a:rPr lang="it-IT" sz="2400" dirty="0" smtClean="0">
                <a:latin typeface="Estrangelo Edessa" panose="03080600000000000000" pitchFamily="66" charset="0"/>
                <a:cs typeface="Estrangelo Edessa" panose="03080600000000000000" pitchFamily="66" charset="0"/>
              </a:rPr>
              <a:t> – and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determines</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particular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relevance</a:t>
            </a:r>
            <a:r>
              <a:rPr lang="it-IT" sz="2400" dirty="0" smtClean="0">
                <a:latin typeface="Estrangelo Edessa" panose="03080600000000000000" pitchFamily="66" charset="0"/>
                <a:cs typeface="Estrangelo Edessa" panose="03080600000000000000" pitchFamily="66" charset="0"/>
              </a:rPr>
              <a:t> to the </a:t>
            </a:r>
            <a:r>
              <a:rPr lang="it-IT" sz="2400" dirty="0" err="1" smtClean="0">
                <a:latin typeface="Estrangelo Edessa" panose="03080600000000000000" pitchFamily="66" charset="0"/>
                <a:cs typeface="Estrangelo Edessa" panose="03080600000000000000" pitchFamily="66" charset="0"/>
              </a:rPr>
              <a:t>matter</a:t>
            </a:r>
            <a:r>
              <a:rPr lang="it-IT" sz="2400" dirty="0" smtClean="0">
                <a:latin typeface="Estrangelo Edessa" panose="03080600000000000000" pitchFamily="66" charset="0"/>
                <a:cs typeface="Estrangelo Edessa" panose="03080600000000000000" pitchFamily="66" charset="0"/>
              </a:rPr>
              <a:t> of </a:t>
            </a:r>
            <a:r>
              <a:rPr lang="it-IT" sz="2400" i="1" dirty="0" err="1" smtClean="0">
                <a:latin typeface="Estrangelo Edessa" panose="03080600000000000000" pitchFamily="66" charset="0"/>
                <a:cs typeface="Estrangelo Edessa" panose="03080600000000000000" pitchFamily="66" charset="0"/>
              </a:rPr>
              <a:t>real</a:t>
            </a:r>
            <a:r>
              <a:rPr lang="it-IT" sz="2400" i="1" dirty="0" smtClean="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and </a:t>
            </a:r>
            <a:r>
              <a:rPr lang="it-IT" sz="2400" i="1" dirty="0" err="1" smtClean="0">
                <a:latin typeface="Estrangelo Edessa" panose="03080600000000000000" pitchFamily="66" charset="0"/>
                <a:cs typeface="Estrangelo Edessa" panose="03080600000000000000" pitchFamily="66" charset="0"/>
              </a:rPr>
              <a:t>universe</a:t>
            </a:r>
            <a:r>
              <a:rPr lang="it-IT" sz="2400" dirty="0" smtClean="0">
                <a:latin typeface="Estrangelo Edessa" panose="03080600000000000000" pitchFamily="66" charset="0"/>
                <a:cs typeface="Estrangelo Edessa" panose="03080600000000000000" pitchFamily="66" charset="0"/>
              </a:rPr>
              <a:t>.</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8677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6" y="624110"/>
            <a:ext cx="8911686" cy="5242300"/>
          </a:xfrm>
        </p:spPr>
      </p:pic>
    </p:spTree>
    <p:extLst>
      <p:ext uri="{BB962C8B-B14F-4D97-AF65-F5344CB8AC3E}">
        <p14:creationId xmlns:p14="http://schemas.microsoft.com/office/powerpoint/2010/main" val="38714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just">
              <a:buNone/>
            </a:pP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adaptation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to the new </a:t>
            </a:r>
            <a:r>
              <a:rPr lang="it-IT" dirty="0" err="1" smtClean="0">
                <a:latin typeface="Estrangelo Edessa" panose="03080600000000000000" pitchFamily="66" charset="0"/>
                <a:cs typeface="Estrangelo Edessa" panose="03080600000000000000" pitchFamily="66" charset="0"/>
              </a:rPr>
              <a:t>concept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derives</a:t>
            </a:r>
            <a:r>
              <a:rPr lang="it-IT" dirty="0" smtClean="0">
                <a:latin typeface="Estrangelo Edessa" panose="03080600000000000000" pitchFamily="66" charset="0"/>
                <a:cs typeface="Estrangelo Edessa" panose="03080600000000000000" pitchFamily="66" charset="0"/>
              </a:rPr>
              <a:t> from the idea of the so-</a:t>
            </a:r>
            <a:r>
              <a:rPr lang="it-IT" dirty="0" err="1" smtClean="0">
                <a:latin typeface="Estrangelo Edessa" panose="03080600000000000000" pitchFamily="66" charset="0"/>
                <a:cs typeface="Estrangelo Edessa" panose="03080600000000000000" pitchFamily="66" charset="0"/>
              </a:rPr>
              <a:t>called</a:t>
            </a:r>
            <a:r>
              <a:rPr lang="it-IT" dirty="0" smtClean="0">
                <a:latin typeface="Estrangelo Edessa" panose="03080600000000000000" pitchFamily="66" charset="0"/>
                <a:cs typeface="Estrangelo Edessa" panose="03080600000000000000" pitchFamily="66" charset="0"/>
              </a:rPr>
              <a:t> «eco-</a:t>
            </a: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museal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institution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links</a:t>
            </a:r>
            <a:r>
              <a:rPr lang="it-IT" dirty="0" smtClean="0">
                <a:latin typeface="Estrangelo Edessa" panose="03080600000000000000" pitchFamily="66" charset="0"/>
                <a:cs typeface="Estrangelo Edessa" panose="03080600000000000000" pitchFamily="66" charset="0"/>
              </a:rPr>
              <a:t> – to the </a:t>
            </a:r>
            <a:r>
              <a:rPr lang="it-IT" dirty="0" err="1" smtClean="0">
                <a:latin typeface="Estrangelo Edessa" panose="03080600000000000000" pitchFamily="66" charset="0"/>
                <a:cs typeface="Estrangelo Edessa" panose="03080600000000000000" pitchFamily="66" charset="0"/>
              </a:rPr>
              <a:t>development</a:t>
            </a:r>
            <a:r>
              <a:rPr lang="it-IT" dirty="0" smtClean="0">
                <a:latin typeface="Estrangelo Edessa" panose="03080600000000000000" pitchFamily="66" charset="0"/>
                <a:cs typeface="Estrangelo Edessa" panose="03080600000000000000" pitchFamily="66" charset="0"/>
              </a:rPr>
              <a:t> of a community – </a:t>
            </a:r>
            <a:r>
              <a:rPr lang="it-IT" dirty="0" err="1" smtClean="0">
                <a:latin typeface="Estrangelo Edessa" panose="03080600000000000000" pitchFamily="66" charset="0"/>
                <a:cs typeface="Estrangelo Edessa" panose="03080600000000000000" pitchFamily="66" charset="0"/>
              </a:rPr>
              <a:t>conservation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presentation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explanation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natural</a:t>
            </a:r>
            <a:r>
              <a:rPr lang="it-IT" dirty="0" smtClean="0">
                <a:latin typeface="Estrangelo Edessa" panose="03080600000000000000" pitchFamily="66" charset="0"/>
                <a:cs typeface="Estrangelo Edessa" panose="03080600000000000000" pitchFamily="66" charset="0"/>
              </a:rPr>
              <a:t> and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belonging</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this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same</a:t>
            </a:r>
            <a:r>
              <a:rPr lang="it-IT" dirty="0" smtClean="0">
                <a:latin typeface="Estrangelo Edessa" panose="03080600000000000000" pitchFamily="66" charset="0"/>
                <a:cs typeface="Estrangelo Edessa" panose="03080600000000000000" pitchFamily="66" charset="0"/>
              </a:rPr>
              <a:t> community, </a:t>
            </a:r>
            <a:r>
              <a:rPr lang="it-IT" dirty="0" err="1" smtClean="0">
                <a:latin typeface="Estrangelo Edessa" panose="03080600000000000000" pitchFamily="66" charset="0"/>
                <a:cs typeface="Estrangelo Edessa" panose="03080600000000000000" pitchFamily="66" charset="0"/>
              </a:rPr>
              <a:t>representing</a:t>
            </a:r>
            <a:r>
              <a:rPr lang="it-IT" dirty="0" smtClean="0">
                <a:latin typeface="Estrangelo Edessa" panose="03080600000000000000" pitchFamily="66" charset="0"/>
                <a:cs typeface="Estrangelo Edessa" panose="03080600000000000000" pitchFamily="66" charset="0"/>
              </a:rPr>
              <a:t> a way of life, a </a:t>
            </a:r>
            <a:r>
              <a:rPr lang="it-IT" dirty="0" err="1" smtClean="0">
                <a:latin typeface="Estrangelo Edessa" panose="03080600000000000000" pitchFamily="66" charset="0"/>
                <a:cs typeface="Estrangelo Edessa" panose="03080600000000000000" pitchFamily="66" charset="0"/>
              </a:rPr>
              <a:t>certain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organization</a:t>
            </a:r>
            <a:r>
              <a:rPr lang="it-IT" dirty="0" smtClean="0">
                <a:latin typeface="Estrangelo Edessa" panose="03080600000000000000" pitchFamily="66" charset="0"/>
                <a:cs typeface="Estrangelo Edessa" panose="03080600000000000000" pitchFamily="66" charset="0"/>
              </a:rPr>
              <a:t> of work, </a:t>
            </a:r>
            <a:r>
              <a:rPr lang="it-IT" dirty="0" err="1" smtClean="0">
                <a:latin typeface="Estrangelo Edessa" panose="03080600000000000000" pitchFamily="66" charset="0"/>
                <a:cs typeface="Estrangelo Edessa" panose="03080600000000000000" pitchFamily="66" charset="0"/>
              </a:rPr>
              <a:t>placed</a:t>
            </a:r>
            <a:r>
              <a:rPr lang="it-IT" dirty="0" smtClean="0">
                <a:latin typeface="Estrangelo Edessa" panose="03080600000000000000" pitchFamily="66" charset="0"/>
                <a:cs typeface="Estrangelo Edessa" panose="03080600000000000000" pitchFamily="66" charset="0"/>
              </a:rPr>
              <a:t> in a </a:t>
            </a:r>
            <a:r>
              <a:rPr lang="it-IT" dirty="0" err="1" smtClean="0">
                <a:latin typeface="Estrangelo Edessa" panose="03080600000000000000" pitchFamily="66" charset="0"/>
                <a:cs typeface="Estrangelo Edessa" panose="03080600000000000000" pitchFamily="66" charset="0"/>
              </a:rPr>
              <a:t>certain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territorial</a:t>
            </a:r>
            <a:r>
              <a:rPr lang="it-IT" dirty="0" smtClean="0">
                <a:latin typeface="Estrangelo Edessa" panose="03080600000000000000" pitchFamily="66" charset="0"/>
                <a:cs typeface="Estrangelo Edessa" panose="03080600000000000000" pitchFamily="66" charset="0"/>
              </a:rPr>
              <a:t> scene» (A. </a:t>
            </a:r>
            <a:r>
              <a:rPr lang="it-IT" dirty="0" err="1" smtClean="0">
                <a:latin typeface="Estrangelo Edessa" panose="03080600000000000000" pitchFamily="66" charset="0"/>
                <a:cs typeface="Estrangelo Edessa" panose="03080600000000000000" pitchFamily="66" charset="0"/>
              </a:rPr>
              <a:t>Desvallées</a:t>
            </a:r>
            <a:r>
              <a:rPr lang="it-IT" dirty="0" smtClean="0">
                <a:latin typeface="Estrangelo Edessa" panose="03080600000000000000" pitchFamily="66" charset="0"/>
                <a:cs typeface="Estrangelo Edessa" panose="03080600000000000000" pitchFamily="66" charset="0"/>
              </a:rPr>
              <a:t>).</a:t>
            </a:r>
          </a:p>
          <a:p>
            <a:pPr marL="0" indent="0" algn="just">
              <a:buNone/>
            </a:pPr>
            <a:endParaRPr lang="it-IT" dirty="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«The eco-</a:t>
            </a: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sort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mirror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through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 community </a:t>
            </a:r>
            <a:r>
              <a:rPr lang="it-IT" dirty="0" err="1" smtClean="0">
                <a:latin typeface="Estrangelo Edessa" panose="03080600000000000000" pitchFamily="66" charset="0"/>
                <a:cs typeface="Estrangelo Edessa" panose="03080600000000000000" pitchFamily="66" charset="0"/>
              </a:rPr>
              <a:t>observes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recognizes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itself</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looking</a:t>
            </a:r>
            <a:r>
              <a:rPr lang="it-IT" dirty="0" smtClean="0">
                <a:latin typeface="Estrangelo Edessa" panose="03080600000000000000" pitchFamily="66" charset="0"/>
                <a:cs typeface="Estrangelo Edessa" panose="03080600000000000000" pitchFamily="66" charset="0"/>
              </a:rPr>
              <a:t> for the </a:t>
            </a:r>
            <a:r>
              <a:rPr lang="it-IT" dirty="0" err="1" smtClean="0">
                <a:latin typeface="Estrangelo Edessa" panose="03080600000000000000" pitchFamily="66" charset="0"/>
                <a:cs typeface="Estrangelo Edessa" panose="03080600000000000000" pitchFamily="66" charset="0"/>
              </a:rPr>
              <a:t>explanation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territory</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belongs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together</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explanation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history</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communities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having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preceeded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considering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continuity</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discontinuity</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generations</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cxnSp>
        <p:nvCxnSpPr>
          <p:cNvPr id="5" name="Connettore 2 4"/>
          <p:cNvCxnSpPr/>
          <p:nvPr/>
        </p:nvCxnSpPr>
        <p:spPr>
          <a:xfrm flipV="1">
            <a:off x="4334494" y="5118266"/>
            <a:ext cx="1246909" cy="665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420094" y="5911222"/>
            <a:ext cx="914400" cy="369332"/>
          </a:xfrm>
          <a:prstGeom prst="rect">
            <a:avLst/>
          </a:prstGeom>
          <a:noFill/>
        </p:spPr>
        <p:txBody>
          <a:bodyPr wrap="square" rtlCol="0">
            <a:spAutoFit/>
          </a:bodyPr>
          <a:lstStyle/>
          <a:p>
            <a:r>
              <a:rPr lang="it-IT" i="1" dirty="0" smtClean="0">
                <a:latin typeface="Estrangelo Edessa" panose="03080600000000000000" pitchFamily="66" charset="0"/>
                <a:cs typeface="Estrangelo Edessa" panose="03080600000000000000" pitchFamily="66" charset="0"/>
              </a:rPr>
              <a:t>France</a:t>
            </a:r>
            <a:endParaRPr lang="it-IT" i="1" dirty="0">
              <a:latin typeface="Estrangelo Edessa" panose="03080600000000000000" pitchFamily="66" charset="0"/>
              <a:cs typeface="Estrangelo Edessa" panose="03080600000000000000" pitchFamily="66" charset="0"/>
            </a:endParaRPr>
          </a:p>
        </p:txBody>
      </p:sp>
      <p:cxnSp>
        <p:nvCxnSpPr>
          <p:cNvPr id="10" name="Connettore 2 9"/>
          <p:cNvCxnSpPr/>
          <p:nvPr/>
        </p:nvCxnSpPr>
        <p:spPr>
          <a:xfrm flipH="1" flipV="1">
            <a:off x="8134597" y="5118266"/>
            <a:ext cx="1496291" cy="665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8942119" y="6032665"/>
            <a:ext cx="2786340" cy="369332"/>
          </a:xfrm>
          <a:prstGeom prst="rect">
            <a:avLst/>
          </a:prstGeom>
          <a:noFill/>
        </p:spPr>
        <p:txBody>
          <a:bodyPr wrap="none" rtlCol="0">
            <a:spAutoFit/>
          </a:bodyPr>
          <a:lstStyle/>
          <a:p>
            <a:r>
              <a:rPr lang="it-IT" i="1" dirty="0" err="1" smtClean="0">
                <a:latin typeface="Estrangelo Edessa" panose="03080600000000000000" pitchFamily="66" charset="0"/>
                <a:cs typeface="Estrangelo Edessa" panose="03080600000000000000" pitchFamily="66" charset="0"/>
              </a:rPr>
              <a:t>Intangible</a:t>
            </a:r>
            <a:r>
              <a:rPr lang="it-IT" i="1" dirty="0" smtClean="0">
                <a:latin typeface="Estrangelo Edessa" panose="03080600000000000000" pitchFamily="66" charset="0"/>
                <a:cs typeface="Estrangelo Edessa" panose="03080600000000000000" pitchFamily="66" charset="0"/>
              </a:rPr>
              <a:t> Cultural Heritage</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20902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Museum</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Aims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purposes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algn="just"/>
            <a:r>
              <a:rPr lang="it-IT" sz="2400" dirty="0" smtClean="0">
                <a:latin typeface="Estrangelo Edessa" panose="03080600000000000000" pitchFamily="66" charset="0"/>
                <a:cs typeface="Estrangelo Edessa" panose="03080600000000000000" pitchFamily="66" charset="0"/>
              </a:rPr>
              <a:t>To </a:t>
            </a:r>
            <a:r>
              <a:rPr lang="it-IT" sz="2400" dirty="0" err="1" smtClean="0">
                <a:latin typeface="Estrangelo Edessa" panose="03080600000000000000" pitchFamily="66" charset="0"/>
                <a:cs typeface="Estrangelo Edessa" panose="03080600000000000000" pitchFamily="66" charset="0"/>
              </a:rPr>
              <a:t>preserve</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identity</a:t>
            </a:r>
            <a:r>
              <a:rPr lang="it-IT" sz="2400" dirty="0" smtClean="0">
                <a:latin typeface="Estrangelo Edessa" panose="03080600000000000000" pitchFamily="66" charset="0"/>
                <a:cs typeface="Estrangelo Edessa" panose="03080600000000000000" pitchFamily="66" charset="0"/>
              </a:rPr>
              <a:t> of a community in front of and </a:t>
            </a:r>
            <a:r>
              <a:rPr lang="it-IT" sz="2400" dirty="0" err="1" smtClean="0">
                <a:latin typeface="Estrangelo Edessa" panose="03080600000000000000" pitchFamily="66" charset="0"/>
                <a:cs typeface="Estrangelo Edessa" panose="03080600000000000000" pitchFamily="66" charset="0"/>
              </a:rPr>
              <a:t>against</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globalization</a:t>
            </a:r>
            <a:endParaRPr lang="it-IT" sz="2400" dirty="0" smtClean="0">
              <a:latin typeface="Estrangelo Edessa" panose="03080600000000000000" pitchFamily="66" charset="0"/>
              <a:cs typeface="Estrangelo Edessa" panose="03080600000000000000" pitchFamily="66" charset="0"/>
            </a:endParaRPr>
          </a:p>
          <a:p>
            <a:pPr algn="just"/>
            <a:r>
              <a:rPr lang="it-IT" sz="2400" dirty="0" smtClean="0">
                <a:latin typeface="Estrangelo Edessa" panose="03080600000000000000" pitchFamily="66" charset="0"/>
                <a:cs typeface="Estrangelo Edessa" panose="03080600000000000000" pitchFamily="66" charset="0"/>
              </a:rPr>
              <a:t>To create a </a:t>
            </a:r>
            <a:r>
              <a:rPr lang="it-IT" sz="2400" dirty="0" err="1" smtClean="0">
                <a:latin typeface="Estrangelo Edessa" panose="03080600000000000000" pitchFamily="66" charset="0"/>
                <a:cs typeface="Estrangelo Edessa" panose="03080600000000000000" pitchFamily="66" charset="0"/>
              </a:rPr>
              <a:t>relationship</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between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history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present</a:t>
            </a:r>
            <a:r>
              <a:rPr lang="it-IT" sz="2400" dirty="0" smtClean="0">
                <a:latin typeface="Estrangelo Edessa" panose="03080600000000000000" pitchFamily="66" charset="0"/>
                <a:cs typeface="Estrangelo Edessa" panose="03080600000000000000" pitchFamily="66" charset="0"/>
              </a:rPr>
              <a:t> life of a community</a:t>
            </a:r>
          </a:p>
          <a:p>
            <a:pPr algn="just"/>
            <a:r>
              <a:rPr lang="it-IT" sz="2400" dirty="0" smtClean="0">
                <a:latin typeface="Estrangelo Edessa" panose="03080600000000000000" pitchFamily="66" charset="0"/>
                <a:cs typeface="Estrangelo Edessa" panose="03080600000000000000" pitchFamily="66" charset="0"/>
              </a:rPr>
              <a:t>To </a:t>
            </a:r>
            <a:r>
              <a:rPr lang="it-IT" sz="2400" dirty="0" err="1" smtClean="0">
                <a:latin typeface="Estrangelo Edessa" panose="03080600000000000000" pitchFamily="66" charset="0"/>
                <a:cs typeface="Estrangelo Edessa" panose="03080600000000000000" pitchFamily="66" charset="0"/>
              </a:rPr>
              <a:t>preserve</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present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all</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values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constitute</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structure</a:t>
            </a:r>
            <a:r>
              <a:rPr lang="it-IT" sz="2400" dirty="0" smtClean="0">
                <a:latin typeface="Estrangelo Edessa" panose="03080600000000000000" pitchFamily="66" charset="0"/>
                <a:cs typeface="Estrangelo Edessa" panose="03080600000000000000" pitchFamily="66" charset="0"/>
              </a:rPr>
              <a:t> of a community</a:t>
            </a:r>
          </a:p>
          <a:p>
            <a:pPr algn="just"/>
            <a:r>
              <a:rPr lang="it-IT" sz="2400" dirty="0" smtClean="0">
                <a:latin typeface="Estrangelo Edessa" panose="03080600000000000000" pitchFamily="66" charset="0"/>
                <a:cs typeface="Estrangelo Edessa" panose="03080600000000000000" pitchFamily="66" charset="0"/>
              </a:rPr>
              <a:t>To create a «</a:t>
            </a:r>
            <a:r>
              <a:rPr lang="it-IT" sz="2400" dirty="0" err="1" smtClean="0">
                <a:latin typeface="Estrangelo Edessa" panose="03080600000000000000" pitchFamily="66" charset="0"/>
                <a:cs typeface="Estrangelo Edessa" panose="03080600000000000000" pitchFamily="66" charset="0"/>
              </a:rPr>
              <a:t>place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sociability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where</a:t>
            </a:r>
            <a:r>
              <a:rPr lang="it-IT" sz="2400" dirty="0" smtClean="0">
                <a:latin typeface="Estrangelo Edessa" panose="03080600000000000000" pitchFamily="66" charset="0"/>
                <a:cs typeface="Estrangelo Edessa" panose="03080600000000000000" pitchFamily="66" charset="0"/>
              </a:rPr>
              <a:t> cultural </a:t>
            </a:r>
            <a:r>
              <a:rPr lang="it-IT" sz="2400" dirty="0" err="1" smtClean="0">
                <a:latin typeface="Estrangelo Edessa" panose="03080600000000000000" pitchFamily="66" charset="0"/>
                <a:cs typeface="Estrangelo Edessa" panose="03080600000000000000" pitchFamily="66" charset="0"/>
              </a:rPr>
              <a:t>expressions</a:t>
            </a:r>
            <a:r>
              <a:rPr lang="it-IT" sz="2400" dirty="0" smtClean="0">
                <a:latin typeface="Estrangelo Edessa" panose="03080600000000000000" pitchFamily="66" charset="0"/>
                <a:cs typeface="Estrangelo Edessa" panose="03080600000000000000" pitchFamily="66" charset="0"/>
              </a:rPr>
              <a:t> of a community can be </a:t>
            </a:r>
            <a:r>
              <a:rPr lang="it-IT" sz="2400" dirty="0" err="1" smtClean="0">
                <a:latin typeface="Estrangelo Edessa" panose="03080600000000000000" pitchFamily="66" charset="0"/>
                <a:cs typeface="Estrangelo Edessa" panose="03080600000000000000" pitchFamily="66" charset="0"/>
              </a:rPr>
              <a:t>presented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studied</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5954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concept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9" name="Ovale 8"/>
          <p:cNvSpPr/>
          <p:nvPr/>
        </p:nvSpPr>
        <p:spPr>
          <a:xfrm>
            <a:off x="2589212" y="2683823"/>
            <a:ext cx="2825936" cy="2731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err="1" smtClean="0">
                <a:latin typeface="Estrangelo Edessa" panose="03080600000000000000" pitchFamily="66" charset="0"/>
                <a:cs typeface="Estrangelo Edessa" panose="03080600000000000000" pitchFamily="66" charset="0"/>
              </a:rPr>
              <a:t>Traditional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point</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view</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refusing</a:t>
            </a:r>
            <a:r>
              <a:rPr lang="it-IT" sz="1600" i="1" dirty="0" smtClean="0">
                <a:latin typeface="Estrangelo Edessa" panose="03080600000000000000" pitchFamily="66" charset="0"/>
                <a:cs typeface="Estrangelo Edessa" panose="03080600000000000000" pitchFamily="66" charset="0"/>
              </a:rPr>
              <a:t> the idea to open the </a:t>
            </a:r>
            <a:r>
              <a:rPr lang="it-IT" sz="1600" i="1" dirty="0" err="1" smtClean="0">
                <a:latin typeface="Estrangelo Edessa" panose="03080600000000000000" pitchFamily="66" charset="0"/>
                <a:cs typeface="Estrangelo Edessa" panose="03080600000000000000" pitchFamily="66" charset="0"/>
              </a:rPr>
              <a:t>concept</a:t>
            </a:r>
            <a:r>
              <a:rPr lang="it-IT" sz="1600" i="1" dirty="0" smtClean="0">
                <a:latin typeface="Estrangelo Edessa" panose="03080600000000000000" pitchFamily="66" charset="0"/>
                <a:cs typeface="Estrangelo Edessa" panose="03080600000000000000" pitchFamily="66" charset="0"/>
              </a:rPr>
              <a:t> of cultural </a:t>
            </a:r>
            <a:r>
              <a:rPr lang="it-IT" sz="1600" i="1" dirty="0" err="1" smtClean="0">
                <a:latin typeface="Estrangelo Edessa" panose="03080600000000000000" pitchFamily="66" charset="0"/>
                <a:cs typeface="Estrangelo Edessa" panose="03080600000000000000" pitchFamily="66" charset="0"/>
              </a:rPr>
              <a:t>heritage</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other</a:t>
            </a:r>
            <a:r>
              <a:rPr lang="it-IT" sz="1600" i="1" dirty="0" smtClean="0">
                <a:latin typeface="Estrangelo Edessa" panose="03080600000000000000" pitchFamily="66" charset="0"/>
                <a:cs typeface="Estrangelo Edessa" panose="03080600000000000000" pitchFamily="66" charset="0"/>
              </a:rPr>
              <a:t> and </a:t>
            </a:r>
            <a:r>
              <a:rPr lang="it-IT" sz="1600" i="1" dirty="0" err="1" smtClean="0">
                <a:latin typeface="Estrangelo Edessa" panose="03080600000000000000" pitchFamily="66" charset="0"/>
                <a:cs typeface="Estrangelo Edessa" panose="03080600000000000000" pitchFamily="66" charset="0"/>
              </a:rPr>
              <a:t>different</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objects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especially</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immaterial</a:t>
            </a:r>
            <a:r>
              <a:rPr lang="it-IT" sz="1600" i="1" dirty="0" smtClean="0">
                <a:latin typeface="Estrangelo Edessa" panose="03080600000000000000" pitchFamily="66" charset="0"/>
                <a:cs typeface="Estrangelo Edessa" panose="03080600000000000000" pitchFamily="66" charset="0"/>
              </a:rPr>
              <a:t>»</a:t>
            </a:r>
            <a:endParaRPr lang="it-IT" sz="1600" i="1" dirty="0">
              <a:latin typeface="Estrangelo Edessa" panose="03080600000000000000" pitchFamily="66" charset="0"/>
              <a:cs typeface="Estrangelo Edessa" panose="03080600000000000000" pitchFamily="66" charset="0"/>
            </a:endParaRPr>
          </a:p>
        </p:txBody>
      </p:sp>
      <p:sp>
        <p:nvSpPr>
          <p:cNvPr id="10" name="Ovale 9"/>
          <p:cNvSpPr/>
          <p:nvPr/>
        </p:nvSpPr>
        <p:spPr>
          <a:xfrm>
            <a:off x="8811492" y="2814452"/>
            <a:ext cx="2693120" cy="2600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smtClean="0">
                <a:latin typeface="Estrangelo Edessa" panose="03080600000000000000" pitchFamily="66" charset="0"/>
                <a:cs typeface="Estrangelo Edessa" panose="03080600000000000000" pitchFamily="66" charset="0"/>
              </a:rPr>
              <a:t>A new </a:t>
            </a:r>
            <a:r>
              <a:rPr lang="it-IT" sz="1600" i="1" dirty="0" err="1" smtClean="0">
                <a:latin typeface="Estrangelo Edessa" panose="03080600000000000000" pitchFamily="66" charset="0"/>
                <a:cs typeface="Estrangelo Edessa" panose="03080600000000000000" pitchFamily="66" charset="0"/>
              </a:rPr>
              <a:t>perspectiv</a:t>
            </a:r>
            <a:r>
              <a:rPr lang="it-IT" sz="1600" i="1" dirty="0" smtClean="0">
                <a:latin typeface="Estrangelo Edessa" panose="03080600000000000000" pitchFamily="66" charset="0"/>
                <a:cs typeface="Estrangelo Edessa" panose="03080600000000000000" pitchFamily="66" charset="0"/>
              </a:rPr>
              <a:t> e, </a:t>
            </a:r>
            <a:r>
              <a:rPr lang="it-IT" sz="1600" i="1" dirty="0" err="1" smtClean="0">
                <a:latin typeface="Estrangelo Edessa" panose="03080600000000000000" pitchFamily="66" charset="0"/>
                <a:cs typeface="Estrangelo Edessa" panose="03080600000000000000" pitchFamily="66" charset="0"/>
              </a:rPr>
              <a:t>especially</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proposed</a:t>
            </a:r>
            <a:r>
              <a:rPr lang="it-IT" sz="1600" i="1" dirty="0" smtClean="0">
                <a:latin typeface="Estrangelo Edessa" panose="03080600000000000000" pitchFamily="66" charset="0"/>
                <a:cs typeface="Estrangelo Edessa" panose="03080600000000000000" pitchFamily="66" charset="0"/>
              </a:rPr>
              <a:t> by South-American </a:t>
            </a:r>
            <a:r>
              <a:rPr lang="it-IT" sz="1600" i="1" dirty="0" err="1" smtClean="0">
                <a:latin typeface="Estrangelo Edessa" panose="03080600000000000000" pitchFamily="66" charset="0"/>
                <a:cs typeface="Estrangelo Edessa" panose="03080600000000000000" pitchFamily="66" charset="0"/>
              </a:rPr>
              <a:t>countries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requiring</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recognize</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concept</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intangible</a:t>
            </a:r>
            <a:r>
              <a:rPr lang="it-IT" sz="1600" i="1" dirty="0" smtClean="0">
                <a:latin typeface="Estrangelo Edessa" panose="03080600000000000000" pitchFamily="66" charset="0"/>
                <a:cs typeface="Estrangelo Edessa" panose="03080600000000000000" pitchFamily="66" charset="0"/>
              </a:rPr>
              <a:t> cultural </a:t>
            </a:r>
            <a:r>
              <a:rPr lang="it-IT" sz="1600" i="1" dirty="0" err="1" smtClean="0">
                <a:latin typeface="Estrangelo Edessa" panose="03080600000000000000" pitchFamily="66" charset="0"/>
                <a:cs typeface="Estrangelo Edessa" panose="03080600000000000000" pitchFamily="66" charset="0"/>
              </a:rPr>
              <a:t>heritage</a:t>
            </a:r>
            <a:r>
              <a:rPr lang="it-IT" sz="1600" i="1" dirty="0" smtClean="0">
                <a:latin typeface="Estrangelo Edessa" panose="03080600000000000000" pitchFamily="66" charset="0"/>
                <a:cs typeface="Estrangelo Edessa" panose="03080600000000000000" pitchFamily="66" charset="0"/>
              </a:rPr>
              <a:t>»</a:t>
            </a:r>
            <a:endParaRPr lang="it-IT" sz="16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08930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first </a:t>
            </a:r>
            <a:r>
              <a:rPr lang="it-IT" dirty="0" err="1" smtClean="0">
                <a:latin typeface="Estrangelo Edessa" panose="03080600000000000000" pitchFamily="66" charset="0"/>
                <a:cs typeface="Estrangelo Edessa" panose="03080600000000000000" pitchFamily="66" charset="0"/>
              </a:rPr>
              <a:t>steps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towards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recognition</a:t>
            </a:r>
            <a:r>
              <a:rPr lang="it-IT" dirty="0" smtClean="0">
                <a:latin typeface="Estrangelo Edessa" panose="03080600000000000000" pitchFamily="66" charset="0"/>
                <a:cs typeface="Estrangelo Edessa" panose="03080600000000000000" pitchFamily="66" charset="0"/>
              </a:rPr>
              <a:t> of an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a:t>
            </a:r>
            <a:r>
              <a:rPr lang="it-IT" dirty="0" err="1" smtClean="0">
                <a:latin typeface="Estrangelo Edessa" panose="03080600000000000000" pitchFamily="66" charset="0"/>
                <a:cs typeface="Estrangelo Edessa" panose="03080600000000000000" pitchFamily="66" charset="0"/>
              </a:rPr>
              <a:t>heritage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smtClean="0">
                <a:latin typeface="Estrangelo Edessa" panose="03080600000000000000" pitchFamily="66" charset="0"/>
                <a:cs typeface="Estrangelo Edessa" panose="03080600000000000000" pitchFamily="66" charset="0"/>
              </a:rPr>
              <a:t>Unesco </a:t>
            </a:r>
            <a:r>
              <a:rPr lang="it-IT" sz="2400" dirty="0" err="1" smtClean="0">
                <a:latin typeface="Estrangelo Edessa" panose="03080600000000000000" pitchFamily="66" charset="0"/>
                <a:cs typeface="Estrangelo Edessa" panose="03080600000000000000" pitchFamily="66" charset="0"/>
              </a:rPr>
              <a:t>Recommendation</a:t>
            </a:r>
            <a:r>
              <a:rPr lang="it-IT" sz="2400" dirty="0" smtClean="0">
                <a:latin typeface="Estrangelo Edessa" panose="03080600000000000000" pitchFamily="66" charset="0"/>
                <a:cs typeface="Estrangelo Edessa" panose="03080600000000000000" pitchFamily="66" charset="0"/>
              </a:rPr>
              <a:t> 15 </a:t>
            </a:r>
            <a:r>
              <a:rPr lang="it-IT" sz="2400" dirty="0" err="1" smtClean="0">
                <a:latin typeface="Estrangelo Edessa" panose="03080600000000000000" pitchFamily="66" charset="0"/>
                <a:cs typeface="Estrangelo Edessa" panose="03080600000000000000" pitchFamily="66" charset="0"/>
              </a:rPr>
              <a:t>November</a:t>
            </a:r>
            <a:r>
              <a:rPr lang="it-IT" sz="2400" dirty="0" smtClean="0">
                <a:latin typeface="Estrangelo Edessa" panose="03080600000000000000" pitchFamily="66" charset="0"/>
                <a:cs typeface="Estrangelo Edessa" panose="03080600000000000000" pitchFamily="66" charset="0"/>
              </a:rPr>
              <a:t> 1989, </a:t>
            </a:r>
            <a:r>
              <a:rPr lang="it-IT" sz="2400" dirty="0" err="1" smtClean="0">
                <a:latin typeface="Estrangelo Edessa" panose="03080600000000000000" pitchFamily="66" charset="0"/>
                <a:cs typeface="Estrangelo Edessa" panose="03080600000000000000" pitchFamily="66" charset="0"/>
              </a:rPr>
              <a:t>around</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protection</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traditional</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popular</a:t>
            </a:r>
            <a:r>
              <a:rPr lang="it-IT" sz="2400" dirty="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culture:</a:t>
            </a:r>
          </a:p>
          <a:p>
            <a:pPr marL="0" indent="0" algn="just">
              <a:buNone/>
            </a:pPr>
            <a:r>
              <a:rPr lang="it-IT" sz="2400" dirty="0" smtClean="0">
                <a:latin typeface="Estrangelo Edessa" panose="03080600000000000000" pitchFamily="66" charset="0"/>
                <a:cs typeface="Estrangelo Edessa" panose="03080600000000000000" pitchFamily="66" charset="0"/>
              </a:rPr>
              <a:t>«</a:t>
            </a:r>
            <a:r>
              <a:rPr lang="it-IT" sz="2400" dirty="0" err="1" smtClean="0">
                <a:latin typeface="Estrangelo Edessa" panose="03080600000000000000" pitchFamily="66" charset="0"/>
                <a:cs typeface="Estrangelo Edessa" panose="03080600000000000000" pitchFamily="66" charset="0"/>
              </a:rPr>
              <a:t>traditional</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popular</a:t>
            </a:r>
            <a:r>
              <a:rPr lang="it-IT" sz="2400" dirty="0" smtClean="0">
                <a:latin typeface="Estrangelo Edessa" panose="03080600000000000000" pitchFamily="66" charset="0"/>
                <a:cs typeface="Estrangelo Edessa" panose="03080600000000000000" pitchFamily="66" charset="0"/>
              </a:rPr>
              <a:t> culture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amount</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creations</a:t>
            </a:r>
            <a:r>
              <a:rPr lang="it-IT" sz="2400" dirty="0" smtClean="0">
                <a:latin typeface="Estrangelo Edessa" panose="03080600000000000000" pitchFamily="66" charset="0"/>
                <a:cs typeface="Estrangelo Edessa" panose="03080600000000000000" pitchFamily="66" charset="0"/>
              </a:rPr>
              <a:t> of a community, </a:t>
            </a:r>
            <a:r>
              <a:rPr lang="it-IT" sz="2400" dirty="0" err="1" smtClean="0">
                <a:latin typeface="Estrangelo Edessa" panose="03080600000000000000" pitchFamily="66" charset="0"/>
                <a:cs typeface="Estrangelo Edessa" panose="03080600000000000000" pitchFamily="66" charset="0"/>
              </a:rPr>
              <a:t>based</a:t>
            </a:r>
            <a:r>
              <a:rPr lang="it-IT" sz="2400" dirty="0" smtClean="0">
                <a:latin typeface="Estrangelo Edessa" panose="03080600000000000000" pitchFamily="66" charset="0"/>
                <a:cs typeface="Estrangelo Edessa" panose="03080600000000000000" pitchFamily="66" charset="0"/>
              </a:rPr>
              <a:t> on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tradition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expressed</a:t>
            </a:r>
            <a:r>
              <a:rPr lang="it-IT" sz="2400" dirty="0" smtClean="0">
                <a:latin typeface="Estrangelo Edessa" panose="03080600000000000000" pitchFamily="66" charset="0"/>
                <a:cs typeface="Estrangelo Edessa" panose="03080600000000000000" pitchFamily="66" charset="0"/>
              </a:rPr>
              <a:t> by a </a:t>
            </a:r>
            <a:r>
              <a:rPr lang="it-IT" sz="2400" dirty="0" err="1" smtClean="0">
                <a:latin typeface="Estrangelo Edessa" panose="03080600000000000000" pitchFamily="66" charset="0"/>
                <a:cs typeface="Estrangelo Edessa" panose="03080600000000000000" pitchFamily="66" charset="0"/>
              </a:rPr>
              <a:t>group</a:t>
            </a:r>
            <a:r>
              <a:rPr lang="it-IT" sz="2400" dirty="0" smtClean="0">
                <a:latin typeface="Estrangelo Edessa" panose="03080600000000000000" pitchFamily="66" charset="0"/>
                <a:cs typeface="Estrangelo Edessa" panose="03080600000000000000" pitchFamily="66" charset="0"/>
              </a:rPr>
              <a:t> or a community, and </a:t>
            </a:r>
            <a:r>
              <a:rPr lang="it-IT" sz="2400" dirty="0" err="1" smtClean="0">
                <a:latin typeface="Estrangelo Edessa" panose="03080600000000000000" pitchFamily="66" charset="0"/>
                <a:cs typeface="Estrangelo Edessa" panose="03080600000000000000" pitchFamily="66" charset="0"/>
              </a:rPr>
              <a:t>recognized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coherent</a:t>
            </a:r>
            <a:r>
              <a:rPr lang="it-IT" sz="2400" dirty="0" smtClean="0">
                <a:latin typeface="Estrangelo Edessa" panose="03080600000000000000" pitchFamily="66" charset="0"/>
                <a:cs typeface="Estrangelo Edessa" panose="03080600000000000000" pitchFamily="66" charset="0"/>
              </a:rPr>
              <a:t> to the </a:t>
            </a:r>
            <a:r>
              <a:rPr lang="it-IT" sz="2400" dirty="0" err="1" smtClean="0">
                <a:latin typeface="Estrangelo Edessa" panose="03080600000000000000" pitchFamily="66" charset="0"/>
                <a:cs typeface="Estrangelo Edessa" panose="03080600000000000000" pitchFamily="66" charset="0"/>
              </a:rPr>
              <a:t>aims</a:t>
            </a:r>
            <a:r>
              <a:rPr lang="it-IT" sz="2400" dirty="0" smtClean="0">
                <a:latin typeface="Estrangelo Edessa" panose="03080600000000000000" pitchFamily="66" charset="0"/>
                <a:cs typeface="Estrangelo Edessa" panose="03080600000000000000" pitchFamily="66" charset="0"/>
              </a:rPr>
              <a:t> of the community, </a:t>
            </a:r>
            <a:r>
              <a:rPr lang="it-IT" sz="2400" dirty="0" err="1" smtClean="0">
                <a:latin typeface="Estrangelo Edessa" panose="03080600000000000000" pitchFamily="66" charset="0"/>
                <a:cs typeface="Estrangelo Edessa" panose="03080600000000000000" pitchFamily="66" charset="0"/>
              </a:rPr>
              <a:t>produced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expression</a:t>
            </a:r>
            <a:r>
              <a:rPr lang="it-IT" sz="2400" dirty="0" smtClean="0">
                <a:latin typeface="Estrangelo Edessa" panose="03080600000000000000" pitchFamily="66" charset="0"/>
                <a:cs typeface="Estrangelo Edessa" panose="03080600000000000000" pitchFamily="66" charset="0"/>
              </a:rPr>
              <a:t> of cultural and social </a:t>
            </a:r>
            <a:r>
              <a:rPr lang="it-IT" sz="2400" dirty="0" err="1" smtClean="0">
                <a:latin typeface="Estrangelo Edessa" panose="03080600000000000000" pitchFamily="66" charset="0"/>
                <a:cs typeface="Estrangelo Edessa" panose="03080600000000000000" pitchFamily="66" charset="0"/>
              </a:rPr>
              <a:t>identity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through</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oral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transmission</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rules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values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These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expression</a:t>
            </a:r>
            <a:r>
              <a:rPr lang="it-IT" sz="2400" dirty="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contemplate </a:t>
            </a:r>
            <a:r>
              <a:rPr lang="it-IT" sz="2400" dirty="0" err="1" smtClean="0">
                <a:latin typeface="Estrangelo Edessa" panose="03080600000000000000" pitchFamily="66" charset="0"/>
                <a:cs typeface="Estrangelo Edessa" panose="03080600000000000000" pitchFamily="66" charset="0"/>
              </a:rPr>
              <a:t>language</a:t>
            </a:r>
            <a:r>
              <a:rPr lang="it-IT" sz="2400" dirty="0" smtClean="0">
                <a:latin typeface="Estrangelo Edessa" panose="03080600000000000000" pitchFamily="66" charset="0"/>
                <a:cs typeface="Estrangelo Edessa" panose="03080600000000000000" pitchFamily="66" charset="0"/>
              </a:rPr>
              <a:t>, music, </a:t>
            </a:r>
            <a:r>
              <a:rPr lang="it-IT" sz="2400" dirty="0" err="1" smtClean="0">
                <a:latin typeface="Estrangelo Edessa" panose="03080600000000000000" pitchFamily="66" charset="0"/>
                <a:cs typeface="Estrangelo Edessa" panose="03080600000000000000" pitchFamily="66" charset="0"/>
              </a:rPr>
              <a:t>literature</a:t>
            </a:r>
            <a:r>
              <a:rPr lang="it-IT" sz="2400" dirty="0" smtClean="0">
                <a:latin typeface="Estrangelo Edessa" panose="03080600000000000000" pitchFamily="66" charset="0"/>
                <a:cs typeface="Estrangelo Edessa" panose="03080600000000000000" pitchFamily="66" charset="0"/>
              </a:rPr>
              <a:t>, dance, games, </a:t>
            </a:r>
            <a:r>
              <a:rPr lang="it-IT" sz="2400" dirty="0" err="1" smtClean="0">
                <a:latin typeface="Estrangelo Edessa" panose="03080600000000000000" pitchFamily="66" charset="0"/>
                <a:cs typeface="Estrangelo Edessa" panose="03080600000000000000" pitchFamily="66" charset="0"/>
              </a:rPr>
              <a:t>mythology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rites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fashions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architecture</a:t>
            </a:r>
            <a:r>
              <a:rPr lang="it-IT" sz="2400" dirty="0" smtClean="0">
                <a:latin typeface="Estrangelo Edessa" panose="03080600000000000000" pitchFamily="66" charset="0"/>
                <a:cs typeface="Estrangelo Edessa" panose="03080600000000000000" pitchFamily="66" charset="0"/>
              </a:rPr>
              <a:t> etc.»</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0445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protection</a:t>
            </a:r>
            <a:r>
              <a:rPr lang="it-IT" dirty="0" smtClean="0">
                <a:latin typeface="Estrangelo Edessa" panose="03080600000000000000" pitchFamily="66" charset="0"/>
                <a:cs typeface="Estrangelo Edessa" panose="03080600000000000000" pitchFamily="66" charset="0"/>
              </a:rPr>
              <a:t> of cultural </a:t>
            </a:r>
            <a:r>
              <a:rPr lang="it-IT" dirty="0" err="1" smtClean="0">
                <a:latin typeface="Estrangelo Edessa" panose="03080600000000000000" pitchFamily="66" charset="0"/>
                <a:cs typeface="Estrangelo Edessa" panose="03080600000000000000" pitchFamily="66" charset="0"/>
              </a:rPr>
              <a:t>diversity</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000" dirty="0" smtClean="0">
                <a:latin typeface="Estrangelo Edessa" panose="03080600000000000000" pitchFamily="66" charset="0"/>
                <a:cs typeface="Estrangelo Edessa" panose="03080600000000000000" pitchFamily="66" charset="0"/>
              </a:rPr>
              <a:t>The </a:t>
            </a:r>
            <a:r>
              <a:rPr lang="it-IT" sz="2000" dirty="0" err="1" smtClean="0">
                <a:latin typeface="Estrangelo Edessa" panose="03080600000000000000" pitchFamily="66" charset="0"/>
                <a:cs typeface="Estrangelo Edessa" panose="03080600000000000000" pitchFamily="66" charset="0"/>
              </a:rPr>
              <a:t>most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relevant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aim</a:t>
            </a:r>
            <a:r>
              <a:rPr lang="it-IT" sz="2000" dirty="0" smtClean="0">
                <a:latin typeface="Estrangelo Edessa" panose="03080600000000000000" pitchFamily="66" charset="0"/>
                <a:cs typeface="Estrangelo Edessa" panose="03080600000000000000" pitchFamily="66" charset="0"/>
              </a:rPr>
              <a:t> – </a:t>
            </a:r>
            <a:r>
              <a:rPr lang="it-IT" sz="2000" dirty="0" err="1" smtClean="0">
                <a:latin typeface="Estrangelo Edessa" panose="03080600000000000000" pitchFamily="66" charset="0"/>
                <a:cs typeface="Estrangelo Edessa" panose="03080600000000000000" pitchFamily="66" charset="0"/>
              </a:rPr>
              <a:t>within</a:t>
            </a:r>
            <a:r>
              <a:rPr lang="it-IT" sz="2000" dirty="0" smtClean="0">
                <a:latin typeface="Estrangelo Edessa" panose="03080600000000000000" pitchFamily="66" charset="0"/>
                <a:cs typeface="Estrangelo Edessa" panose="03080600000000000000" pitchFamily="66" charset="0"/>
              </a:rPr>
              <a:t> the </a:t>
            </a:r>
            <a:r>
              <a:rPr lang="it-IT" sz="2000" dirty="0" err="1" smtClean="0">
                <a:latin typeface="Estrangelo Edessa" panose="03080600000000000000" pitchFamily="66" charset="0"/>
                <a:cs typeface="Estrangelo Edessa" panose="03080600000000000000" pitchFamily="66" charset="0"/>
              </a:rPr>
              <a:t>protection</a:t>
            </a:r>
            <a:r>
              <a:rPr lang="it-IT" sz="2000" dirty="0" smtClean="0">
                <a:latin typeface="Estrangelo Edessa" panose="03080600000000000000" pitchFamily="66" charset="0"/>
                <a:cs typeface="Estrangelo Edessa" panose="03080600000000000000" pitchFamily="66" charset="0"/>
              </a:rPr>
              <a:t> and </a:t>
            </a:r>
            <a:r>
              <a:rPr lang="it-IT" sz="2000" dirty="0" err="1" smtClean="0">
                <a:latin typeface="Estrangelo Edessa" panose="03080600000000000000" pitchFamily="66" charset="0"/>
                <a:cs typeface="Estrangelo Edessa" panose="03080600000000000000" pitchFamily="66" charset="0"/>
              </a:rPr>
              <a:t>recognition</a:t>
            </a:r>
            <a:r>
              <a:rPr lang="it-IT" sz="2000" dirty="0" smtClean="0">
                <a:latin typeface="Estrangelo Edessa" panose="03080600000000000000" pitchFamily="66" charset="0"/>
                <a:cs typeface="Estrangelo Edessa" panose="03080600000000000000" pitchFamily="66" charset="0"/>
              </a:rPr>
              <a:t> of an </a:t>
            </a:r>
            <a:r>
              <a:rPr lang="it-IT" sz="2000" dirty="0" err="1" smtClean="0">
                <a:latin typeface="Estrangelo Edessa" panose="03080600000000000000" pitchFamily="66" charset="0"/>
                <a:cs typeface="Estrangelo Edessa" panose="03080600000000000000" pitchFamily="66" charset="0"/>
              </a:rPr>
              <a:t>intangible</a:t>
            </a:r>
            <a:r>
              <a:rPr lang="it-IT" sz="2000" dirty="0" smtClean="0">
                <a:latin typeface="Estrangelo Edessa" panose="03080600000000000000" pitchFamily="66" charset="0"/>
                <a:cs typeface="Estrangelo Edessa" panose="03080600000000000000" pitchFamily="66" charset="0"/>
              </a:rPr>
              <a:t> cultural </a:t>
            </a:r>
            <a:r>
              <a:rPr lang="it-IT" sz="2000" dirty="0" err="1" smtClean="0">
                <a:latin typeface="Estrangelo Edessa" panose="03080600000000000000" pitchFamily="66" charset="0"/>
                <a:cs typeface="Estrangelo Edessa" panose="03080600000000000000" pitchFamily="66" charset="0"/>
              </a:rPr>
              <a:t>heritage</a:t>
            </a:r>
            <a:r>
              <a:rPr lang="it-IT" sz="2000" dirty="0" smtClean="0">
                <a:latin typeface="Estrangelo Edessa" panose="03080600000000000000" pitchFamily="66" charset="0"/>
                <a:cs typeface="Estrangelo Edessa" panose="03080600000000000000" pitchFamily="66" charset="0"/>
              </a:rPr>
              <a:t> – </a:t>
            </a:r>
            <a:r>
              <a:rPr lang="it-IT" sz="2000" dirty="0" err="1" smtClean="0">
                <a:latin typeface="Estrangelo Edessa" panose="03080600000000000000" pitchFamily="66" charset="0"/>
                <a:cs typeface="Estrangelo Edessa" panose="03080600000000000000" pitchFamily="66" charset="0"/>
              </a:rPr>
              <a:t>is</a:t>
            </a:r>
            <a:r>
              <a:rPr lang="it-IT" sz="2000" dirty="0" smtClean="0">
                <a:latin typeface="Estrangelo Edessa" panose="03080600000000000000" pitchFamily="66" charset="0"/>
                <a:cs typeface="Estrangelo Edessa" panose="03080600000000000000" pitchFamily="66" charset="0"/>
              </a:rPr>
              <a:t> to </a:t>
            </a:r>
            <a:r>
              <a:rPr lang="it-IT" sz="2000" dirty="0" err="1" smtClean="0">
                <a:latin typeface="Estrangelo Edessa" panose="03080600000000000000" pitchFamily="66" charset="0"/>
                <a:cs typeface="Estrangelo Edessa" panose="03080600000000000000" pitchFamily="66" charset="0"/>
              </a:rPr>
              <a:t>preserve</a:t>
            </a:r>
            <a:r>
              <a:rPr lang="it-IT" sz="2000" dirty="0" smtClean="0">
                <a:latin typeface="Estrangelo Edessa" panose="03080600000000000000" pitchFamily="66" charset="0"/>
                <a:cs typeface="Estrangelo Edessa" panose="03080600000000000000" pitchFamily="66" charset="0"/>
              </a:rPr>
              <a:t> the </a:t>
            </a:r>
            <a:r>
              <a:rPr lang="it-IT" sz="2000" i="1" dirty="0" smtClean="0">
                <a:latin typeface="Estrangelo Edessa" panose="03080600000000000000" pitchFamily="66" charset="0"/>
                <a:cs typeface="Estrangelo Edessa" panose="03080600000000000000" pitchFamily="66" charset="0"/>
              </a:rPr>
              <a:t>cultural </a:t>
            </a:r>
            <a:r>
              <a:rPr lang="it-IT" sz="2000" i="1" dirty="0" err="1" smtClean="0">
                <a:latin typeface="Estrangelo Edessa" panose="03080600000000000000" pitchFamily="66" charset="0"/>
                <a:cs typeface="Estrangelo Edessa" panose="03080600000000000000" pitchFamily="66" charset="0"/>
              </a:rPr>
              <a:t>diversity</a:t>
            </a:r>
            <a:r>
              <a:rPr lang="it-IT" sz="2000" dirty="0" smtClean="0">
                <a:latin typeface="Estrangelo Edessa" panose="03080600000000000000" pitchFamily="66" charset="0"/>
                <a:cs typeface="Estrangelo Edessa" panose="03080600000000000000" pitchFamily="66" charset="0"/>
              </a:rPr>
              <a:t>.</a:t>
            </a:r>
          </a:p>
          <a:p>
            <a:pPr marL="0" indent="0" algn="just">
              <a:buNone/>
            </a:pPr>
            <a:r>
              <a:rPr lang="it-IT" sz="2000" dirty="0" smtClean="0">
                <a:latin typeface="Estrangelo Edessa" panose="03080600000000000000" pitchFamily="66" charset="0"/>
                <a:cs typeface="Estrangelo Edessa" panose="03080600000000000000" pitchFamily="66" charset="0"/>
              </a:rPr>
              <a:t>In the </a:t>
            </a:r>
            <a:r>
              <a:rPr lang="it-IT" sz="2000" dirty="0" err="1" smtClean="0">
                <a:latin typeface="Estrangelo Edessa" panose="03080600000000000000" pitchFamily="66" charset="0"/>
                <a:cs typeface="Estrangelo Edessa" panose="03080600000000000000" pitchFamily="66" charset="0"/>
              </a:rPr>
              <a:t>words</a:t>
            </a:r>
            <a:r>
              <a:rPr lang="it-IT" sz="2000" dirty="0" smtClean="0">
                <a:latin typeface="Estrangelo Edessa" panose="03080600000000000000" pitchFamily="66" charset="0"/>
                <a:cs typeface="Estrangelo Edessa" panose="03080600000000000000" pitchFamily="66" charset="0"/>
              </a:rPr>
              <a:t> of </a:t>
            </a:r>
            <a:r>
              <a:rPr lang="it-IT" sz="2000" dirty="0" err="1" smtClean="0">
                <a:latin typeface="Estrangelo Edessa" panose="03080600000000000000" pitchFamily="66" charset="0"/>
                <a:cs typeface="Estrangelo Edessa" panose="03080600000000000000" pitchFamily="66" charset="0"/>
              </a:rPr>
              <a:t>Koichiro</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Matsuura</a:t>
            </a:r>
            <a:r>
              <a:rPr lang="it-IT" sz="2000" dirty="0" smtClean="0">
                <a:latin typeface="Estrangelo Edessa" panose="03080600000000000000" pitchFamily="66" charset="0"/>
                <a:cs typeface="Estrangelo Edessa" panose="03080600000000000000" pitchFamily="66" charset="0"/>
              </a:rPr>
              <a:t> – </a:t>
            </a:r>
            <a:r>
              <a:rPr lang="it-IT" sz="2000" dirty="0" err="1" smtClean="0">
                <a:latin typeface="Estrangelo Edessa" panose="03080600000000000000" pitchFamily="66" charset="0"/>
                <a:cs typeface="Estrangelo Edessa" panose="03080600000000000000" pitchFamily="66" charset="0"/>
              </a:rPr>
              <a:t>Director</a:t>
            </a:r>
            <a:r>
              <a:rPr lang="it-IT" sz="2000" dirty="0" smtClean="0">
                <a:latin typeface="Estrangelo Edessa" panose="03080600000000000000" pitchFamily="66" charset="0"/>
                <a:cs typeface="Estrangelo Edessa" panose="03080600000000000000" pitchFamily="66" charset="0"/>
              </a:rPr>
              <a:t> of Unesco – in the opening </a:t>
            </a:r>
            <a:r>
              <a:rPr lang="it-IT" sz="2000" dirty="0" err="1" smtClean="0">
                <a:latin typeface="Estrangelo Edessa" panose="03080600000000000000" pitchFamily="66" charset="0"/>
                <a:cs typeface="Estrangelo Edessa" panose="03080600000000000000" pitchFamily="66" charset="0"/>
              </a:rPr>
              <a:t>speech</a:t>
            </a:r>
            <a:r>
              <a:rPr lang="it-IT" sz="2000" dirty="0" smtClean="0">
                <a:latin typeface="Estrangelo Edessa" panose="03080600000000000000" pitchFamily="66" charset="0"/>
                <a:cs typeface="Estrangelo Edessa" panose="03080600000000000000" pitchFamily="66" charset="0"/>
              </a:rPr>
              <a:t> of 2002, </a:t>
            </a:r>
            <a:r>
              <a:rPr lang="it-IT" sz="2000" dirty="0" err="1" smtClean="0">
                <a:latin typeface="Estrangelo Edessa" panose="03080600000000000000" pitchFamily="66" charset="0"/>
                <a:cs typeface="Estrangelo Edessa" panose="03080600000000000000" pitchFamily="66" charset="0"/>
              </a:rPr>
              <a:t>year</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devoted</a:t>
            </a:r>
            <a:r>
              <a:rPr lang="it-IT" sz="2000" dirty="0" smtClean="0">
                <a:latin typeface="Estrangelo Edessa" panose="03080600000000000000" pitchFamily="66" charset="0"/>
                <a:cs typeface="Estrangelo Edessa" panose="03080600000000000000" pitchFamily="66" charset="0"/>
              </a:rPr>
              <a:t> to the </a:t>
            </a:r>
            <a:r>
              <a:rPr lang="it-IT" sz="2000" dirty="0" err="1" smtClean="0">
                <a:latin typeface="Estrangelo Edessa" panose="03080600000000000000" pitchFamily="66" charset="0"/>
                <a:cs typeface="Estrangelo Edessa" panose="03080600000000000000" pitchFamily="66" charset="0"/>
              </a:rPr>
              <a:t>matter</a:t>
            </a:r>
            <a:r>
              <a:rPr lang="it-IT" sz="2000" dirty="0" smtClean="0">
                <a:latin typeface="Estrangelo Edessa" panose="03080600000000000000" pitchFamily="66" charset="0"/>
                <a:cs typeface="Estrangelo Edessa" panose="03080600000000000000" pitchFamily="66" charset="0"/>
              </a:rPr>
              <a:t> of cultural </a:t>
            </a:r>
            <a:r>
              <a:rPr lang="it-IT" sz="2000" dirty="0" err="1" smtClean="0">
                <a:latin typeface="Estrangelo Edessa" panose="03080600000000000000" pitchFamily="66" charset="0"/>
                <a:cs typeface="Estrangelo Edessa" panose="03080600000000000000" pitchFamily="66" charset="0"/>
              </a:rPr>
              <a:t>diversity</a:t>
            </a:r>
            <a:r>
              <a:rPr lang="it-IT" sz="2000" dirty="0" smtClean="0">
                <a:latin typeface="Estrangelo Edessa" panose="03080600000000000000" pitchFamily="66" charset="0"/>
                <a:cs typeface="Estrangelo Edessa" panose="03080600000000000000" pitchFamily="66" charset="0"/>
              </a:rPr>
              <a:t> – the </a:t>
            </a:r>
            <a:r>
              <a:rPr lang="it-IT" sz="2000" dirty="0" err="1" smtClean="0">
                <a:latin typeface="Estrangelo Edessa" panose="03080600000000000000" pitchFamily="66" charset="0"/>
                <a:cs typeface="Estrangelo Edessa" panose="03080600000000000000" pitchFamily="66" charset="0"/>
              </a:rPr>
              <a:t>protection</a:t>
            </a:r>
            <a:r>
              <a:rPr lang="it-IT" sz="2000" dirty="0" smtClean="0">
                <a:latin typeface="Estrangelo Edessa" panose="03080600000000000000" pitchFamily="66" charset="0"/>
                <a:cs typeface="Estrangelo Edessa" panose="03080600000000000000" pitchFamily="66" charset="0"/>
              </a:rPr>
              <a:t> of cultural </a:t>
            </a:r>
            <a:r>
              <a:rPr lang="it-IT" sz="2000" dirty="0" err="1" smtClean="0">
                <a:latin typeface="Estrangelo Edessa" panose="03080600000000000000" pitchFamily="66" charset="0"/>
                <a:cs typeface="Estrangelo Edessa" panose="03080600000000000000" pitchFamily="66" charset="0"/>
              </a:rPr>
              <a:t>diversity</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is</a:t>
            </a:r>
            <a:r>
              <a:rPr lang="it-IT" sz="2000" dirty="0" smtClean="0">
                <a:latin typeface="Estrangelo Edessa" panose="03080600000000000000" pitchFamily="66" charset="0"/>
                <a:cs typeface="Estrangelo Edessa" panose="03080600000000000000" pitchFamily="66" charset="0"/>
              </a:rPr>
              <a:t> an </a:t>
            </a:r>
            <a:r>
              <a:rPr lang="it-IT" sz="2000" dirty="0" err="1" smtClean="0">
                <a:latin typeface="Estrangelo Edessa" panose="03080600000000000000" pitchFamily="66" charset="0"/>
                <a:cs typeface="Estrangelo Edessa" panose="03080600000000000000" pitchFamily="66" charset="0"/>
              </a:rPr>
              <a:t>aim</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placed</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against</a:t>
            </a:r>
            <a:r>
              <a:rPr lang="it-IT" sz="2000" dirty="0" smtClean="0">
                <a:latin typeface="Estrangelo Edessa" panose="03080600000000000000" pitchFamily="66" charset="0"/>
                <a:cs typeface="Estrangelo Edessa" panose="03080600000000000000" pitchFamily="66" charset="0"/>
              </a:rPr>
              <a:t> the </a:t>
            </a:r>
            <a:r>
              <a:rPr lang="it-IT" sz="2000" dirty="0" err="1" smtClean="0">
                <a:latin typeface="Estrangelo Edessa" panose="03080600000000000000" pitchFamily="66" charset="0"/>
                <a:cs typeface="Estrangelo Edessa" panose="03080600000000000000" pitchFamily="66" charset="0"/>
              </a:rPr>
              <a:t>uniformization</a:t>
            </a:r>
            <a:r>
              <a:rPr lang="it-IT" sz="2000" dirty="0" smtClean="0">
                <a:latin typeface="Estrangelo Edessa" panose="03080600000000000000" pitchFamily="66" charset="0"/>
                <a:cs typeface="Estrangelo Edessa" panose="03080600000000000000" pitchFamily="66" charset="0"/>
              </a:rPr>
              <a:t> of global world:</a:t>
            </a:r>
          </a:p>
          <a:p>
            <a:pPr marL="0" indent="0" algn="just">
              <a:buNone/>
            </a:pPr>
            <a:r>
              <a:rPr lang="it-IT" sz="2000" dirty="0" smtClean="0">
                <a:latin typeface="Estrangelo Edessa" panose="03080600000000000000" pitchFamily="66" charset="0"/>
                <a:cs typeface="Estrangelo Edessa" panose="03080600000000000000" pitchFamily="66" charset="0"/>
              </a:rPr>
              <a:t>«to </a:t>
            </a:r>
            <a:r>
              <a:rPr lang="it-IT" sz="2000" dirty="0" err="1" smtClean="0">
                <a:latin typeface="Estrangelo Edessa" panose="03080600000000000000" pitchFamily="66" charset="0"/>
                <a:cs typeface="Estrangelo Edessa" panose="03080600000000000000" pitchFamily="66" charset="0"/>
              </a:rPr>
              <a:t>consider</a:t>
            </a:r>
            <a:r>
              <a:rPr lang="it-IT" sz="2000" dirty="0" smtClean="0">
                <a:latin typeface="Estrangelo Edessa" panose="03080600000000000000" pitchFamily="66" charset="0"/>
                <a:cs typeface="Estrangelo Edessa" panose="03080600000000000000" pitchFamily="66" charset="0"/>
              </a:rPr>
              <a:t> a cultural </a:t>
            </a:r>
            <a:r>
              <a:rPr lang="it-IT" sz="2000" dirty="0" err="1" smtClean="0">
                <a:latin typeface="Estrangelo Edessa" panose="03080600000000000000" pitchFamily="66" charset="0"/>
                <a:cs typeface="Estrangelo Edessa" panose="03080600000000000000" pitchFamily="66" charset="0"/>
              </a:rPr>
              <a:t>heritage</a:t>
            </a:r>
            <a:r>
              <a:rPr lang="it-IT" sz="2000" dirty="0" smtClean="0">
                <a:latin typeface="Estrangelo Edessa" panose="03080600000000000000" pitchFamily="66" charset="0"/>
                <a:cs typeface="Estrangelo Edessa" panose="03080600000000000000" pitchFamily="66" charset="0"/>
              </a:rPr>
              <a:t>, to </a:t>
            </a:r>
            <a:r>
              <a:rPr lang="it-IT" sz="2000" dirty="0" err="1" smtClean="0">
                <a:latin typeface="Estrangelo Edessa" panose="03080600000000000000" pitchFamily="66" charset="0"/>
                <a:cs typeface="Estrangelo Edessa" panose="03080600000000000000" pitchFamily="66" charset="0"/>
              </a:rPr>
              <a:t>preserve</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it</a:t>
            </a:r>
            <a:r>
              <a:rPr lang="it-IT" sz="2000" dirty="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like</a:t>
            </a:r>
            <a:r>
              <a:rPr lang="it-IT" sz="2000" dirty="0" smtClean="0">
                <a:latin typeface="Estrangelo Edessa" panose="03080600000000000000" pitchFamily="66" charset="0"/>
                <a:cs typeface="Estrangelo Edessa" panose="03080600000000000000" pitchFamily="66" charset="0"/>
              </a:rPr>
              <a:t> a </a:t>
            </a:r>
            <a:r>
              <a:rPr lang="it-IT" sz="2000" dirty="0" err="1" smtClean="0">
                <a:latin typeface="Estrangelo Edessa" panose="03080600000000000000" pitchFamily="66" charset="0"/>
                <a:cs typeface="Estrangelo Edessa" panose="03080600000000000000" pitchFamily="66" charset="0"/>
              </a:rPr>
              <a:t>treasure</a:t>
            </a:r>
            <a:r>
              <a:rPr lang="it-IT" sz="2000" dirty="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left</a:t>
            </a:r>
            <a:r>
              <a:rPr lang="it-IT" sz="2000" dirty="0" smtClean="0">
                <a:latin typeface="Estrangelo Edessa" panose="03080600000000000000" pitchFamily="66" charset="0"/>
                <a:cs typeface="Estrangelo Edessa" panose="03080600000000000000" pitchFamily="66" charset="0"/>
              </a:rPr>
              <a:t> by </a:t>
            </a:r>
            <a:r>
              <a:rPr lang="it-IT" sz="2000" dirty="0" err="1" smtClean="0">
                <a:latin typeface="Estrangelo Edessa" panose="03080600000000000000" pitchFamily="66" charset="0"/>
                <a:cs typeface="Estrangelo Edessa" panose="03080600000000000000" pitchFamily="66" charset="0"/>
              </a:rPr>
              <a:t>our</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fathers</a:t>
            </a:r>
            <a:r>
              <a:rPr lang="it-IT" sz="2000" dirty="0" smtClean="0">
                <a:latin typeface="Estrangelo Edessa" panose="03080600000000000000" pitchFamily="66" charset="0"/>
                <a:cs typeface="Estrangelo Edessa" panose="03080600000000000000" pitchFamily="66" charset="0"/>
              </a:rPr>
              <a:t>, and to </a:t>
            </a:r>
            <a:r>
              <a:rPr lang="it-IT" sz="2000" dirty="0" err="1" smtClean="0">
                <a:latin typeface="Estrangelo Edessa" panose="03080600000000000000" pitchFamily="66" charset="0"/>
                <a:cs typeface="Estrangelo Edessa" panose="03080600000000000000" pitchFamily="66" charset="0"/>
              </a:rPr>
              <a:t>preserve</a:t>
            </a:r>
            <a:r>
              <a:rPr lang="it-IT" sz="2000" dirty="0" smtClean="0">
                <a:latin typeface="Estrangelo Edessa" panose="03080600000000000000" pitchFamily="66" charset="0"/>
                <a:cs typeface="Estrangelo Edessa" panose="03080600000000000000" pitchFamily="66" charset="0"/>
              </a:rPr>
              <a:t> for </a:t>
            </a:r>
            <a:r>
              <a:rPr lang="it-IT" sz="2000" dirty="0" err="1" smtClean="0">
                <a:latin typeface="Estrangelo Edessa" panose="03080600000000000000" pitchFamily="66" charset="0"/>
                <a:cs typeface="Estrangelo Edessa" panose="03080600000000000000" pitchFamily="66" charset="0"/>
              </a:rPr>
              <a:t>our</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next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generations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is</a:t>
            </a:r>
            <a:r>
              <a:rPr lang="it-IT" sz="2000" dirty="0" smtClean="0">
                <a:latin typeface="Estrangelo Edessa" panose="03080600000000000000" pitchFamily="66" charset="0"/>
                <a:cs typeface="Estrangelo Edessa" panose="03080600000000000000" pitchFamily="66" charset="0"/>
              </a:rPr>
              <a:t> a </a:t>
            </a:r>
            <a:r>
              <a:rPr lang="it-IT" sz="2000" dirty="0" err="1" smtClean="0">
                <a:latin typeface="Estrangelo Edessa" panose="03080600000000000000" pitchFamily="66" charset="0"/>
                <a:cs typeface="Estrangelo Edessa" panose="03080600000000000000" pitchFamily="66" charset="0"/>
              </a:rPr>
              <a:t>proof</a:t>
            </a:r>
            <a:r>
              <a:rPr lang="it-IT" sz="2000" dirty="0" smtClean="0">
                <a:latin typeface="Estrangelo Edessa" panose="03080600000000000000" pitchFamily="66" charset="0"/>
                <a:cs typeface="Estrangelo Edessa" panose="03080600000000000000" pitchFamily="66" charset="0"/>
              </a:rPr>
              <a:t> of </a:t>
            </a:r>
            <a:r>
              <a:rPr lang="it-IT" sz="2000" dirty="0" err="1" smtClean="0">
                <a:latin typeface="Estrangelo Edessa" panose="03080600000000000000" pitchFamily="66" charset="0"/>
                <a:cs typeface="Estrangelo Edessa" panose="03080600000000000000" pitchFamily="66" charset="0"/>
              </a:rPr>
              <a:t>wisdom</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It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is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not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only</a:t>
            </a:r>
            <a:r>
              <a:rPr lang="it-IT" sz="2000" dirty="0" smtClean="0">
                <a:latin typeface="Estrangelo Edessa" panose="03080600000000000000" pitchFamily="66" charset="0"/>
                <a:cs typeface="Estrangelo Edessa" panose="03080600000000000000" pitchFamily="66" charset="0"/>
              </a:rPr>
              <a:t> a </a:t>
            </a:r>
            <a:r>
              <a:rPr lang="it-IT" sz="2000" dirty="0" err="1" smtClean="0">
                <a:latin typeface="Estrangelo Edessa" panose="03080600000000000000" pitchFamily="66" charset="0"/>
                <a:cs typeface="Estrangelo Edessa" panose="03080600000000000000" pitchFamily="66" charset="0"/>
              </a:rPr>
              <a:t>mean</a:t>
            </a:r>
            <a:r>
              <a:rPr lang="it-IT" sz="2000" dirty="0" smtClean="0">
                <a:latin typeface="Estrangelo Edessa" panose="03080600000000000000" pitchFamily="66" charset="0"/>
                <a:cs typeface="Estrangelo Edessa" panose="03080600000000000000" pitchFamily="66" charset="0"/>
              </a:rPr>
              <a:t> of </a:t>
            </a:r>
            <a:r>
              <a:rPr lang="it-IT" sz="2000" dirty="0" err="1" smtClean="0">
                <a:latin typeface="Estrangelo Edessa" panose="03080600000000000000" pitchFamily="66" charset="0"/>
                <a:cs typeface="Estrangelo Edessa" panose="03080600000000000000" pitchFamily="66" charset="0"/>
              </a:rPr>
              <a:t>peace</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but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also</a:t>
            </a:r>
            <a:r>
              <a:rPr lang="it-IT" sz="2000" dirty="0" smtClean="0">
                <a:latin typeface="Estrangelo Edessa" panose="03080600000000000000" pitchFamily="66" charset="0"/>
                <a:cs typeface="Estrangelo Edessa" panose="03080600000000000000" pitchFamily="66" charset="0"/>
              </a:rPr>
              <a:t> an </a:t>
            </a:r>
            <a:r>
              <a:rPr lang="it-IT" sz="2000" dirty="0" err="1" smtClean="0">
                <a:latin typeface="Estrangelo Edessa" panose="03080600000000000000" pitchFamily="66" charset="0"/>
                <a:cs typeface="Estrangelo Edessa" panose="03080600000000000000" pitchFamily="66" charset="0"/>
              </a:rPr>
              <a:t>instrument</a:t>
            </a:r>
            <a:r>
              <a:rPr lang="it-IT" sz="2000" dirty="0" smtClean="0">
                <a:latin typeface="Estrangelo Edessa" panose="03080600000000000000" pitchFamily="66" charset="0"/>
                <a:cs typeface="Estrangelo Edessa" panose="03080600000000000000" pitchFamily="66" charset="0"/>
              </a:rPr>
              <a:t> of </a:t>
            </a:r>
            <a:r>
              <a:rPr lang="it-IT" sz="2000" dirty="0" err="1" smtClean="0">
                <a:latin typeface="Estrangelo Edessa" panose="03080600000000000000" pitchFamily="66" charset="0"/>
                <a:cs typeface="Estrangelo Edessa" panose="03080600000000000000" pitchFamily="66" charset="0"/>
              </a:rPr>
              <a:t>development</a:t>
            </a:r>
            <a:r>
              <a:rPr lang="it-IT" sz="2000" dirty="0" smtClean="0">
                <a:latin typeface="Estrangelo Edessa" panose="03080600000000000000" pitchFamily="66" charset="0"/>
                <a:cs typeface="Estrangelo Edessa" panose="03080600000000000000" pitchFamily="66" charset="0"/>
              </a:rPr>
              <a:t>»</a:t>
            </a:r>
            <a:endParaRPr lang="it-IT" sz="20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3172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 – </a:t>
            </a:r>
            <a:r>
              <a:rPr lang="it-IT" dirty="0" err="1" smtClean="0">
                <a:latin typeface="Estrangelo Edessa" panose="03080600000000000000" pitchFamily="66" charset="0"/>
                <a:cs typeface="Estrangelo Edessa" panose="03080600000000000000" pitchFamily="66" charset="0"/>
              </a:rPr>
              <a:t>Sustainable</a:t>
            </a:r>
            <a:r>
              <a:rPr lang="it-IT" dirty="0" smtClean="0">
                <a:latin typeface="Estrangelo Edessa" panose="03080600000000000000" pitchFamily="66" charset="0"/>
                <a:cs typeface="Estrangelo Edessa" panose="03080600000000000000" pitchFamily="66" charset="0"/>
              </a:rPr>
              <a:t> Development</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6263" y="2037487"/>
            <a:ext cx="3962400" cy="2901696"/>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460" y="2898630"/>
            <a:ext cx="4095750" cy="2390775"/>
          </a:xfrm>
          <a:prstGeom prst="rect">
            <a:avLst/>
          </a:prstGeom>
        </p:spPr>
      </p:pic>
    </p:spTree>
    <p:extLst>
      <p:ext uri="{BB962C8B-B14F-4D97-AF65-F5344CB8AC3E}">
        <p14:creationId xmlns:p14="http://schemas.microsoft.com/office/powerpoint/2010/main" val="19756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Definitions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smtClean="0">
                <a:latin typeface="Estrangelo Edessa" panose="03080600000000000000" pitchFamily="66" charset="0"/>
                <a:cs typeface="Estrangelo Edessa" panose="03080600000000000000" pitchFamily="66" charset="0"/>
              </a:rPr>
              <a:t>In the </a:t>
            </a:r>
            <a:r>
              <a:rPr lang="it-IT" sz="2400" dirty="0" err="1" smtClean="0">
                <a:latin typeface="Estrangelo Edessa" panose="03080600000000000000" pitchFamily="66" charset="0"/>
                <a:cs typeface="Estrangelo Edessa" panose="03080600000000000000" pitchFamily="66" charset="0"/>
              </a:rPr>
              <a:t>words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Koichiro</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Matsuura</a:t>
            </a:r>
            <a:r>
              <a:rPr lang="it-IT" sz="2400" dirty="0" smtClean="0">
                <a:latin typeface="Estrangelo Edessa" panose="03080600000000000000" pitchFamily="66" charset="0"/>
                <a:cs typeface="Estrangelo Edessa" panose="03080600000000000000" pitchFamily="66" charset="0"/>
              </a:rPr>
              <a:t>, «cultural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represents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spirit</a:t>
            </a:r>
            <a:r>
              <a:rPr lang="it-IT" sz="2400" dirty="0" smtClean="0">
                <a:latin typeface="Estrangelo Edessa" panose="03080600000000000000" pitchFamily="66" charset="0"/>
                <a:cs typeface="Estrangelo Edessa" panose="03080600000000000000" pitchFamily="66" charset="0"/>
              </a:rPr>
              <a:t> of a community, in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values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actions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works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institutions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monuments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sites</a:t>
            </a:r>
            <a:r>
              <a:rPr lang="it-IT" sz="2400" dirty="0" smtClean="0">
                <a:latin typeface="Estrangelo Edessa" panose="03080600000000000000" pitchFamily="66" charset="0"/>
                <a:cs typeface="Estrangelo Edessa" panose="03080600000000000000" pitchFamily="66" charset="0"/>
              </a:rPr>
              <a:t>». </a:t>
            </a:r>
          </a:p>
          <a:p>
            <a:pPr marL="0" indent="0" algn="just">
              <a:buNone/>
            </a:pPr>
            <a:endParaRPr lang="it-IT" sz="2400" dirty="0">
              <a:latin typeface="Estrangelo Edessa" panose="03080600000000000000" pitchFamily="66" charset="0"/>
              <a:cs typeface="Estrangelo Edessa" panose="03080600000000000000" pitchFamily="66" charset="0"/>
            </a:endParaRPr>
          </a:p>
          <a:p>
            <a:pPr marL="0" indent="0" algn="just">
              <a:buNone/>
            </a:pPr>
            <a:endParaRPr lang="it-IT" sz="2400" dirty="0">
              <a:latin typeface="Estrangelo Edessa" panose="03080600000000000000" pitchFamily="66" charset="0"/>
              <a:cs typeface="Estrangelo Edessa" panose="03080600000000000000" pitchFamily="66" charset="0"/>
            </a:endParaRPr>
          </a:p>
        </p:txBody>
      </p:sp>
      <p:sp>
        <p:nvSpPr>
          <p:cNvPr id="4" name="Ovale 3"/>
          <p:cNvSpPr/>
          <p:nvPr/>
        </p:nvSpPr>
        <p:spPr>
          <a:xfrm>
            <a:off x="2149434" y="3515096"/>
            <a:ext cx="2921330" cy="2396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i="1" dirty="0" smtClean="0">
                <a:latin typeface="Estrangelo Edessa" panose="03080600000000000000" pitchFamily="66" charset="0"/>
                <a:cs typeface="Estrangelo Edessa" panose="03080600000000000000" pitchFamily="66" charset="0"/>
              </a:rPr>
              <a:t>The </a:t>
            </a:r>
            <a:r>
              <a:rPr lang="it-IT" sz="1400" i="1" dirty="0" err="1" smtClean="0">
                <a:latin typeface="Estrangelo Edessa" panose="03080600000000000000" pitchFamily="66" charset="0"/>
                <a:cs typeface="Estrangelo Edessa" panose="03080600000000000000" pitchFamily="66" charset="0"/>
              </a:rPr>
              <a:t>question</a:t>
            </a:r>
            <a:r>
              <a:rPr lang="it-IT" sz="1400" i="1" dirty="0" smtClean="0">
                <a:latin typeface="Estrangelo Edessa" panose="03080600000000000000" pitchFamily="66" charset="0"/>
                <a:cs typeface="Estrangelo Edessa" panose="03080600000000000000" pitchFamily="66" charset="0"/>
              </a:rPr>
              <a:t>:</a:t>
            </a:r>
          </a:p>
          <a:p>
            <a:pPr algn="ctr"/>
            <a:r>
              <a:rPr lang="it-IT" sz="1400" i="1" dirty="0" smtClean="0">
                <a:latin typeface="Estrangelo Edessa" panose="03080600000000000000" pitchFamily="66" charset="0"/>
                <a:cs typeface="Estrangelo Edessa" panose="03080600000000000000" pitchFamily="66" charset="0"/>
              </a:rPr>
              <a:t>How can a </a:t>
            </a:r>
            <a:r>
              <a:rPr lang="it-IT" sz="1400" i="1" dirty="0" err="1" smtClean="0">
                <a:latin typeface="Estrangelo Edessa" panose="03080600000000000000" pitchFamily="66" charset="0"/>
                <a:cs typeface="Estrangelo Edessa" panose="03080600000000000000" pitchFamily="66" charset="0"/>
              </a:rPr>
              <a:t>definition</a:t>
            </a:r>
            <a:r>
              <a:rPr lang="it-IT" sz="1400" i="1" dirty="0" smtClean="0">
                <a:latin typeface="Estrangelo Edessa" panose="03080600000000000000" pitchFamily="66" charset="0"/>
                <a:cs typeface="Estrangelo Edessa" panose="03080600000000000000" pitchFamily="66" charset="0"/>
              </a:rPr>
              <a:t> of cultural </a:t>
            </a:r>
            <a:r>
              <a:rPr lang="it-IT" sz="1400" i="1" dirty="0" err="1" smtClean="0">
                <a:latin typeface="Estrangelo Edessa" panose="03080600000000000000" pitchFamily="66" charset="0"/>
                <a:cs typeface="Estrangelo Edessa" panose="03080600000000000000" pitchFamily="66" charset="0"/>
              </a:rPr>
              <a:t>heritage</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ethnocentric</a:t>
            </a:r>
            <a:r>
              <a:rPr lang="it-IT" sz="1400" i="1" dirty="0" smtClean="0">
                <a:latin typeface="Estrangelo Edessa" panose="03080600000000000000" pitchFamily="66" charset="0"/>
                <a:cs typeface="Estrangelo Edessa" panose="03080600000000000000" pitchFamily="66" charset="0"/>
              </a:rPr>
              <a:t> and </a:t>
            </a:r>
            <a:r>
              <a:rPr lang="it-IT" sz="1400" i="1" dirty="0" err="1" smtClean="0">
                <a:latin typeface="Estrangelo Edessa" panose="03080600000000000000" pitchFamily="66" charset="0"/>
                <a:cs typeface="Estrangelo Edessa" panose="03080600000000000000" pitchFamily="66" charset="0"/>
              </a:rPr>
              <a:t>linked</a:t>
            </a:r>
            <a:r>
              <a:rPr lang="it-IT" sz="1400" i="1" dirty="0" smtClean="0">
                <a:latin typeface="Estrangelo Edessa" panose="03080600000000000000" pitchFamily="66" charset="0"/>
                <a:cs typeface="Estrangelo Edessa" panose="03080600000000000000" pitchFamily="66" charset="0"/>
              </a:rPr>
              <a:t> to an idea </a:t>
            </a:r>
            <a:r>
              <a:rPr lang="it-IT" sz="1400" i="1" dirty="0" err="1" smtClean="0">
                <a:latin typeface="Estrangelo Edessa" panose="03080600000000000000" pitchFamily="66" charset="0"/>
                <a:cs typeface="Estrangelo Edessa" panose="03080600000000000000" pitchFamily="66" charset="0"/>
              </a:rPr>
              <a:t>conceptualized</a:t>
            </a:r>
            <a:r>
              <a:rPr lang="it-IT" sz="1400" i="1" dirty="0" smtClean="0">
                <a:latin typeface="Estrangelo Edessa" panose="03080600000000000000" pitchFamily="66" charset="0"/>
                <a:cs typeface="Estrangelo Edessa" panose="03080600000000000000" pitchFamily="66" charset="0"/>
              </a:rPr>
              <a:t> in the Western part of the world be </a:t>
            </a:r>
            <a:r>
              <a:rPr lang="it-IT" sz="1400" i="1" dirty="0" err="1" smtClean="0">
                <a:latin typeface="Estrangelo Edessa" panose="03080600000000000000" pitchFamily="66" charset="0"/>
                <a:cs typeface="Estrangelo Edessa" panose="03080600000000000000" pitchFamily="66" charset="0"/>
              </a:rPr>
              <a:t>adapted</a:t>
            </a:r>
            <a:r>
              <a:rPr lang="it-IT" sz="1400" i="1" dirty="0" smtClean="0">
                <a:latin typeface="Estrangelo Edessa" panose="03080600000000000000" pitchFamily="66" charset="0"/>
                <a:cs typeface="Estrangelo Edessa" panose="03080600000000000000" pitchFamily="66" charset="0"/>
              </a:rPr>
              <a:t> to a </a:t>
            </a:r>
            <a:r>
              <a:rPr lang="it-IT" sz="1400" i="1" dirty="0" err="1" smtClean="0">
                <a:latin typeface="Estrangelo Edessa" panose="03080600000000000000" pitchFamily="66" charset="0"/>
                <a:cs typeface="Estrangelo Edessa" panose="03080600000000000000" pitchFamily="66" charset="0"/>
              </a:rPr>
              <a:t>globalized</a:t>
            </a:r>
            <a:r>
              <a:rPr lang="it-IT" sz="1400" i="1" dirty="0" smtClean="0">
                <a:latin typeface="Estrangelo Edessa" panose="03080600000000000000" pitchFamily="66" charset="0"/>
                <a:cs typeface="Estrangelo Edessa" panose="03080600000000000000" pitchFamily="66" charset="0"/>
              </a:rPr>
              <a:t>  and </a:t>
            </a:r>
            <a:r>
              <a:rPr lang="it-IT" sz="1400" i="1" dirty="0" err="1" smtClean="0">
                <a:latin typeface="Estrangelo Edessa" panose="03080600000000000000" pitchFamily="66" charset="0"/>
                <a:cs typeface="Estrangelo Edessa" panose="03080600000000000000" pitchFamily="66" charset="0"/>
              </a:rPr>
              <a:t>immaterial</a:t>
            </a:r>
            <a:r>
              <a:rPr lang="it-IT" sz="1400" i="1" dirty="0" smtClean="0">
                <a:latin typeface="Estrangelo Edessa" panose="03080600000000000000" pitchFamily="66" charset="0"/>
                <a:cs typeface="Estrangelo Edessa" panose="03080600000000000000" pitchFamily="66" charset="0"/>
              </a:rPr>
              <a:t> idea?</a:t>
            </a:r>
            <a:endParaRPr lang="it-IT" sz="1400" i="1" dirty="0">
              <a:latin typeface="Estrangelo Edessa" panose="03080600000000000000" pitchFamily="66" charset="0"/>
              <a:cs typeface="Estrangelo Edessa" panose="03080600000000000000" pitchFamily="66" charset="0"/>
            </a:endParaRPr>
          </a:p>
        </p:txBody>
      </p:sp>
      <p:sp>
        <p:nvSpPr>
          <p:cNvPr id="5" name="Ovale 4"/>
          <p:cNvSpPr/>
          <p:nvPr/>
        </p:nvSpPr>
        <p:spPr>
          <a:xfrm>
            <a:off x="7065819" y="3515096"/>
            <a:ext cx="3051958" cy="2505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i="1" dirty="0" smtClean="0">
                <a:latin typeface="Estrangelo Edessa" panose="03080600000000000000" pitchFamily="66" charset="0"/>
                <a:cs typeface="Estrangelo Edessa" panose="03080600000000000000" pitchFamily="66" charset="0"/>
              </a:rPr>
              <a:t>A </a:t>
            </a:r>
            <a:r>
              <a:rPr lang="it-IT" sz="1400" i="1" dirty="0" err="1" smtClean="0">
                <a:latin typeface="Estrangelo Edessa" panose="03080600000000000000" pitchFamily="66" charset="0"/>
                <a:cs typeface="Estrangelo Edessa" panose="03080600000000000000" pitchFamily="66" charset="0"/>
              </a:rPr>
              <a:t>possible</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answer</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given</a:t>
            </a:r>
            <a:r>
              <a:rPr lang="it-IT" sz="1400" i="1" dirty="0" smtClean="0">
                <a:latin typeface="Estrangelo Edessa" panose="03080600000000000000" pitchFamily="66" charset="0"/>
                <a:cs typeface="Estrangelo Edessa" panose="03080600000000000000" pitchFamily="66" charset="0"/>
              </a:rPr>
              <a:t> by </a:t>
            </a:r>
            <a:r>
              <a:rPr lang="it-IT" sz="1400" i="1" dirty="0" err="1" smtClean="0">
                <a:latin typeface="Estrangelo Edessa" panose="03080600000000000000" pitchFamily="66" charset="0"/>
                <a:cs typeface="Estrangelo Edessa" panose="03080600000000000000" pitchFamily="66" charset="0"/>
              </a:rPr>
              <a:t>Hampaté</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Ba</a:t>
            </a:r>
            <a:r>
              <a:rPr lang="it-IT" sz="1400" i="1" dirty="0" smtClean="0">
                <a:latin typeface="Estrangelo Edessa" panose="03080600000000000000" pitchFamily="66" charset="0"/>
                <a:cs typeface="Estrangelo Edessa" panose="03080600000000000000" pitchFamily="66" charset="0"/>
              </a:rPr>
              <a:t>:</a:t>
            </a:r>
          </a:p>
          <a:p>
            <a:pPr algn="ctr"/>
            <a:r>
              <a:rPr lang="it-IT" sz="1400" i="1" dirty="0" smtClean="0">
                <a:latin typeface="Estrangelo Edessa" panose="03080600000000000000" pitchFamily="66" charset="0"/>
                <a:cs typeface="Estrangelo Edessa" panose="03080600000000000000" pitchFamily="66" charset="0"/>
              </a:rPr>
              <a:t>«</a:t>
            </a:r>
            <a:r>
              <a:rPr lang="it-IT" sz="1400" i="1" dirty="0" err="1" smtClean="0">
                <a:latin typeface="Estrangelo Edessa" panose="03080600000000000000" pitchFamily="66" charset="0"/>
                <a:cs typeface="Estrangelo Edessa" panose="03080600000000000000" pitchFamily="66" charset="0"/>
              </a:rPr>
              <a:t>when</a:t>
            </a:r>
            <a:r>
              <a:rPr lang="it-IT" sz="1400" i="1" dirty="0" smtClean="0">
                <a:latin typeface="Estrangelo Edessa" panose="03080600000000000000" pitchFamily="66" charset="0"/>
                <a:cs typeface="Estrangelo Edessa" panose="03080600000000000000" pitchFamily="66" charset="0"/>
              </a:rPr>
              <a:t> an </a:t>
            </a:r>
            <a:r>
              <a:rPr lang="it-IT" sz="1400" i="1" dirty="0" err="1" smtClean="0">
                <a:latin typeface="Estrangelo Edessa" panose="03080600000000000000" pitchFamily="66" charset="0"/>
                <a:cs typeface="Estrangelo Edessa" panose="03080600000000000000" pitchFamily="66" charset="0"/>
              </a:rPr>
              <a:t>old</a:t>
            </a:r>
            <a:r>
              <a:rPr lang="it-IT" sz="1400" i="1" dirty="0" smtClean="0">
                <a:latin typeface="Estrangelo Edessa" panose="03080600000000000000" pitchFamily="66" charset="0"/>
                <a:cs typeface="Estrangelo Edessa" panose="03080600000000000000" pitchFamily="66" charset="0"/>
              </a:rPr>
              <a:t> man </a:t>
            </a:r>
            <a:r>
              <a:rPr lang="it-IT" sz="1400" i="1" dirty="0" err="1" smtClean="0">
                <a:latin typeface="Estrangelo Edessa" panose="03080600000000000000" pitchFamily="66" charset="0"/>
                <a:cs typeface="Estrangelo Edessa" panose="03080600000000000000" pitchFamily="66" charset="0"/>
              </a:rPr>
              <a:t>dies</a:t>
            </a:r>
            <a:r>
              <a:rPr lang="it-IT" sz="1400" i="1" dirty="0" smtClean="0">
                <a:latin typeface="Estrangelo Edessa" panose="03080600000000000000" pitchFamily="66" charset="0"/>
                <a:cs typeface="Estrangelo Edessa" panose="03080600000000000000" pitchFamily="66" charset="0"/>
              </a:rPr>
              <a:t> in Africa, he </a:t>
            </a:r>
            <a:r>
              <a:rPr lang="it-IT" sz="1400" i="1" dirty="0" err="1" smtClean="0">
                <a:latin typeface="Estrangelo Edessa" panose="03080600000000000000" pitchFamily="66" charset="0"/>
                <a:cs typeface="Estrangelo Edessa" panose="03080600000000000000" pitchFamily="66" charset="0"/>
              </a:rPr>
              <a:t>is</a:t>
            </a:r>
            <a:r>
              <a:rPr lang="it-IT" sz="1400" i="1" dirty="0" smtClean="0">
                <a:latin typeface="Estrangelo Edessa" panose="03080600000000000000" pitchFamily="66" charset="0"/>
                <a:cs typeface="Estrangelo Edessa" panose="03080600000000000000" pitchFamily="66" charset="0"/>
              </a:rPr>
              <a:t> a </a:t>
            </a:r>
            <a:r>
              <a:rPr lang="it-IT" sz="1400" i="1" dirty="0" err="1" smtClean="0">
                <a:latin typeface="Estrangelo Edessa" panose="03080600000000000000" pitchFamily="66" charset="0"/>
                <a:cs typeface="Estrangelo Edessa" panose="03080600000000000000" pitchFamily="66" charset="0"/>
              </a:rPr>
              <a:t>burning</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library</a:t>
            </a:r>
            <a:r>
              <a:rPr lang="it-IT" sz="1400" i="1" dirty="0" smtClean="0">
                <a:latin typeface="Estrangelo Edessa" panose="03080600000000000000" pitchFamily="66" charset="0"/>
                <a:cs typeface="Estrangelo Edessa" panose="03080600000000000000" pitchFamily="66" charset="0"/>
              </a:rPr>
              <a:t>»</a:t>
            </a:r>
            <a:endParaRPr lang="it-IT" sz="1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84848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Tangible</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Heritage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smtClean="0">
                <a:latin typeface="Estrangelo Edessa" panose="03080600000000000000" pitchFamily="66" charset="0"/>
                <a:cs typeface="Estrangelo Edessa" panose="03080600000000000000" pitchFamily="66" charset="0"/>
              </a:rPr>
              <a:t>In the </a:t>
            </a:r>
            <a:r>
              <a:rPr lang="it-IT" sz="2400" dirty="0" err="1" smtClean="0">
                <a:latin typeface="Estrangelo Edessa" panose="03080600000000000000" pitchFamily="66" charset="0"/>
                <a:cs typeface="Estrangelo Edessa" panose="03080600000000000000" pitchFamily="66" charset="0"/>
              </a:rPr>
              <a:t>definition</a:t>
            </a:r>
            <a:r>
              <a:rPr lang="it-IT" sz="2400" dirty="0" smtClean="0">
                <a:latin typeface="Estrangelo Edessa" panose="03080600000000000000" pitchFamily="66" charset="0"/>
                <a:cs typeface="Estrangelo Edessa" panose="03080600000000000000" pitchFamily="66" charset="0"/>
              </a:rPr>
              <a:t> of Unesco «cultural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of a community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living culture.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consists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expressions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both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material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monuments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landscapes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immaterial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languages</a:t>
            </a:r>
            <a:r>
              <a:rPr lang="it-IT" sz="2400" dirty="0" smtClean="0">
                <a:latin typeface="Estrangelo Edessa" panose="03080600000000000000" pitchFamily="66" charset="0"/>
                <a:cs typeface="Estrangelo Edessa" panose="03080600000000000000" pitchFamily="66" charset="0"/>
              </a:rPr>
              <a:t>, know-how, </a:t>
            </a:r>
            <a:r>
              <a:rPr lang="it-IT" sz="2400" dirty="0" err="1" smtClean="0">
                <a:latin typeface="Estrangelo Edessa" panose="03080600000000000000" pitchFamily="66" charset="0"/>
                <a:cs typeface="Estrangelo Edessa" panose="03080600000000000000" pitchFamily="66" charset="0"/>
              </a:rPr>
              <a:t>showing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arts</a:t>
            </a:r>
            <a:r>
              <a:rPr lang="it-IT" sz="2400" dirty="0" smtClean="0">
                <a:latin typeface="Estrangelo Edessa" panose="03080600000000000000" pitchFamily="66" charset="0"/>
                <a:cs typeface="Estrangelo Edessa" panose="03080600000000000000" pitchFamily="66" charset="0"/>
              </a:rPr>
              <a:t>, music, dance, etc.</a:t>
            </a:r>
            <a:endParaRPr lang="it-IT" sz="2400" dirty="0">
              <a:latin typeface="Estrangelo Edessa" panose="03080600000000000000" pitchFamily="66" charset="0"/>
              <a:cs typeface="Estrangelo Edessa" panose="03080600000000000000"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786" y="3847605"/>
            <a:ext cx="2283229" cy="2292217"/>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931" y="3966358"/>
            <a:ext cx="4120739" cy="2042556"/>
          </a:xfrm>
          <a:prstGeom prst="rect">
            <a:avLst/>
          </a:prstGeom>
        </p:spPr>
      </p:pic>
    </p:spTree>
    <p:extLst>
      <p:ext uri="{BB962C8B-B14F-4D97-AF65-F5344CB8AC3E}">
        <p14:creationId xmlns:p14="http://schemas.microsoft.com/office/powerpoint/2010/main" val="227129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In an </a:t>
            </a:r>
            <a:r>
              <a:rPr lang="it-IT" dirty="0" err="1" smtClean="0">
                <a:latin typeface="Estrangelo Edessa" panose="03080600000000000000" pitchFamily="66" charset="0"/>
                <a:cs typeface="Estrangelo Edessa" panose="03080600000000000000" pitchFamily="66" charset="0"/>
              </a:rPr>
              <a:t>aesthetic</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meaning</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4482" y="2671948"/>
            <a:ext cx="2447533" cy="3051957"/>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768" y="2553194"/>
            <a:ext cx="3021507" cy="3590801"/>
          </a:xfrm>
          <a:prstGeom prst="rect">
            <a:avLst/>
          </a:prstGeom>
        </p:spPr>
      </p:pic>
    </p:spTree>
    <p:extLst>
      <p:ext uri="{BB962C8B-B14F-4D97-AF65-F5344CB8AC3E}">
        <p14:creationId xmlns:p14="http://schemas.microsoft.com/office/powerpoint/2010/main" val="40915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Cultural Objects and the French </a:t>
            </a:r>
            <a:r>
              <a:rPr lang="it-IT" dirty="0" err="1" smtClean="0">
                <a:latin typeface="Estrangelo Edessa" panose="03080600000000000000" pitchFamily="66" charset="0"/>
                <a:cs typeface="Estrangelo Edessa" panose="03080600000000000000" pitchFamily="66" charset="0"/>
              </a:rPr>
              <a:t>Revolution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10000"/>
          </a:bodyPr>
          <a:lstStyle/>
          <a:p>
            <a:pPr algn="just"/>
            <a:r>
              <a:rPr lang="it-IT" sz="2400" dirty="0" err="1" smtClean="0">
                <a:latin typeface="Estrangelo Edessa" panose="03080600000000000000" pitchFamily="66" charset="0"/>
                <a:cs typeface="Estrangelo Edessa" panose="03080600000000000000" pitchFamily="66" charset="0"/>
              </a:rPr>
              <a:t>Enlightment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posed</a:t>
            </a:r>
            <a:r>
              <a:rPr lang="it-IT" sz="2400" dirty="0" smtClean="0">
                <a:latin typeface="Estrangelo Edessa" panose="03080600000000000000" pitchFamily="66" charset="0"/>
                <a:cs typeface="Estrangelo Edessa" panose="03080600000000000000" pitchFamily="66" charset="0"/>
              </a:rPr>
              <a:t> the idea of a complete </a:t>
            </a:r>
            <a:r>
              <a:rPr lang="it-IT" sz="2400" dirty="0" err="1" smtClean="0">
                <a:latin typeface="Estrangelo Edessa" panose="03080600000000000000" pitchFamily="66" charset="0"/>
                <a:cs typeface="Estrangelo Edessa" panose="03080600000000000000" pitchFamily="66" charset="0"/>
              </a:rPr>
              <a:t>rupture</a:t>
            </a:r>
            <a:r>
              <a:rPr lang="it-IT" sz="2400" dirty="0" smtClean="0">
                <a:latin typeface="Estrangelo Edessa" panose="03080600000000000000" pitchFamily="66" charset="0"/>
                <a:cs typeface="Estrangelo Edessa" panose="03080600000000000000" pitchFamily="66" charset="0"/>
              </a:rPr>
              <a:t> of the Christian idea of time: </a:t>
            </a:r>
            <a:r>
              <a:rPr lang="it-IT" sz="2400" dirty="0" err="1" smtClean="0">
                <a:latin typeface="Estrangelo Edessa" panose="03080600000000000000" pitchFamily="66" charset="0"/>
                <a:cs typeface="Estrangelo Edessa" panose="03080600000000000000" pitchFamily="66" charset="0"/>
              </a:rPr>
              <a:t>introducing</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faith</a:t>
            </a:r>
            <a:r>
              <a:rPr lang="it-IT" sz="2400" dirty="0" smtClean="0">
                <a:latin typeface="Estrangelo Edessa" panose="03080600000000000000" pitchFamily="66" charset="0"/>
                <a:cs typeface="Estrangelo Edessa" panose="03080600000000000000" pitchFamily="66" charset="0"/>
              </a:rPr>
              <a:t> in the human </a:t>
            </a:r>
            <a:r>
              <a:rPr lang="it-IT" sz="2400" dirty="0" err="1" smtClean="0">
                <a:latin typeface="Estrangelo Edessa" panose="03080600000000000000" pitchFamily="66" charset="0"/>
                <a:cs typeface="Estrangelo Edessa" panose="03080600000000000000" pitchFamily="66" charset="0"/>
              </a:rPr>
              <a:t>power</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build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transform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destiny</a:t>
            </a:r>
            <a:r>
              <a:rPr lang="it-IT" sz="2400" dirty="0" smtClean="0">
                <a:latin typeface="Estrangelo Edessa" panose="03080600000000000000" pitchFamily="66" charset="0"/>
                <a:cs typeface="Estrangelo Edessa" panose="03080600000000000000" pitchFamily="66" charset="0"/>
              </a:rPr>
              <a:t>, the idea of a progressive </a:t>
            </a:r>
            <a:r>
              <a:rPr lang="it-IT" sz="2400" dirty="0" err="1" smtClean="0">
                <a:latin typeface="Estrangelo Edessa" panose="03080600000000000000" pitchFamily="66" charset="0"/>
                <a:cs typeface="Estrangelo Edessa" panose="03080600000000000000" pitchFamily="66" charset="0"/>
              </a:rPr>
              <a:t>concept</a:t>
            </a:r>
            <a:r>
              <a:rPr lang="it-IT" sz="2400" dirty="0" smtClean="0">
                <a:latin typeface="Estrangelo Edessa" panose="03080600000000000000" pitchFamily="66" charset="0"/>
                <a:cs typeface="Estrangelo Edessa" panose="03080600000000000000" pitchFamily="66" charset="0"/>
              </a:rPr>
              <a:t> of time, the </a:t>
            </a:r>
            <a:r>
              <a:rPr lang="it-IT" sz="2400" dirty="0" err="1" smtClean="0">
                <a:latin typeface="Estrangelo Edessa" panose="03080600000000000000" pitchFamily="66" charset="0"/>
                <a:cs typeface="Estrangelo Edessa" panose="03080600000000000000" pitchFamily="66" charset="0"/>
              </a:rPr>
              <a:t>relevance</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know</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define</a:t>
            </a:r>
            <a:r>
              <a:rPr lang="it-IT" sz="2400" dirty="0" smtClean="0">
                <a:latin typeface="Estrangelo Edessa" panose="03080600000000000000" pitchFamily="66" charset="0"/>
                <a:cs typeface="Estrangelo Edessa" panose="03080600000000000000" pitchFamily="66" charset="0"/>
              </a:rPr>
              <a:t> time, </a:t>
            </a:r>
            <a:r>
              <a:rPr lang="it-IT" sz="2400" dirty="0" err="1" smtClean="0">
                <a:latin typeface="Estrangelo Edessa" panose="03080600000000000000" pitchFamily="66" charset="0"/>
                <a:cs typeface="Estrangelo Edessa" panose="03080600000000000000" pitchFamily="66" charset="0"/>
              </a:rPr>
              <a:t>present</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t>
            </a:r>
          </a:p>
          <a:p>
            <a:pPr algn="just"/>
            <a:r>
              <a:rPr lang="it-IT" sz="2400" dirty="0" smtClean="0">
                <a:latin typeface="Estrangelo Edessa" panose="03080600000000000000" pitchFamily="66" charset="0"/>
                <a:cs typeface="Estrangelo Edessa" panose="03080600000000000000" pitchFamily="66" charset="0"/>
              </a:rPr>
              <a:t>French </a:t>
            </a:r>
            <a:r>
              <a:rPr lang="it-IT" sz="2400" dirty="0" err="1" smtClean="0">
                <a:latin typeface="Estrangelo Edessa" panose="03080600000000000000" pitchFamily="66" charset="0"/>
                <a:cs typeface="Estrangelo Edessa" panose="03080600000000000000" pitchFamily="66" charset="0"/>
              </a:rPr>
              <a:t>Revolution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determined</a:t>
            </a:r>
            <a:r>
              <a:rPr lang="it-IT" sz="2400" dirty="0" smtClean="0">
                <a:latin typeface="Estrangelo Edessa" panose="03080600000000000000" pitchFamily="66" charset="0"/>
                <a:cs typeface="Estrangelo Edessa" panose="03080600000000000000" pitchFamily="66" charset="0"/>
              </a:rPr>
              <a:t> on </a:t>
            </a:r>
            <a:r>
              <a:rPr lang="it-IT" sz="2400" dirty="0" err="1" smtClean="0">
                <a:latin typeface="Estrangelo Edessa" panose="03080600000000000000" pitchFamily="66" charset="0"/>
                <a:cs typeface="Estrangelo Edessa" panose="03080600000000000000" pitchFamily="66" charset="0"/>
              </a:rPr>
              <a:t>one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hand</a:t>
            </a:r>
            <a:r>
              <a:rPr lang="it-IT" sz="2400" dirty="0" smtClean="0">
                <a:latin typeface="Estrangelo Edessa" panose="03080600000000000000" pitchFamily="66" charset="0"/>
                <a:cs typeface="Estrangelo Edessa" panose="03080600000000000000" pitchFamily="66" charset="0"/>
              </a:rPr>
              <a:t> the idea of a complete </a:t>
            </a:r>
            <a:r>
              <a:rPr lang="it-IT" sz="2400" dirty="0" err="1" smtClean="0">
                <a:latin typeface="Estrangelo Edessa" panose="03080600000000000000" pitchFamily="66" charset="0"/>
                <a:cs typeface="Estrangelo Edessa" panose="03080600000000000000" pitchFamily="66" charset="0"/>
              </a:rPr>
              <a:t>destruction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relics</a:t>
            </a:r>
            <a:r>
              <a:rPr lang="it-IT" sz="2400" dirty="0" smtClean="0">
                <a:latin typeface="Estrangelo Edessa" panose="03080600000000000000" pitchFamily="66" charset="0"/>
                <a:cs typeface="Estrangelo Edessa" panose="03080600000000000000" pitchFamily="66" charset="0"/>
              </a:rPr>
              <a:t>, in </a:t>
            </a:r>
            <a:r>
              <a:rPr lang="it-IT" sz="2400" dirty="0" err="1" smtClean="0">
                <a:latin typeface="Estrangelo Edessa" panose="03080600000000000000" pitchFamily="66" charset="0"/>
                <a:cs typeface="Estrangelo Edessa" panose="03080600000000000000" pitchFamily="66" charset="0"/>
              </a:rPr>
              <a:t>particular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religious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but</a:t>
            </a:r>
            <a:r>
              <a:rPr lang="it-IT" sz="2400" dirty="0" smtClean="0">
                <a:latin typeface="Estrangelo Edessa" panose="03080600000000000000" pitchFamily="66" charset="0"/>
                <a:cs typeface="Estrangelo Edessa" panose="03080600000000000000" pitchFamily="66" charset="0"/>
              </a:rPr>
              <a:t> on the </a:t>
            </a:r>
            <a:r>
              <a:rPr lang="it-IT" sz="2400" dirty="0" err="1" smtClean="0">
                <a:latin typeface="Estrangelo Edessa" panose="03080600000000000000" pitchFamily="66" charset="0"/>
                <a:cs typeface="Estrangelo Edessa" panose="03080600000000000000" pitchFamily="66" charset="0"/>
              </a:rPr>
              <a:t>other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hand</a:t>
            </a:r>
            <a:r>
              <a:rPr lang="it-IT" sz="2400" dirty="0" smtClean="0">
                <a:latin typeface="Estrangelo Edessa" panose="03080600000000000000" pitchFamily="66" charset="0"/>
                <a:cs typeface="Estrangelo Edessa" panose="03080600000000000000" pitchFamily="66" charset="0"/>
              </a:rPr>
              <a:t> the idea of </a:t>
            </a:r>
            <a:r>
              <a:rPr lang="it-IT" sz="2400" dirty="0" err="1" smtClean="0">
                <a:latin typeface="Estrangelo Edessa" panose="03080600000000000000" pitchFamily="66" charset="0"/>
                <a:cs typeface="Estrangelo Edessa" panose="03080600000000000000" pitchFamily="66" charset="0"/>
              </a:rPr>
              <a:t>preserve</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manage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these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relics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testify</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and an </a:t>
            </a:r>
            <a:r>
              <a:rPr lang="it-IT" sz="2400" dirty="0" err="1" smtClean="0">
                <a:latin typeface="Estrangelo Edessa" panose="03080600000000000000" pitchFamily="66" charset="0"/>
                <a:cs typeface="Estrangelo Edessa" panose="03080600000000000000" pitchFamily="66" charset="0"/>
              </a:rPr>
              <a:t>element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national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identity</a:t>
            </a:r>
            <a:r>
              <a:rPr lang="it-IT" sz="2400" dirty="0" smtClean="0">
                <a:latin typeface="Estrangelo Edessa" panose="03080600000000000000" pitchFamily="66" charset="0"/>
                <a:cs typeface="Estrangelo Edessa" panose="03080600000000000000" pitchFamily="66" charset="0"/>
              </a:rPr>
              <a:t>. </a:t>
            </a:r>
          </a:p>
          <a:p>
            <a:pPr algn="just"/>
            <a:r>
              <a:rPr lang="it-IT" sz="2400" dirty="0" smtClean="0">
                <a:latin typeface="Estrangelo Edessa" panose="03080600000000000000" pitchFamily="66" charset="0"/>
                <a:cs typeface="Estrangelo Edessa" panose="03080600000000000000" pitchFamily="66" charset="0"/>
              </a:rPr>
              <a:t>Cultural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are </a:t>
            </a:r>
            <a:r>
              <a:rPr lang="it-IT" sz="2400" dirty="0" err="1" smtClean="0">
                <a:latin typeface="Estrangelo Edessa" panose="03080600000000000000" pitchFamily="66" charset="0"/>
                <a:cs typeface="Estrangelo Edessa" panose="03080600000000000000" pitchFamily="66" charset="0"/>
              </a:rPr>
              <a:t>considered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preserved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elements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testifies</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tangible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proof</a:t>
            </a:r>
            <a:r>
              <a:rPr lang="it-IT" sz="2400" dirty="0" smtClean="0">
                <a:latin typeface="Estrangelo Edessa" panose="03080600000000000000" pitchFamily="66" charset="0"/>
                <a:cs typeface="Estrangelo Edessa" panose="03080600000000000000" pitchFamily="66" charset="0"/>
              </a:rPr>
              <a:t> of a time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existed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now</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doesn’t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exist</a:t>
            </a:r>
            <a:r>
              <a:rPr lang="it-IT" sz="2400" dirty="0" smtClean="0">
                <a:latin typeface="Estrangelo Edessa" panose="03080600000000000000" pitchFamily="66" charset="0"/>
                <a:cs typeface="Estrangelo Edessa" panose="03080600000000000000" pitchFamily="66" charset="0"/>
              </a:rPr>
              <a:t> more. </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87265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6772" y="624110"/>
            <a:ext cx="5523897" cy="3778250"/>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5174" y="2572385"/>
            <a:ext cx="4940135" cy="3659950"/>
          </a:xfrm>
          <a:prstGeom prst="rect">
            <a:avLst/>
          </a:prstGeom>
        </p:spPr>
      </p:pic>
    </p:spTree>
    <p:extLst>
      <p:ext uri="{BB962C8B-B14F-4D97-AF65-F5344CB8AC3E}">
        <p14:creationId xmlns:p14="http://schemas.microsoft.com/office/powerpoint/2010/main" val="273866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4474" y="2125683"/>
            <a:ext cx="7077692" cy="4108861"/>
          </a:xfrm>
        </p:spPr>
      </p:pic>
    </p:spTree>
    <p:extLst>
      <p:ext uri="{BB962C8B-B14F-4D97-AF65-F5344CB8AC3E}">
        <p14:creationId xmlns:p14="http://schemas.microsoft.com/office/powerpoint/2010/main" val="18388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Tangible</a:t>
            </a:r>
            <a:r>
              <a:rPr lang="it-IT" dirty="0" smtClean="0">
                <a:latin typeface="Estrangelo Edessa" panose="03080600000000000000" pitchFamily="66" charset="0"/>
                <a:cs typeface="Estrangelo Edessa" panose="03080600000000000000" pitchFamily="66" charset="0"/>
              </a:rPr>
              <a:t> Cultural Heritage </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Testify</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Civilization</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7995" y="2242930"/>
            <a:ext cx="3350923" cy="2507200"/>
          </a:xfrm>
        </p:spPr>
      </p:pic>
      <p:sp>
        <p:nvSpPr>
          <p:cNvPr id="5" name="AutoShape 2" descr="Risultati immagini per lubjanka"/>
          <p:cNvSpPr>
            <a:spLocks noChangeAspect="1" noChangeArrowheads="1"/>
          </p:cNvSpPr>
          <p:nvPr/>
        </p:nvSpPr>
        <p:spPr bwMode="auto">
          <a:xfrm>
            <a:off x="63500" y="-136525"/>
            <a:ext cx="1895475"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Risultati immagini per lubjank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588" y="2379518"/>
            <a:ext cx="2857500" cy="160020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518" y="3179618"/>
            <a:ext cx="6286500" cy="3333750"/>
          </a:xfrm>
          <a:prstGeom prst="rect">
            <a:avLst/>
          </a:prstGeom>
        </p:spPr>
      </p:pic>
    </p:spTree>
    <p:extLst>
      <p:ext uri="{BB962C8B-B14F-4D97-AF65-F5344CB8AC3E}">
        <p14:creationId xmlns:p14="http://schemas.microsoft.com/office/powerpoint/2010/main" val="367287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endParaRPr lang="it-IT" dirty="0">
              <a:latin typeface="Estrangelo Edessa" panose="03080600000000000000" pitchFamily="66" charset="0"/>
              <a:cs typeface="Estrangelo Edessa" panose="03080600000000000000" pitchFamily="66" charset="0"/>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35840" y="1551709"/>
            <a:ext cx="5135745" cy="377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119" y="2683823"/>
            <a:ext cx="6840187" cy="3420094"/>
          </a:xfrm>
          <a:prstGeom prst="rect">
            <a:avLst/>
          </a:prstGeom>
        </p:spPr>
      </p:pic>
    </p:spTree>
    <p:extLst>
      <p:ext uri="{BB962C8B-B14F-4D97-AF65-F5344CB8AC3E}">
        <p14:creationId xmlns:p14="http://schemas.microsoft.com/office/powerpoint/2010/main" val="222762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8150" y="1816389"/>
            <a:ext cx="2609850" cy="1752600"/>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423" y="3989923"/>
            <a:ext cx="3028950" cy="1514475"/>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63" y="1905000"/>
            <a:ext cx="3057525" cy="1495425"/>
          </a:xfrm>
          <a:prstGeom prst="rect">
            <a:avLst/>
          </a:prstGeom>
        </p:spPr>
      </p:pic>
    </p:spTree>
    <p:extLst>
      <p:ext uri="{BB962C8B-B14F-4D97-AF65-F5344CB8AC3E}">
        <p14:creationId xmlns:p14="http://schemas.microsoft.com/office/powerpoint/2010/main" val="39990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Definition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62500" lnSpcReduction="20000"/>
          </a:bodyPr>
          <a:lstStyle/>
          <a:p>
            <a:pPr marL="0" indent="0" algn="just">
              <a:buNone/>
            </a:pPr>
            <a:r>
              <a:rPr lang="it-IT" sz="3200" dirty="0" smtClean="0">
                <a:latin typeface="Estrangelo Edessa" panose="03080600000000000000" pitchFamily="66" charset="0"/>
                <a:cs typeface="Estrangelo Edessa" panose="03080600000000000000" pitchFamily="66" charset="0"/>
              </a:rPr>
              <a:t>Unesco Convention for the </a:t>
            </a:r>
            <a:r>
              <a:rPr lang="it-IT" sz="3200" dirty="0" err="1" smtClean="0">
                <a:latin typeface="Estrangelo Edessa" panose="03080600000000000000" pitchFamily="66" charset="0"/>
                <a:cs typeface="Estrangelo Edessa" panose="03080600000000000000" pitchFamily="66" charset="0"/>
              </a:rPr>
              <a:t>Safeguard</a:t>
            </a:r>
            <a:r>
              <a:rPr lang="it-IT" sz="3200" dirty="0" smtClean="0">
                <a:latin typeface="Estrangelo Edessa" panose="03080600000000000000" pitchFamily="66" charset="0"/>
                <a:cs typeface="Estrangelo Edessa" panose="03080600000000000000" pitchFamily="66" charset="0"/>
              </a:rPr>
              <a:t> of the </a:t>
            </a:r>
            <a:r>
              <a:rPr lang="it-IT" sz="3200" dirty="0" err="1" smtClean="0">
                <a:latin typeface="Estrangelo Edessa" panose="03080600000000000000" pitchFamily="66" charset="0"/>
                <a:cs typeface="Estrangelo Edessa" panose="03080600000000000000" pitchFamily="66" charset="0"/>
              </a:rPr>
              <a:t>Intangible</a:t>
            </a:r>
            <a:r>
              <a:rPr lang="it-IT" sz="3200" dirty="0" smtClean="0">
                <a:latin typeface="Estrangelo Edessa" panose="03080600000000000000" pitchFamily="66" charset="0"/>
                <a:cs typeface="Estrangelo Edessa" panose="03080600000000000000" pitchFamily="66" charset="0"/>
              </a:rPr>
              <a:t> Cultural Heritage – 17 </a:t>
            </a:r>
            <a:r>
              <a:rPr lang="it-IT" sz="3200" dirty="0" err="1" smtClean="0">
                <a:latin typeface="Estrangelo Edessa" panose="03080600000000000000" pitchFamily="66" charset="0"/>
                <a:cs typeface="Estrangelo Edessa" panose="03080600000000000000" pitchFamily="66" charset="0"/>
              </a:rPr>
              <a:t>October</a:t>
            </a:r>
            <a:r>
              <a:rPr lang="it-IT" sz="3200" dirty="0" smtClean="0">
                <a:latin typeface="Estrangelo Edessa" panose="03080600000000000000" pitchFamily="66" charset="0"/>
                <a:cs typeface="Estrangelo Edessa" panose="03080600000000000000" pitchFamily="66" charset="0"/>
              </a:rPr>
              <a:t> 2003</a:t>
            </a:r>
          </a:p>
          <a:p>
            <a:pPr algn="just"/>
            <a:r>
              <a:rPr lang="en-US" sz="3200" dirty="0">
                <a:latin typeface="Estrangelo Edessa" panose="03080600000000000000" pitchFamily="66" charset="0"/>
                <a:cs typeface="Estrangelo Edessa" panose="03080600000000000000" pitchFamily="66" charset="0"/>
              </a:rPr>
              <a:t>1. The “intangible cultural heritage” means the practices, representations, expressions, knowledge, skills – as well as the instruments, objects, artefacts and cultural spaces associated therewith – that communities, groups and, in some cases, individuals recognize as part of their cultural heritage. This intangible cultural heritage, transmitted from generation to generation, is constantly recreated by communities and groups in response to their environment, their interaction with nature and their history, and provides them with a sense of identity and continuity, thus promoting respect for cultural diversity and human creativity. For the purposes of this Convention, consideration will be given solely to such intangible cultural heritage as is compatible with existing international human rights instruments, as well as with the requirements of mutual respect among communities, groups and individuals, and of sustainable development</a:t>
            </a:r>
            <a:r>
              <a:rPr lang="en-US" sz="3200" dirty="0" smtClean="0">
                <a:latin typeface="Estrangelo Edessa" panose="03080600000000000000" pitchFamily="66" charset="0"/>
                <a:cs typeface="Estrangelo Edessa" panose="03080600000000000000" pitchFamily="66" charset="0"/>
              </a:rPr>
              <a:t>.</a:t>
            </a:r>
          </a:p>
        </p:txBody>
      </p:sp>
    </p:spTree>
    <p:extLst>
      <p:ext uri="{BB962C8B-B14F-4D97-AF65-F5344CB8AC3E}">
        <p14:creationId xmlns:p14="http://schemas.microsoft.com/office/powerpoint/2010/main" val="34685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result</a:t>
            </a:r>
            <a:r>
              <a:rPr lang="it-IT" dirty="0" smtClean="0">
                <a:latin typeface="Estrangelo Edessa" panose="03080600000000000000" pitchFamily="66" charset="0"/>
                <a:cs typeface="Estrangelo Edessa" panose="03080600000000000000" pitchFamily="66" charset="0"/>
              </a:rPr>
              <a:t> of a </a:t>
            </a:r>
            <a:r>
              <a:rPr lang="it-IT" dirty="0" err="1" smtClean="0">
                <a:latin typeface="Estrangelo Edessa" panose="03080600000000000000" pitchFamily="66" charset="0"/>
                <a:cs typeface="Estrangelo Edessa" panose="03080600000000000000" pitchFamily="66" charset="0"/>
              </a:rPr>
              <a:t>process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20000"/>
          </a:bodyPr>
          <a:lstStyle/>
          <a:p>
            <a:pPr algn="just"/>
            <a:r>
              <a:rPr lang="it-IT" sz="2400" dirty="0" err="1" smtClean="0">
                <a:latin typeface="Estrangelo Edessa" panose="03080600000000000000" pitchFamily="66" charset="0"/>
                <a:cs typeface="Estrangelo Edessa" panose="03080600000000000000" pitchFamily="66" charset="0"/>
              </a:rPr>
              <a:t>Intangible</a:t>
            </a:r>
            <a:r>
              <a:rPr lang="it-IT" sz="2400" dirty="0" smtClean="0">
                <a:latin typeface="Estrangelo Edessa" panose="03080600000000000000" pitchFamily="66" charset="0"/>
                <a:cs typeface="Estrangelo Edessa" panose="03080600000000000000" pitchFamily="66" charset="0"/>
              </a:rPr>
              <a:t> Cultural Heritage </a:t>
            </a:r>
            <a:r>
              <a:rPr lang="it-IT" sz="2400" dirty="0" err="1" smtClean="0">
                <a:latin typeface="Estrangelo Edessa" panose="03080600000000000000" pitchFamily="66" charset="0"/>
                <a:cs typeface="Estrangelo Edessa" panose="03080600000000000000" pitchFamily="66" charset="0"/>
              </a:rPr>
              <a:t>hasn’t</a:t>
            </a:r>
            <a:r>
              <a:rPr lang="it-IT" sz="2400" dirty="0" smtClean="0">
                <a:latin typeface="Estrangelo Edessa" panose="03080600000000000000" pitchFamily="66" charset="0"/>
                <a:cs typeface="Estrangelo Edessa" panose="03080600000000000000" pitchFamily="66" charset="0"/>
              </a:rPr>
              <a:t> a body</a:t>
            </a:r>
          </a:p>
          <a:p>
            <a:pPr algn="just"/>
            <a:r>
              <a:rPr lang="it-IT" sz="2400" dirty="0" err="1" smtClean="0">
                <a:latin typeface="Estrangelo Edessa" panose="03080600000000000000" pitchFamily="66" charset="0"/>
                <a:cs typeface="Estrangelo Edessa" panose="03080600000000000000" pitchFamily="66" charset="0"/>
              </a:rPr>
              <a:t>Intangible</a:t>
            </a:r>
            <a:r>
              <a:rPr lang="it-IT" sz="2400" dirty="0" smtClean="0">
                <a:latin typeface="Estrangelo Edessa" panose="03080600000000000000" pitchFamily="66" charset="0"/>
                <a:cs typeface="Estrangelo Edessa" panose="03080600000000000000" pitchFamily="66" charset="0"/>
              </a:rPr>
              <a:t> Cultural Heritage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result</a:t>
            </a:r>
            <a:r>
              <a:rPr lang="it-IT" sz="2400" dirty="0" smtClean="0">
                <a:latin typeface="Estrangelo Edessa" panose="03080600000000000000" pitchFamily="66" charset="0"/>
                <a:cs typeface="Estrangelo Edessa" panose="03080600000000000000" pitchFamily="66" charset="0"/>
              </a:rPr>
              <a:t> of a </a:t>
            </a:r>
            <a:r>
              <a:rPr lang="it-IT" sz="2400" dirty="0" err="1" smtClean="0">
                <a:latin typeface="Estrangelo Edessa" panose="03080600000000000000" pitchFamily="66" charset="0"/>
                <a:cs typeface="Estrangelo Edessa" panose="03080600000000000000" pitchFamily="66" charset="0"/>
              </a:rPr>
              <a:t>process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action</a:t>
            </a:r>
            <a:endParaRPr lang="it-IT" sz="2400" dirty="0" smtClean="0">
              <a:latin typeface="Estrangelo Edessa" panose="03080600000000000000" pitchFamily="66" charset="0"/>
              <a:cs typeface="Estrangelo Edessa" panose="03080600000000000000" pitchFamily="66" charset="0"/>
            </a:endParaRPr>
          </a:p>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protection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regards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process</a:t>
            </a:r>
            <a:r>
              <a:rPr lang="it-IT" sz="2400" dirty="0" smtClean="0">
                <a:latin typeface="Estrangelo Edessa" panose="03080600000000000000" pitchFamily="66" charset="0"/>
                <a:cs typeface="Estrangelo Edessa" panose="03080600000000000000" pitchFamily="66" charset="0"/>
              </a:rPr>
              <a:t> and the </a:t>
            </a:r>
            <a:r>
              <a:rPr lang="it-IT" sz="2400" dirty="0" err="1" smtClean="0">
                <a:latin typeface="Estrangelo Edessa" panose="03080600000000000000" pitchFamily="66" charset="0"/>
                <a:cs typeface="Estrangelo Edessa" panose="03080600000000000000" pitchFamily="66" charset="0"/>
              </a:rPr>
              <a:t>action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creating</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object</a:t>
            </a:r>
            <a:r>
              <a:rPr lang="it-IT" sz="2400" dirty="0" smtClean="0">
                <a:latin typeface="Estrangelo Edessa" panose="03080600000000000000" pitchFamily="66" charset="0"/>
                <a:cs typeface="Estrangelo Edessa" panose="03080600000000000000" pitchFamily="66" charset="0"/>
              </a:rPr>
              <a:t> or the </a:t>
            </a:r>
            <a:r>
              <a:rPr lang="it-IT" sz="2400" dirty="0" err="1" smtClean="0">
                <a:latin typeface="Estrangelo Edessa" panose="03080600000000000000" pitchFamily="66" charset="0"/>
                <a:cs typeface="Estrangelo Edessa" panose="03080600000000000000" pitchFamily="66" charset="0"/>
              </a:rPr>
              <a:t>product</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not</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product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itself</a:t>
            </a:r>
            <a:r>
              <a:rPr lang="it-IT" sz="2400" dirty="0" smtClean="0">
                <a:latin typeface="Estrangelo Edessa" panose="03080600000000000000" pitchFamily="66" charset="0"/>
                <a:cs typeface="Estrangelo Edessa" panose="03080600000000000000" pitchFamily="66" charset="0"/>
              </a:rPr>
              <a:t>. Or, </a:t>
            </a:r>
            <a:r>
              <a:rPr lang="it-IT" sz="2400" dirty="0" err="1" smtClean="0">
                <a:latin typeface="Estrangelo Edessa" panose="03080600000000000000" pitchFamily="66" charset="0"/>
                <a:cs typeface="Estrangelo Edessa" panose="03080600000000000000" pitchFamily="66" charset="0"/>
              </a:rPr>
              <a:t>better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process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products</a:t>
            </a:r>
            <a:r>
              <a:rPr lang="it-IT" sz="2400" dirty="0" smtClean="0">
                <a:latin typeface="Estrangelo Edessa" panose="03080600000000000000" pitchFamily="66" charset="0"/>
                <a:cs typeface="Estrangelo Edessa" panose="03080600000000000000" pitchFamily="66" charset="0"/>
              </a:rPr>
              <a:t> are in a </a:t>
            </a:r>
            <a:r>
              <a:rPr lang="it-IT" sz="2400" dirty="0" err="1" smtClean="0">
                <a:latin typeface="Estrangelo Edessa" panose="03080600000000000000" pitchFamily="66" charset="0"/>
                <a:cs typeface="Estrangelo Edessa" panose="03080600000000000000" pitchFamily="66" charset="0"/>
              </a:rPr>
              <a:t>symbiothic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relationship</a:t>
            </a:r>
            <a:endParaRPr lang="it-IT" sz="2400" dirty="0" smtClean="0">
              <a:latin typeface="Estrangelo Edessa" panose="03080600000000000000" pitchFamily="66" charset="0"/>
              <a:cs typeface="Estrangelo Edessa" panose="03080600000000000000" pitchFamily="66" charset="0"/>
            </a:endParaRPr>
          </a:p>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values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recognized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protected</a:t>
            </a:r>
            <a:r>
              <a:rPr lang="it-IT" sz="2400" dirty="0" smtClean="0">
                <a:latin typeface="Estrangelo Edessa" panose="03080600000000000000" pitchFamily="66" charset="0"/>
                <a:cs typeface="Estrangelo Edessa" panose="03080600000000000000" pitchFamily="66" charset="0"/>
              </a:rPr>
              <a:t> are the </a:t>
            </a:r>
            <a:r>
              <a:rPr lang="it-IT" sz="2400" dirty="0" err="1" smtClean="0">
                <a:latin typeface="Estrangelo Edessa" panose="03080600000000000000" pitchFamily="66" charset="0"/>
                <a:cs typeface="Estrangelo Edessa" panose="03080600000000000000" pitchFamily="66" charset="0"/>
              </a:rPr>
              <a:t>elements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which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define</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product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important</a:t>
            </a:r>
            <a:endParaRPr lang="it-IT" sz="2400" dirty="0" smtClean="0">
              <a:latin typeface="Estrangelo Edessa" panose="03080600000000000000" pitchFamily="66" charset="0"/>
              <a:cs typeface="Estrangelo Edessa" panose="03080600000000000000" pitchFamily="66" charset="0"/>
            </a:endParaRPr>
          </a:p>
          <a:p>
            <a:pPr algn="just"/>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establish</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relationship</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between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present</a:t>
            </a:r>
            <a:r>
              <a:rPr lang="it-IT" sz="2400" dirty="0" smtClean="0">
                <a:latin typeface="Estrangelo Edessa" panose="03080600000000000000" pitchFamily="66" charset="0"/>
                <a:cs typeface="Estrangelo Edessa" panose="03080600000000000000" pitchFamily="66" charset="0"/>
              </a:rPr>
              <a:t> life and creative </a:t>
            </a:r>
            <a:r>
              <a:rPr lang="it-IT" sz="2400" dirty="0" err="1" smtClean="0">
                <a:latin typeface="Estrangelo Edessa" panose="03080600000000000000" pitchFamily="66" charset="0"/>
                <a:cs typeface="Estrangelo Edessa" panose="03080600000000000000" pitchFamily="66" charset="0"/>
              </a:rPr>
              <a:t>action</a:t>
            </a:r>
            <a:r>
              <a:rPr lang="it-IT" sz="2400" dirty="0" smtClean="0">
                <a:latin typeface="Estrangelo Edessa" panose="03080600000000000000" pitchFamily="66" charset="0"/>
                <a:cs typeface="Estrangelo Edessa" panose="03080600000000000000" pitchFamily="66" charset="0"/>
              </a:rPr>
              <a:t> for the future</a:t>
            </a:r>
          </a:p>
          <a:p>
            <a:pPr algn="just"/>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represents</a:t>
            </a:r>
            <a:r>
              <a:rPr lang="it-IT" sz="2400" dirty="0" smtClean="0">
                <a:latin typeface="Estrangelo Edessa" panose="03080600000000000000" pitchFamily="66" charset="0"/>
                <a:cs typeface="Estrangelo Edessa" panose="03080600000000000000" pitchFamily="66" charset="0"/>
              </a:rPr>
              <a:t> an </a:t>
            </a:r>
            <a:r>
              <a:rPr lang="it-IT" sz="2400" dirty="0" err="1" smtClean="0">
                <a:latin typeface="Estrangelo Edessa" panose="03080600000000000000" pitchFamily="66" charset="0"/>
                <a:cs typeface="Estrangelo Edessa" panose="03080600000000000000" pitchFamily="66" charset="0"/>
              </a:rPr>
              <a:t>element</a:t>
            </a:r>
            <a:r>
              <a:rPr lang="it-IT" sz="2400" dirty="0" smtClean="0">
                <a:latin typeface="Estrangelo Edessa" panose="03080600000000000000" pitchFamily="66" charset="0"/>
                <a:cs typeface="Estrangelo Edessa" panose="03080600000000000000" pitchFamily="66" charset="0"/>
              </a:rPr>
              <a:t> of a </a:t>
            </a:r>
            <a:r>
              <a:rPr lang="it-IT" sz="2400" dirty="0" err="1" smtClean="0">
                <a:latin typeface="Estrangelo Edessa" panose="03080600000000000000" pitchFamily="66" charset="0"/>
                <a:cs typeface="Estrangelo Edessa" panose="03080600000000000000" pitchFamily="66" charset="0"/>
              </a:rPr>
              <a:t>holistic</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dynamic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system</a:t>
            </a:r>
            <a:r>
              <a:rPr lang="it-IT" sz="2400" dirty="0" smtClean="0">
                <a:latin typeface="Estrangelo Edessa" panose="03080600000000000000" pitchFamily="66" charset="0"/>
                <a:cs typeface="Estrangelo Edessa" panose="03080600000000000000" pitchFamily="66" charset="0"/>
              </a:rPr>
              <a:t> of cultural </a:t>
            </a:r>
            <a:r>
              <a:rPr lang="it-IT" sz="2400" dirty="0" err="1" smtClean="0">
                <a:latin typeface="Estrangelo Edessa" panose="03080600000000000000" pitchFamily="66" charset="0"/>
                <a:cs typeface="Estrangelo Edessa" panose="03080600000000000000" pitchFamily="66" charset="0"/>
              </a:rPr>
              <a:t>heritage</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9772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…some </a:t>
            </a:r>
            <a:r>
              <a:rPr lang="it-IT" dirty="0" err="1" smtClean="0">
                <a:latin typeface="Estrangelo Edessa" panose="03080600000000000000" pitchFamily="66" charset="0"/>
                <a:cs typeface="Estrangelo Edessa" panose="03080600000000000000" pitchFamily="66" charset="0"/>
              </a:rPr>
              <a:t>risks</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algn="just"/>
            <a:r>
              <a:rPr lang="it-IT" sz="3200" dirty="0" err="1" smtClean="0">
                <a:latin typeface="Estrangelo Edessa" panose="03080600000000000000" pitchFamily="66" charset="0"/>
                <a:cs typeface="Estrangelo Edessa" panose="03080600000000000000" pitchFamily="66" charset="0"/>
              </a:rPr>
              <a:t>Folklorization</a:t>
            </a:r>
            <a:endParaRPr lang="it-IT" sz="3200" dirty="0" smtClean="0">
              <a:latin typeface="Estrangelo Edessa" panose="03080600000000000000" pitchFamily="66" charset="0"/>
              <a:cs typeface="Estrangelo Edessa" panose="03080600000000000000" pitchFamily="66" charset="0"/>
            </a:endParaRPr>
          </a:p>
          <a:p>
            <a:pPr algn="just"/>
            <a:r>
              <a:rPr lang="it-IT" sz="3200" dirty="0" err="1" smtClean="0">
                <a:latin typeface="Estrangelo Edessa" panose="03080600000000000000" pitchFamily="66" charset="0"/>
                <a:cs typeface="Estrangelo Edessa" panose="03080600000000000000" pitchFamily="66" charset="0"/>
              </a:rPr>
              <a:t>Marginalization</a:t>
            </a:r>
            <a:endParaRPr lang="it-IT" sz="3200" dirty="0" smtClean="0">
              <a:latin typeface="Estrangelo Edessa" panose="03080600000000000000" pitchFamily="66" charset="0"/>
              <a:cs typeface="Estrangelo Edessa" panose="03080600000000000000" pitchFamily="66" charset="0"/>
            </a:endParaRPr>
          </a:p>
          <a:p>
            <a:pPr algn="just"/>
            <a:r>
              <a:rPr lang="it-IT" sz="3200" dirty="0" err="1" smtClean="0">
                <a:latin typeface="Estrangelo Edessa" panose="03080600000000000000" pitchFamily="66" charset="0"/>
                <a:cs typeface="Estrangelo Edessa" panose="03080600000000000000" pitchFamily="66" charset="0"/>
              </a:rPr>
              <a:t>Fossilization</a:t>
            </a:r>
            <a:endParaRPr lang="it-IT" sz="32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43153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idea of </a:t>
            </a:r>
            <a:r>
              <a:rPr lang="it-IT" i="1" dirty="0" err="1" smtClean="0">
                <a:latin typeface="Estrangelo Edessa" panose="03080600000000000000" pitchFamily="66" charset="0"/>
                <a:cs typeface="Estrangelo Edessa" panose="03080600000000000000" pitchFamily="66" charset="0"/>
              </a:rPr>
              <a:t>historic</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monument</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85000" lnSpcReduction="20000"/>
          </a:bodyPr>
          <a:lstStyle/>
          <a:p>
            <a:pPr algn="just"/>
            <a:r>
              <a:rPr lang="it-IT" sz="2800" dirty="0" err="1" smtClean="0">
                <a:latin typeface="Estrangelo Edessa" panose="03080600000000000000" pitchFamily="66" charset="0"/>
                <a:cs typeface="Estrangelo Edessa" panose="03080600000000000000" pitchFamily="66" charset="0"/>
              </a:rPr>
              <a:t>There</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is</a:t>
            </a:r>
            <a:r>
              <a:rPr lang="it-IT" sz="2800" dirty="0" smtClean="0">
                <a:latin typeface="Estrangelo Edessa" panose="03080600000000000000" pitchFamily="66" charset="0"/>
                <a:cs typeface="Estrangelo Edessa" panose="03080600000000000000" pitchFamily="66" charset="0"/>
              </a:rPr>
              <a:t> a </a:t>
            </a:r>
            <a:r>
              <a:rPr lang="it-IT" sz="2800" dirty="0" err="1" smtClean="0">
                <a:latin typeface="Estrangelo Edessa" panose="03080600000000000000" pitchFamily="66" charset="0"/>
                <a:cs typeface="Estrangelo Edessa" panose="03080600000000000000" pitchFamily="66" charset="0"/>
              </a:rPr>
              <a:t>difference</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between</a:t>
            </a:r>
            <a:r>
              <a:rPr lang="it-IT" sz="2800" dirty="0" smtClean="0">
                <a:latin typeface="Estrangelo Edessa" panose="03080600000000000000" pitchFamily="66" charset="0"/>
                <a:cs typeface="Estrangelo Edessa" panose="03080600000000000000" pitchFamily="66" charset="0"/>
              </a:rPr>
              <a:t> </a:t>
            </a:r>
            <a:r>
              <a:rPr lang="it-IT" sz="2800" i="1" dirty="0" err="1" smtClean="0">
                <a:latin typeface="Estrangelo Edessa" panose="03080600000000000000" pitchFamily="66" charset="0"/>
                <a:cs typeface="Estrangelo Edessa" panose="03080600000000000000" pitchFamily="66" charset="0"/>
              </a:rPr>
              <a:t>monument</a:t>
            </a:r>
            <a:r>
              <a:rPr lang="it-IT" sz="2800" i="1" dirty="0" smtClean="0">
                <a:latin typeface="Estrangelo Edessa" panose="03080600000000000000" pitchFamily="66" charset="0"/>
                <a:cs typeface="Estrangelo Edessa" panose="03080600000000000000" pitchFamily="66" charset="0"/>
              </a:rPr>
              <a:t> </a:t>
            </a:r>
            <a:r>
              <a:rPr lang="it-IT" sz="2800" dirty="0" smtClean="0">
                <a:latin typeface="Estrangelo Edessa" panose="03080600000000000000" pitchFamily="66" charset="0"/>
                <a:cs typeface="Estrangelo Edessa" panose="03080600000000000000" pitchFamily="66" charset="0"/>
              </a:rPr>
              <a:t>and </a:t>
            </a:r>
            <a:r>
              <a:rPr lang="it-IT" sz="2800" i="1" dirty="0" err="1" smtClean="0">
                <a:latin typeface="Estrangelo Edessa" panose="03080600000000000000" pitchFamily="66" charset="0"/>
                <a:cs typeface="Estrangelo Edessa" panose="03080600000000000000" pitchFamily="66" charset="0"/>
              </a:rPr>
              <a:t>historic</a:t>
            </a:r>
            <a:r>
              <a:rPr lang="it-IT" sz="2800" i="1" dirty="0" smtClean="0">
                <a:latin typeface="Estrangelo Edessa" panose="03080600000000000000" pitchFamily="66" charset="0"/>
                <a:cs typeface="Estrangelo Edessa" panose="03080600000000000000" pitchFamily="66" charset="0"/>
              </a:rPr>
              <a:t> </a:t>
            </a:r>
            <a:r>
              <a:rPr lang="it-IT" sz="2800" i="1" dirty="0" err="1" smtClean="0">
                <a:latin typeface="Estrangelo Edessa" panose="03080600000000000000" pitchFamily="66" charset="0"/>
                <a:cs typeface="Estrangelo Edessa" panose="03080600000000000000" pitchFamily="66" charset="0"/>
              </a:rPr>
              <a:t>monument</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monument</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is</a:t>
            </a:r>
            <a:r>
              <a:rPr lang="it-IT" sz="2800" dirty="0" smtClean="0">
                <a:latin typeface="Estrangelo Edessa" panose="03080600000000000000" pitchFamily="66" charset="0"/>
                <a:cs typeface="Estrangelo Edessa" panose="03080600000000000000" pitchFamily="66" charset="0"/>
              </a:rPr>
              <a:t> a </a:t>
            </a:r>
            <a:r>
              <a:rPr lang="it-IT" sz="2800" dirty="0" err="1" smtClean="0">
                <a:latin typeface="Estrangelo Edessa" panose="03080600000000000000" pitchFamily="66" charset="0"/>
                <a:cs typeface="Estrangelo Edessa" panose="03080600000000000000" pitchFamily="66" charset="0"/>
              </a:rPr>
              <a:t>creation</a:t>
            </a:r>
            <a:r>
              <a:rPr lang="it-IT" sz="2800" dirty="0" smtClean="0">
                <a:latin typeface="Estrangelo Edessa" panose="03080600000000000000" pitchFamily="66" charset="0"/>
                <a:cs typeface="Estrangelo Edessa" panose="03080600000000000000" pitchFamily="66" charset="0"/>
              </a:rPr>
              <a:t> of </a:t>
            </a:r>
            <a:r>
              <a:rPr lang="it-IT" sz="2800" dirty="0" err="1" smtClean="0">
                <a:latin typeface="Estrangelo Edessa" panose="03080600000000000000" pitchFamily="66" charset="0"/>
                <a:cs typeface="Estrangelo Edessa" panose="03080600000000000000" pitchFamily="66" charset="0"/>
              </a:rPr>
              <a:t>contemporary</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age</a:t>
            </a:r>
            <a:r>
              <a:rPr lang="it-IT" sz="2800" dirty="0" smtClean="0">
                <a:latin typeface="Estrangelo Edessa" panose="03080600000000000000" pitchFamily="66" charset="0"/>
                <a:cs typeface="Estrangelo Edessa" panose="03080600000000000000" pitchFamily="66" charset="0"/>
              </a:rPr>
              <a:t> for the </a:t>
            </a:r>
            <a:r>
              <a:rPr lang="it-IT" sz="2800" dirty="0" err="1" smtClean="0">
                <a:latin typeface="Estrangelo Edessa" panose="03080600000000000000" pitchFamily="66" charset="0"/>
                <a:cs typeface="Estrangelo Edessa" panose="03080600000000000000" pitchFamily="66" charset="0"/>
              </a:rPr>
              <a:t>memory</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historic</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monument</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is</a:t>
            </a:r>
            <a:r>
              <a:rPr lang="it-IT" sz="2800" dirty="0" smtClean="0">
                <a:latin typeface="Estrangelo Edessa" panose="03080600000000000000" pitchFamily="66" charset="0"/>
                <a:cs typeface="Estrangelo Edessa" panose="03080600000000000000" pitchFamily="66" charset="0"/>
              </a:rPr>
              <a:t> a </a:t>
            </a:r>
            <a:r>
              <a:rPr lang="it-IT" sz="2800" dirty="0" err="1" smtClean="0">
                <a:latin typeface="Estrangelo Edessa" panose="03080600000000000000" pitchFamily="66" charset="0"/>
                <a:cs typeface="Estrangelo Edessa" panose="03080600000000000000" pitchFamily="66" charset="0"/>
              </a:rPr>
              <a:t>creation</a:t>
            </a:r>
            <a:r>
              <a:rPr lang="it-IT" sz="2800" dirty="0" smtClean="0">
                <a:latin typeface="Estrangelo Edessa" panose="03080600000000000000" pitchFamily="66" charset="0"/>
                <a:cs typeface="Estrangelo Edessa" panose="03080600000000000000" pitchFamily="66" charset="0"/>
              </a:rPr>
              <a:t> of the </a:t>
            </a:r>
            <a:r>
              <a:rPr lang="it-IT" sz="2800" dirty="0" err="1" smtClean="0">
                <a:latin typeface="Estrangelo Edessa" panose="03080600000000000000" pitchFamily="66" charset="0"/>
                <a:cs typeface="Estrangelo Edessa" panose="03080600000000000000" pitchFamily="66" charset="0"/>
              </a:rPr>
              <a:t>past</a:t>
            </a:r>
            <a:r>
              <a:rPr lang="it-IT" sz="2800" dirty="0" smtClean="0">
                <a:latin typeface="Estrangelo Edessa" panose="03080600000000000000" pitchFamily="66" charset="0"/>
                <a:cs typeface="Estrangelo Edessa" panose="03080600000000000000" pitchFamily="66" charset="0"/>
              </a:rPr>
              <a:t> for the </a:t>
            </a:r>
            <a:r>
              <a:rPr lang="it-IT" sz="2800" dirty="0" err="1" smtClean="0">
                <a:latin typeface="Estrangelo Edessa" panose="03080600000000000000" pitchFamily="66" charset="0"/>
                <a:cs typeface="Estrangelo Edessa" panose="03080600000000000000" pitchFamily="66" charset="0"/>
              </a:rPr>
              <a:t>memory</a:t>
            </a:r>
            <a:r>
              <a:rPr lang="it-IT" sz="2800" dirty="0" smtClean="0">
                <a:latin typeface="Estrangelo Edessa" panose="03080600000000000000" pitchFamily="66" charset="0"/>
                <a:cs typeface="Estrangelo Edessa" panose="03080600000000000000" pitchFamily="66" charset="0"/>
              </a:rPr>
              <a:t> of </a:t>
            </a:r>
            <a:r>
              <a:rPr lang="it-IT" sz="2800" dirty="0" err="1" smtClean="0">
                <a:latin typeface="Estrangelo Edessa" panose="03080600000000000000" pitchFamily="66" charset="0"/>
                <a:cs typeface="Estrangelo Edessa" panose="03080600000000000000" pitchFamily="66" charset="0"/>
              </a:rPr>
              <a:t>contemporary</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age</a:t>
            </a:r>
            <a:r>
              <a:rPr lang="it-IT" sz="2800" dirty="0" smtClean="0">
                <a:latin typeface="Estrangelo Edessa" panose="03080600000000000000" pitchFamily="66" charset="0"/>
                <a:cs typeface="Estrangelo Edessa" panose="03080600000000000000" pitchFamily="66" charset="0"/>
              </a:rPr>
              <a:t>.</a:t>
            </a:r>
          </a:p>
          <a:p>
            <a:pPr algn="just"/>
            <a:r>
              <a:rPr lang="it-IT" sz="2800" dirty="0" smtClean="0">
                <a:latin typeface="Estrangelo Edessa" panose="03080600000000000000" pitchFamily="66" charset="0"/>
                <a:cs typeface="Estrangelo Edessa" panose="03080600000000000000" pitchFamily="66" charset="0"/>
              </a:rPr>
              <a:t>The </a:t>
            </a:r>
            <a:r>
              <a:rPr lang="it-IT" sz="2800" dirty="0" err="1" smtClean="0">
                <a:latin typeface="Estrangelo Edessa" panose="03080600000000000000" pitchFamily="66" charset="0"/>
                <a:cs typeface="Estrangelo Edessa" panose="03080600000000000000" pitchFamily="66" charset="0"/>
              </a:rPr>
              <a:t>concept</a:t>
            </a:r>
            <a:r>
              <a:rPr lang="it-IT" sz="2800" dirty="0" smtClean="0">
                <a:latin typeface="Estrangelo Edessa" panose="03080600000000000000" pitchFamily="66" charset="0"/>
                <a:cs typeface="Estrangelo Edessa" panose="03080600000000000000" pitchFamily="66" charset="0"/>
              </a:rPr>
              <a:t> of </a:t>
            </a:r>
            <a:r>
              <a:rPr lang="it-IT" sz="2800" dirty="0" err="1" smtClean="0">
                <a:latin typeface="Estrangelo Edessa" panose="03080600000000000000" pitchFamily="66" charset="0"/>
                <a:cs typeface="Estrangelo Edessa" panose="03080600000000000000" pitchFamily="66" charset="0"/>
              </a:rPr>
              <a:t>historic</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monument</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recollects</a:t>
            </a:r>
            <a:r>
              <a:rPr lang="it-IT" sz="2800" dirty="0" smtClean="0">
                <a:latin typeface="Estrangelo Edessa" panose="03080600000000000000" pitchFamily="66" charset="0"/>
                <a:cs typeface="Estrangelo Edessa" panose="03080600000000000000" pitchFamily="66" charset="0"/>
              </a:rPr>
              <a:t> the idea of </a:t>
            </a:r>
            <a:r>
              <a:rPr lang="it-IT" sz="2800" dirty="0" err="1" smtClean="0">
                <a:latin typeface="Estrangelo Edessa" panose="03080600000000000000" pitchFamily="66" charset="0"/>
                <a:cs typeface="Estrangelo Edessa" panose="03080600000000000000" pitchFamily="66" charset="0"/>
              </a:rPr>
              <a:t>sacral</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devotion</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transforming</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it</a:t>
            </a:r>
            <a:r>
              <a:rPr lang="it-IT" sz="2800" dirty="0" smtClean="0">
                <a:latin typeface="Estrangelo Edessa" panose="03080600000000000000" pitchFamily="66" charset="0"/>
                <a:cs typeface="Estrangelo Edessa" panose="03080600000000000000" pitchFamily="66" charset="0"/>
              </a:rPr>
              <a:t> in the idea of a </a:t>
            </a:r>
            <a:r>
              <a:rPr lang="it-IT" sz="2800" dirty="0" err="1" smtClean="0">
                <a:latin typeface="Estrangelo Edessa" panose="03080600000000000000" pitchFamily="66" charset="0"/>
                <a:cs typeface="Estrangelo Edessa" panose="03080600000000000000" pitchFamily="66" charset="0"/>
              </a:rPr>
              <a:t>laic</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devotion</a:t>
            </a:r>
            <a:r>
              <a:rPr lang="it-IT" sz="2800" dirty="0" smtClean="0">
                <a:latin typeface="Estrangelo Edessa" panose="03080600000000000000" pitchFamily="66" charset="0"/>
                <a:cs typeface="Estrangelo Edessa" panose="03080600000000000000" pitchFamily="66" charset="0"/>
              </a:rPr>
              <a:t>. The </a:t>
            </a:r>
            <a:r>
              <a:rPr lang="it-IT" sz="2800" dirty="0" err="1" smtClean="0">
                <a:latin typeface="Estrangelo Edessa" panose="03080600000000000000" pitchFamily="66" charset="0"/>
                <a:cs typeface="Estrangelo Edessa" panose="03080600000000000000" pitchFamily="66" charset="0"/>
              </a:rPr>
              <a:t>concept</a:t>
            </a:r>
            <a:r>
              <a:rPr lang="it-IT" sz="2800" dirty="0" smtClean="0">
                <a:latin typeface="Estrangelo Edessa" panose="03080600000000000000" pitchFamily="66" charset="0"/>
                <a:cs typeface="Estrangelo Edessa" panose="03080600000000000000" pitchFamily="66" charset="0"/>
              </a:rPr>
              <a:t> of </a:t>
            </a:r>
            <a:r>
              <a:rPr lang="it-IT" sz="2800" dirty="0" err="1" smtClean="0">
                <a:latin typeface="Estrangelo Edessa" panose="03080600000000000000" pitchFamily="66" charset="0"/>
                <a:cs typeface="Estrangelo Edessa" panose="03080600000000000000" pitchFamily="66" charset="0"/>
              </a:rPr>
              <a:t>monument</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is</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deeply</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related</a:t>
            </a:r>
            <a:r>
              <a:rPr lang="it-IT" sz="2800" dirty="0" smtClean="0">
                <a:latin typeface="Estrangelo Edessa" panose="03080600000000000000" pitchFamily="66" charset="0"/>
                <a:cs typeface="Estrangelo Edessa" panose="03080600000000000000" pitchFamily="66" charset="0"/>
              </a:rPr>
              <a:t> to the idea of </a:t>
            </a:r>
            <a:r>
              <a:rPr lang="it-IT" sz="2800" dirty="0" err="1" smtClean="0">
                <a:latin typeface="Estrangelo Edessa" panose="03080600000000000000" pitchFamily="66" charset="0"/>
                <a:cs typeface="Estrangelo Edessa" panose="03080600000000000000" pitchFamily="66" charset="0"/>
              </a:rPr>
              <a:t>relics</a:t>
            </a:r>
            <a:r>
              <a:rPr lang="it-IT" sz="2800" dirty="0" smtClean="0">
                <a:latin typeface="Estrangelo Edessa" panose="03080600000000000000" pitchFamily="66" charset="0"/>
                <a:cs typeface="Estrangelo Edessa" panose="03080600000000000000" pitchFamily="66" charset="0"/>
              </a:rPr>
              <a:t>. </a:t>
            </a:r>
          </a:p>
          <a:p>
            <a:pPr algn="just"/>
            <a:r>
              <a:rPr lang="it-IT" sz="2800" dirty="0" err="1" smtClean="0">
                <a:latin typeface="Estrangelo Edessa" panose="03080600000000000000" pitchFamily="66" charset="0"/>
                <a:cs typeface="Estrangelo Edessa" panose="03080600000000000000" pitchFamily="66" charset="0"/>
              </a:rPr>
              <a:t>Historic</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monuments</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contain</a:t>
            </a:r>
            <a:r>
              <a:rPr lang="it-IT" sz="2800" dirty="0" smtClean="0">
                <a:latin typeface="Estrangelo Edessa" panose="03080600000000000000" pitchFamily="66" charset="0"/>
                <a:cs typeface="Estrangelo Edessa" panose="03080600000000000000" pitchFamily="66" charset="0"/>
              </a:rPr>
              <a:t> an </a:t>
            </a:r>
            <a:r>
              <a:rPr lang="it-IT" sz="2800" dirty="0" err="1" smtClean="0">
                <a:latin typeface="Estrangelo Edessa" panose="03080600000000000000" pitchFamily="66" charset="0"/>
                <a:cs typeface="Estrangelo Edessa" panose="03080600000000000000" pitchFamily="66" charset="0"/>
              </a:rPr>
              <a:t>exceptional</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power</a:t>
            </a:r>
            <a:r>
              <a:rPr lang="it-IT" sz="2800" dirty="0" smtClean="0">
                <a:latin typeface="Estrangelo Edessa" panose="03080600000000000000" pitchFamily="66" charset="0"/>
                <a:cs typeface="Estrangelo Edessa" panose="03080600000000000000" pitchFamily="66" charset="0"/>
              </a:rPr>
              <a:t> of </a:t>
            </a:r>
            <a:r>
              <a:rPr lang="it-IT" sz="2800" dirty="0" err="1" smtClean="0">
                <a:latin typeface="Estrangelo Edessa" panose="03080600000000000000" pitchFamily="66" charset="0"/>
                <a:cs typeface="Estrangelo Edessa" panose="03080600000000000000" pitchFamily="66" charset="0"/>
              </a:rPr>
              <a:t>evocation</a:t>
            </a:r>
            <a:r>
              <a:rPr lang="it-IT" sz="2800" dirty="0" smtClean="0">
                <a:latin typeface="Estrangelo Edessa" panose="03080600000000000000" pitchFamily="66" charset="0"/>
                <a:cs typeface="Estrangelo Edessa" panose="03080600000000000000" pitchFamily="66" charset="0"/>
              </a:rPr>
              <a:t> of </a:t>
            </a:r>
            <a:r>
              <a:rPr lang="it-IT" sz="2800" dirty="0" err="1" smtClean="0">
                <a:latin typeface="Estrangelo Edessa" panose="03080600000000000000" pitchFamily="66" charset="0"/>
                <a:cs typeface="Estrangelo Edessa" panose="03080600000000000000" pitchFamily="66" charset="0"/>
              </a:rPr>
              <a:t>past</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something</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like</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magic</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because</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monuments</a:t>
            </a:r>
            <a:r>
              <a:rPr lang="it-IT" sz="2800" dirty="0" smtClean="0">
                <a:latin typeface="Estrangelo Edessa" panose="03080600000000000000" pitchFamily="66" charset="0"/>
                <a:cs typeface="Estrangelo Edessa" panose="03080600000000000000" pitchFamily="66" charset="0"/>
              </a:rPr>
              <a:t> and </a:t>
            </a:r>
            <a:r>
              <a:rPr lang="it-IT" sz="2800" dirty="0" err="1" smtClean="0">
                <a:latin typeface="Estrangelo Edessa" panose="03080600000000000000" pitchFamily="66" charset="0"/>
                <a:cs typeface="Estrangelo Edessa" panose="03080600000000000000" pitchFamily="66" charset="0"/>
              </a:rPr>
              <a:t>relics</a:t>
            </a:r>
            <a:r>
              <a:rPr lang="it-IT" sz="2800" dirty="0" smtClean="0">
                <a:latin typeface="Estrangelo Edessa" panose="03080600000000000000" pitchFamily="66" charset="0"/>
                <a:cs typeface="Estrangelo Edessa" panose="03080600000000000000" pitchFamily="66" charset="0"/>
              </a:rPr>
              <a:t> are </a:t>
            </a:r>
            <a:r>
              <a:rPr lang="it-IT" sz="2800" dirty="0" err="1" smtClean="0">
                <a:latin typeface="Estrangelo Edessa" panose="03080600000000000000" pitchFamily="66" charset="0"/>
                <a:cs typeface="Estrangelo Edessa" panose="03080600000000000000" pitchFamily="66" charset="0"/>
              </a:rPr>
              <a:t>objects</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survived</a:t>
            </a:r>
            <a:r>
              <a:rPr lang="it-IT" sz="2800" dirty="0" smtClean="0">
                <a:latin typeface="Estrangelo Edessa" panose="03080600000000000000" pitchFamily="66" charset="0"/>
                <a:cs typeface="Estrangelo Edessa" panose="03080600000000000000" pitchFamily="66" charset="0"/>
              </a:rPr>
              <a:t> to the </a:t>
            </a:r>
            <a:r>
              <a:rPr lang="it-IT" sz="2800" dirty="0" err="1" smtClean="0">
                <a:latin typeface="Estrangelo Edessa" panose="03080600000000000000" pitchFamily="66" charset="0"/>
                <a:cs typeface="Estrangelo Edessa" panose="03080600000000000000" pitchFamily="66" charset="0"/>
              </a:rPr>
              <a:t>destruction</a:t>
            </a:r>
            <a:r>
              <a:rPr lang="it-IT" sz="2800" dirty="0" smtClean="0">
                <a:latin typeface="Estrangelo Edessa" panose="03080600000000000000" pitchFamily="66" charset="0"/>
                <a:cs typeface="Estrangelo Edessa" panose="03080600000000000000" pitchFamily="66" charset="0"/>
              </a:rPr>
              <a:t> and – in </a:t>
            </a:r>
            <a:r>
              <a:rPr lang="it-IT" sz="2800" dirty="0" err="1" smtClean="0">
                <a:latin typeface="Estrangelo Edessa" panose="03080600000000000000" pitchFamily="66" charset="0"/>
                <a:cs typeface="Estrangelo Edessa" panose="03080600000000000000" pitchFamily="66" charset="0"/>
              </a:rPr>
              <a:t>this</a:t>
            </a:r>
            <a:r>
              <a:rPr lang="it-IT" sz="2800" dirty="0" smtClean="0">
                <a:latin typeface="Estrangelo Edessa" panose="03080600000000000000" pitchFamily="66" charset="0"/>
                <a:cs typeface="Estrangelo Edessa" panose="03080600000000000000" pitchFamily="66" charset="0"/>
              </a:rPr>
              <a:t> way – </a:t>
            </a:r>
            <a:r>
              <a:rPr lang="it-IT" sz="2800" dirty="0" err="1" smtClean="0">
                <a:latin typeface="Estrangelo Edessa" panose="03080600000000000000" pitchFamily="66" charset="0"/>
                <a:cs typeface="Estrangelo Edessa" panose="03080600000000000000" pitchFamily="66" charset="0"/>
              </a:rPr>
              <a:t>they</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contain</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something</a:t>
            </a:r>
            <a:r>
              <a:rPr lang="it-IT" sz="2800" dirty="0" smtClean="0">
                <a:latin typeface="Estrangelo Edessa" panose="03080600000000000000" pitchFamily="66" charset="0"/>
                <a:cs typeface="Estrangelo Edessa" panose="03080600000000000000" pitchFamily="66" charset="0"/>
              </a:rPr>
              <a:t> </a:t>
            </a:r>
            <a:r>
              <a:rPr lang="it-IT" sz="2800" dirty="0" err="1" smtClean="0">
                <a:latin typeface="Estrangelo Edessa" panose="03080600000000000000" pitchFamily="66" charset="0"/>
                <a:cs typeface="Estrangelo Edessa" panose="03080600000000000000" pitchFamily="66" charset="0"/>
              </a:rPr>
              <a:t>miraculous</a:t>
            </a:r>
            <a:r>
              <a:rPr lang="it-IT" sz="2800" dirty="0" smtClean="0">
                <a:latin typeface="Estrangelo Edessa" panose="03080600000000000000" pitchFamily="66" charset="0"/>
                <a:cs typeface="Estrangelo Edessa" panose="03080600000000000000" pitchFamily="66" charset="0"/>
              </a:rPr>
              <a:t>.</a:t>
            </a:r>
            <a:endParaRPr lang="it-IT" sz="28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20145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Monument</a:t>
            </a:r>
            <a:r>
              <a:rPr lang="it-IT" dirty="0" smtClean="0">
                <a:latin typeface="Estrangelo Edessa" panose="03080600000000000000" pitchFamily="66" charset="0"/>
                <a:cs typeface="Estrangelo Edessa" panose="03080600000000000000" pitchFamily="66" charset="0"/>
              </a:rPr>
              <a:t> and Memory</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20000"/>
          </a:bodyPr>
          <a:lstStyle/>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relevance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linked</a:t>
            </a:r>
            <a:r>
              <a:rPr lang="it-IT" sz="2400" dirty="0" smtClean="0">
                <a:latin typeface="Estrangelo Edessa" panose="03080600000000000000" pitchFamily="66" charset="0"/>
                <a:cs typeface="Estrangelo Edessa" panose="03080600000000000000" pitchFamily="66" charset="0"/>
              </a:rPr>
              <a:t> to the </a:t>
            </a:r>
            <a:r>
              <a:rPr lang="it-IT" sz="2400" dirty="0" err="1" smtClean="0">
                <a:latin typeface="Estrangelo Edessa" panose="03080600000000000000" pitchFamily="66" charset="0"/>
                <a:cs typeface="Estrangelo Edessa" panose="03080600000000000000" pitchFamily="66" charset="0"/>
              </a:rPr>
              <a:t>power</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biologic</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psychologic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function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allows</a:t>
            </a:r>
            <a:r>
              <a:rPr lang="it-IT" sz="2400" dirty="0" smtClean="0">
                <a:latin typeface="Estrangelo Edessa" panose="03080600000000000000" pitchFamily="66" charset="0"/>
                <a:cs typeface="Estrangelo Edessa" panose="03080600000000000000" pitchFamily="66" charset="0"/>
              </a:rPr>
              <a:t> the man to </a:t>
            </a:r>
            <a:r>
              <a:rPr lang="it-IT" sz="2400" dirty="0" err="1" smtClean="0">
                <a:latin typeface="Estrangelo Edessa" panose="03080600000000000000" pitchFamily="66" charset="0"/>
                <a:cs typeface="Estrangelo Edessa" panose="03080600000000000000" pitchFamily="66" charset="0"/>
              </a:rPr>
              <a:t>register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informations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both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biographic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intellectual</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affective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giving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him</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power</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establish</a:t>
            </a:r>
            <a:r>
              <a:rPr lang="it-IT" sz="2400" dirty="0" smtClean="0">
                <a:latin typeface="Estrangelo Edessa" panose="03080600000000000000" pitchFamily="66" charset="0"/>
                <a:cs typeface="Estrangelo Edessa" panose="03080600000000000000" pitchFamily="66" charset="0"/>
              </a:rPr>
              <a:t> an </a:t>
            </a:r>
            <a:r>
              <a:rPr lang="it-IT" sz="2400" dirty="0" err="1" smtClean="0">
                <a:latin typeface="Estrangelo Edessa" panose="03080600000000000000" pitchFamily="66" charset="0"/>
                <a:cs typeface="Estrangelo Edessa" panose="03080600000000000000" pitchFamily="66" charset="0"/>
              </a:rPr>
              <a:t>element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continuity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through</a:t>
            </a:r>
            <a:r>
              <a:rPr lang="it-IT" sz="2400" dirty="0" smtClean="0">
                <a:latin typeface="Estrangelo Edessa" panose="03080600000000000000" pitchFamily="66" charset="0"/>
                <a:cs typeface="Estrangelo Edessa" panose="03080600000000000000" pitchFamily="66" charset="0"/>
              </a:rPr>
              <a:t> the life and the </a:t>
            </a:r>
            <a:r>
              <a:rPr lang="it-IT" sz="2400" dirty="0" err="1" smtClean="0">
                <a:latin typeface="Estrangelo Edessa" panose="03080600000000000000" pitchFamily="66" charset="0"/>
                <a:cs typeface="Estrangelo Edessa" panose="03080600000000000000" pitchFamily="66" charset="0"/>
              </a:rPr>
              <a:t>existence</a:t>
            </a:r>
            <a:r>
              <a:rPr lang="it-IT" sz="2400" dirty="0" smtClean="0">
                <a:latin typeface="Estrangelo Edessa" panose="03080600000000000000" pitchFamily="66" charset="0"/>
                <a:cs typeface="Estrangelo Edessa" panose="03080600000000000000" pitchFamily="66" charset="0"/>
              </a:rPr>
              <a:t>. </a:t>
            </a:r>
          </a:p>
          <a:p>
            <a:pPr algn="just"/>
            <a:r>
              <a:rPr lang="it-IT" sz="2400" dirty="0" smtClean="0">
                <a:latin typeface="Estrangelo Edessa" panose="03080600000000000000" pitchFamily="66" charset="0"/>
                <a:cs typeface="Estrangelo Edessa" panose="03080600000000000000" pitchFamily="66" charset="0"/>
              </a:rPr>
              <a:t>Cultural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represent</a:t>
            </a:r>
            <a:r>
              <a:rPr lang="it-IT" sz="2400" dirty="0" smtClean="0">
                <a:latin typeface="Estrangelo Edessa" panose="03080600000000000000" pitchFamily="66" charset="0"/>
                <a:cs typeface="Estrangelo Edessa" panose="03080600000000000000" pitchFamily="66" charset="0"/>
              </a:rPr>
              <a:t> the </a:t>
            </a:r>
            <a:r>
              <a:rPr lang="it-IT" sz="2400" i="1" dirty="0" smtClean="0">
                <a:latin typeface="Estrangelo Edessa" panose="03080600000000000000" pitchFamily="66" charset="0"/>
                <a:cs typeface="Estrangelo Edessa" panose="03080600000000000000" pitchFamily="66" charset="0"/>
              </a:rPr>
              <a:t>madeleine </a:t>
            </a:r>
            <a:r>
              <a:rPr lang="it-IT" sz="2400" dirty="0" err="1" smtClean="0">
                <a:latin typeface="Estrangelo Edessa" panose="03080600000000000000" pitchFamily="66" charset="0"/>
                <a:cs typeface="Estrangelo Edessa" panose="03080600000000000000" pitchFamily="66" charset="0"/>
              </a:rPr>
              <a:t>described</a:t>
            </a:r>
            <a:r>
              <a:rPr lang="it-IT" sz="2400" dirty="0" smtClean="0">
                <a:latin typeface="Estrangelo Edessa" panose="03080600000000000000" pitchFamily="66" charset="0"/>
                <a:cs typeface="Estrangelo Edessa" panose="03080600000000000000" pitchFamily="66" charset="0"/>
              </a:rPr>
              <a:t> by Proust in </a:t>
            </a:r>
            <a:r>
              <a:rPr lang="it-IT" sz="2400" dirty="0" err="1" smtClean="0">
                <a:latin typeface="Estrangelo Edessa" panose="03080600000000000000" pitchFamily="66" charset="0"/>
                <a:cs typeface="Estrangelo Edessa" panose="03080600000000000000" pitchFamily="66" charset="0"/>
              </a:rPr>
              <a:t>his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famous</a:t>
            </a:r>
            <a:r>
              <a:rPr lang="it-IT" sz="2400"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Recherche</a:t>
            </a:r>
            <a:r>
              <a:rPr lang="it-IT" sz="2400" dirty="0" smtClean="0">
                <a:latin typeface="Estrangelo Edessa" panose="03080600000000000000" pitchFamily="66" charset="0"/>
                <a:cs typeface="Estrangelo Edessa" panose="03080600000000000000" pitchFamily="66" charset="0"/>
              </a:rPr>
              <a:t>.</a:t>
            </a:r>
          </a:p>
          <a:p>
            <a:pPr algn="just"/>
            <a:r>
              <a:rPr lang="it-IT" sz="2400" dirty="0" err="1" smtClean="0">
                <a:latin typeface="Estrangelo Edessa" panose="03080600000000000000" pitchFamily="66" charset="0"/>
                <a:cs typeface="Estrangelo Edessa" panose="03080600000000000000" pitchFamily="66" charset="0"/>
              </a:rPr>
              <a:t>These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allow</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establish</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contact</a:t>
            </a:r>
            <a:r>
              <a:rPr lang="it-IT" sz="2400" dirty="0" smtClean="0">
                <a:latin typeface="Estrangelo Edessa" panose="03080600000000000000" pitchFamily="66" charset="0"/>
                <a:cs typeface="Estrangelo Edessa" panose="03080600000000000000" pitchFamily="66" charset="0"/>
              </a:rPr>
              <a:t> with the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Progressively</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extension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concept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monument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been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reduced</a:t>
            </a:r>
            <a:r>
              <a:rPr lang="it-IT" sz="2400" dirty="0" smtClean="0">
                <a:latin typeface="Estrangelo Edessa" panose="03080600000000000000" pitchFamily="66" charset="0"/>
                <a:cs typeface="Estrangelo Edessa" panose="03080600000000000000" pitchFamily="66" charset="0"/>
              </a:rPr>
              <a:t> to a </a:t>
            </a:r>
            <a:r>
              <a:rPr lang="it-IT" sz="2400" dirty="0" err="1" smtClean="0">
                <a:latin typeface="Estrangelo Edessa" panose="03080600000000000000" pitchFamily="66" charset="0"/>
                <a:cs typeface="Estrangelo Edessa" panose="03080600000000000000" pitchFamily="66" charset="0"/>
              </a:rPr>
              <a:t>certain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series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managed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protected</a:t>
            </a:r>
            <a:r>
              <a:rPr lang="it-IT" sz="2400" dirty="0" smtClean="0">
                <a:latin typeface="Estrangelo Edessa" panose="03080600000000000000" pitchFamily="66" charset="0"/>
                <a:cs typeface="Estrangelo Edessa" panose="03080600000000000000" pitchFamily="66" charset="0"/>
              </a:rPr>
              <a:t>. </a:t>
            </a:r>
          </a:p>
          <a:p>
            <a:pPr algn="just"/>
            <a:r>
              <a:rPr lang="it-IT" sz="2400" dirty="0" err="1" smtClean="0">
                <a:latin typeface="Estrangelo Edessa" panose="03080600000000000000" pitchFamily="66" charset="0"/>
                <a:cs typeface="Estrangelo Edessa" panose="03080600000000000000" pitchFamily="66" charset="0"/>
              </a:rPr>
              <a:t>Today</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danger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to produce an </a:t>
            </a:r>
            <a:r>
              <a:rPr lang="it-IT" sz="2400" dirty="0" err="1" smtClean="0">
                <a:latin typeface="Estrangelo Edessa" panose="03080600000000000000" pitchFamily="66" charset="0"/>
                <a:cs typeface="Estrangelo Edessa" panose="03080600000000000000" pitchFamily="66" charset="0"/>
              </a:rPr>
              <a:t>excessively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enlargement</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meaning</a:t>
            </a:r>
            <a:r>
              <a:rPr lang="it-IT" sz="2400" dirty="0" smtClean="0">
                <a:latin typeface="Estrangelo Edessa" panose="03080600000000000000" pitchFamily="66" charset="0"/>
                <a:cs typeface="Estrangelo Edessa" panose="03080600000000000000" pitchFamily="66" charset="0"/>
              </a:rPr>
              <a:t> of cultural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94877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conceptualization</a:t>
            </a:r>
            <a:r>
              <a:rPr lang="it-IT" dirty="0" smtClean="0">
                <a:latin typeface="Estrangelo Edessa" panose="03080600000000000000" pitchFamily="66" charset="0"/>
                <a:cs typeface="Estrangelo Edessa" panose="03080600000000000000" pitchFamily="66" charset="0"/>
              </a:rPr>
              <a:t> of the </a:t>
            </a:r>
            <a:br>
              <a:rPr lang="it-IT" dirty="0" smtClean="0">
                <a:latin typeface="Estrangelo Edessa" panose="03080600000000000000" pitchFamily="66" charset="0"/>
                <a:cs typeface="Estrangelo Edessa" panose="03080600000000000000" pitchFamily="66" charset="0"/>
              </a:rPr>
            </a:br>
            <a:r>
              <a:rPr lang="it-IT" i="1" dirty="0" err="1" smtClean="0">
                <a:latin typeface="Estrangelo Edessa" panose="03080600000000000000" pitchFamily="66" charset="0"/>
                <a:cs typeface="Estrangelo Edessa" panose="03080600000000000000" pitchFamily="66" charset="0"/>
              </a:rPr>
              <a:t>intangible</a:t>
            </a:r>
            <a:r>
              <a:rPr lang="it-IT" i="1" dirty="0" smtClean="0">
                <a:latin typeface="Estrangelo Edessa" panose="03080600000000000000" pitchFamily="66" charset="0"/>
                <a:cs typeface="Estrangelo Edessa" panose="03080600000000000000" pitchFamily="66" charset="0"/>
              </a:rPr>
              <a:t> cultural </a:t>
            </a:r>
            <a:r>
              <a:rPr lang="it-IT" i="1" dirty="0" err="1" smtClean="0">
                <a:latin typeface="Estrangelo Edessa" panose="03080600000000000000" pitchFamily="66" charset="0"/>
                <a:cs typeface="Estrangelo Edessa" panose="03080600000000000000" pitchFamily="66" charset="0"/>
              </a:rPr>
              <a:t>heritage</a:t>
            </a:r>
            <a:r>
              <a:rPr lang="it-IT" i="1" dirty="0" smtClean="0">
                <a:latin typeface="Estrangelo Edessa" panose="03080600000000000000" pitchFamily="66" charset="0"/>
                <a:cs typeface="Estrangelo Edessa" panose="03080600000000000000" pitchFamily="66" charset="0"/>
              </a:rPr>
              <a:t/>
            </a:r>
            <a:br>
              <a:rPr lang="it-IT" i="1" dirty="0" smtClean="0">
                <a:latin typeface="Estrangelo Edessa" panose="03080600000000000000" pitchFamily="66" charset="0"/>
                <a:cs typeface="Estrangelo Edessa" panose="03080600000000000000" pitchFamily="66" charset="0"/>
              </a:rPr>
            </a:br>
            <a:r>
              <a:rPr lang="it-IT" i="1" dirty="0">
                <a:latin typeface="Estrangelo Edessa" panose="03080600000000000000" pitchFamily="66" charset="0"/>
                <a:cs typeface="Estrangelo Edessa" panose="03080600000000000000" pitchFamily="66" charset="0"/>
              </a:rPr>
              <a:t/>
            </a:r>
            <a:br>
              <a:rPr lang="it-IT" i="1" dirty="0">
                <a:latin typeface="Estrangelo Edessa" panose="03080600000000000000" pitchFamily="66" charset="0"/>
                <a:cs typeface="Estrangelo Edessa" panose="03080600000000000000" pitchFamily="66" charset="0"/>
              </a:rPr>
            </a:br>
            <a:r>
              <a:rPr lang="it-IT" sz="2400" i="1" dirty="0" err="1" smtClean="0">
                <a:latin typeface="Estrangelo Edessa" panose="03080600000000000000" pitchFamily="66" charset="0"/>
                <a:cs typeface="Estrangelo Edessa" panose="03080600000000000000" pitchFamily="66" charset="0"/>
              </a:rPr>
              <a:t>Two</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theoretical</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perspectives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62500" lnSpcReduction="20000"/>
          </a:bodyPr>
          <a:lstStyle/>
          <a:p>
            <a:pPr marL="0" indent="0" algn="ctr">
              <a:buNone/>
            </a:pPr>
            <a:endParaRPr lang="it-IT" dirty="0" smtClean="0"/>
          </a:p>
          <a:p>
            <a:pPr marL="0" indent="0" algn="ctr">
              <a:buNone/>
            </a:pPr>
            <a:endParaRPr lang="it-IT" dirty="0"/>
          </a:p>
          <a:p>
            <a:pPr marL="0" indent="0" algn="just">
              <a:buNone/>
            </a:pPr>
            <a:r>
              <a:rPr lang="it-IT" sz="2000" u="sng" dirty="0" smtClean="0">
                <a:latin typeface="Estrangelo Edessa" panose="03080600000000000000" pitchFamily="66" charset="0"/>
                <a:cs typeface="Estrangelo Edessa" panose="03080600000000000000" pitchFamily="66" charset="0"/>
              </a:rPr>
              <a:t>The </a:t>
            </a:r>
            <a:r>
              <a:rPr lang="it-IT" sz="2000" u="sng" dirty="0" err="1">
                <a:latin typeface="Estrangelo Edessa" panose="03080600000000000000" pitchFamily="66" charset="0"/>
                <a:cs typeface="Estrangelo Edessa" panose="03080600000000000000" pitchFamily="66" charset="0"/>
              </a:rPr>
              <a:t>u</a:t>
            </a:r>
            <a:r>
              <a:rPr lang="it-IT" sz="2000" u="sng" dirty="0" err="1" smtClean="0">
                <a:latin typeface="Estrangelo Edessa" panose="03080600000000000000" pitchFamily="66" charset="0"/>
                <a:cs typeface="Estrangelo Edessa" panose="03080600000000000000" pitchFamily="66" charset="0"/>
              </a:rPr>
              <a:t>ndirect</a:t>
            </a:r>
            <a:r>
              <a:rPr lang="it-IT" sz="2000" u="sng" dirty="0" smtClean="0">
                <a:latin typeface="Estrangelo Edessa" panose="03080600000000000000" pitchFamily="66" charset="0"/>
                <a:cs typeface="Estrangelo Edessa" panose="03080600000000000000" pitchFamily="66" charset="0"/>
              </a:rPr>
              <a:t> </a:t>
            </a:r>
            <a:r>
              <a:rPr lang="it-IT" sz="2000" u="sng" dirty="0" err="1" smtClean="0">
                <a:latin typeface="Estrangelo Edessa" panose="03080600000000000000" pitchFamily="66" charset="0"/>
                <a:cs typeface="Estrangelo Edessa" panose="03080600000000000000" pitchFamily="66" charset="0"/>
              </a:rPr>
              <a:t>perspective</a:t>
            </a:r>
            <a:endParaRPr lang="it-IT" sz="2000" u="sng" dirty="0" smtClean="0">
              <a:latin typeface="Estrangelo Edessa" panose="03080600000000000000" pitchFamily="66" charset="0"/>
              <a:cs typeface="Estrangelo Edessa" panose="03080600000000000000" pitchFamily="66" charset="0"/>
            </a:endParaRPr>
          </a:p>
          <a:p>
            <a:pPr marL="0" indent="0" algn="just">
              <a:buNone/>
            </a:pPr>
            <a:r>
              <a:rPr lang="it-IT" sz="2000" dirty="0" smtClean="0">
                <a:latin typeface="Estrangelo Edessa" panose="03080600000000000000" pitchFamily="66" charset="0"/>
                <a:cs typeface="Estrangelo Edessa" panose="03080600000000000000" pitchFamily="66" charset="0"/>
              </a:rPr>
              <a:t>In </a:t>
            </a:r>
            <a:r>
              <a:rPr lang="it-IT" sz="2000" dirty="0" err="1" smtClean="0">
                <a:latin typeface="Estrangelo Edessa" panose="03080600000000000000" pitchFamily="66" charset="0"/>
                <a:cs typeface="Estrangelo Edessa" panose="03080600000000000000" pitchFamily="66" charset="0"/>
              </a:rPr>
              <a:t>this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perspective</a:t>
            </a:r>
            <a:r>
              <a:rPr lang="it-IT" sz="2000" dirty="0" smtClean="0">
                <a:latin typeface="Estrangelo Edessa" panose="03080600000000000000" pitchFamily="66" charset="0"/>
                <a:cs typeface="Estrangelo Edessa" panose="03080600000000000000" pitchFamily="66" charset="0"/>
              </a:rPr>
              <a:t> the </a:t>
            </a:r>
            <a:r>
              <a:rPr lang="it-IT" sz="2000" dirty="0" err="1" smtClean="0">
                <a:latin typeface="Estrangelo Edessa" panose="03080600000000000000" pitchFamily="66" charset="0"/>
                <a:cs typeface="Estrangelo Edessa" panose="03080600000000000000" pitchFamily="66" charset="0"/>
              </a:rPr>
              <a:t>most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relevant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authors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approach</a:t>
            </a:r>
            <a:r>
              <a:rPr lang="it-IT" sz="2000" dirty="0" smtClean="0">
                <a:latin typeface="Estrangelo Edessa" panose="03080600000000000000" pitchFamily="66" charset="0"/>
                <a:cs typeface="Estrangelo Edessa" panose="03080600000000000000" pitchFamily="66" charset="0"/>
              </a:rPr>
              <a:t> the </a:t>
            </a:r>
            <a:r>
              <a:rPr lang="it-IT" sz="2000" dirty="0" err="1" smtClean="0">
                <a:latin typeface="Estrangelo Edessa" panose="03080600000000000000" pitchFamily="66" charset="0"/>
                <a:cs typeface="Estrangelo Edessa" panose="03080600000000000000" pitchFamily="66" charset="0"/>
              </a:rPr>
              <a:t>matter</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without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unity</a:t>
            </a:r>
            <a:r>
              <a:rPr lang="it-IT" sz="2000" dirty="0" smtClean="0">
                <a:latin typeface="Estrangelo Edessa" panose="03080600000000000000" pitchFamily="66" charset="0"/>
                <a:cs typeface="Estrangelo Edessa" panose="03080600000000000000" pitchFamily="66" charset="0"/>
              </a:rPr>
              <a:t> and </a:t>
            </a:r>
            <a:r>
              <a:rPr lang="it-IT" sz="2000" dirty="0" err="1" smtClean="0">
                <a:latin typeface="Estrangelo Edessa" panose="03080600000000000000" pitchFamily="66" charset="0"/>
                <a:cs typeface="Estrangelo Edessa" panose="03080600000000000000" pitchFamily="66" charset="0"/>
              </a:rPr>
              <a:t>observing</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mostly</a:t>
            </a:r>
            <a:r>
              <a:rPr lang="it-IT" sz="2000" dirty="0" smtClean="0">
                <a:latin typeface="Estrangelo Edessa" panose="03080600000000000000" pitchFamily="66" charset="0"/>
                <a:cs typeface="Estrangelo Edessa" panose="03080600000000000000" pitchFamily="66" charset="0"/>
              </a:rPr>
              <a:t> the </a:t>
            </a:r>
            <a:r>
              <a:rPr lang="it-IT" sz="2000" dirty="0" err="1" smtClean="0">
                <a:latin typeface="Estrangelo Edessa" panose="03080600000000000000" pitchFamily="66" charset="0"/>
                <a:cs typeface="Estrangelo Edessa" panose="03080600000000000000" pitchFamily="66" charset="0"/>
              </a:rPr>
              <a:t>aims</a:t>
            </a:r>
            <a:r>
              <a:rPr lang="it-IT" sz="2000" dirty="0" smtClean="0">
                <a:latin typeface="Estrangelo Edessa" panose="03080600000000000000" pitchFamily="66" charset="0"/>
                <a:cs typeface="Estrangelo Edessa" panose="03080600000000000000" pitchFamily="66" charset="0"/>
              </a:rPr>
              <a:t> and </a:t>
            </a:r>
            <a:r>
              <a:rPr lang="it-IT" sz="2000" dirty="0" err="1" smtClean="0">
                <a:latin typeface="Estrangelo Edessa" panose="03080600000000000000" pitchFamily="66" charset="0"/>
                <a:cs typeface="Estrangelo Edessa" panose="03080600000000000000" pitchFamily="66" charset="0"/>
              </a:rPr>
              <a:t>purposes</a:t>
            </a:r>
            <a:r>
              <a:rPr lang="it-IT" sz="2000" dirty="0" smtClean="0">
                <a:latin typeface="Estrangelo Edessa" panose="03080600000000000000" pitchFamily="66" charset="0"/>
                <a:cs typeface="Estrangelo Edessa" panose="03080600000000000000" pitchFamily="66" charset="0"/>
              </a:rPr>
              <a:t> of the cultural </a:t>
            </a:r>
            <a:r>
              <a:rPr lang="it-IT" sz="2000" dirty="0" err="1" smtClean="0">
                <a:latin typeface="Estrangelo Edessa" panose="03080600000000000000" pitchFamily="66" charset="0"/>
                <a:cs typeface="Estrangelo Edessa" panose="03080600000000000000" pitchFamily="66" charset="0"/>
              </a:rPr>
              <a:t>heritage</a:t>
            </a:r>
            <a:r>
              <a:rPr lang="it-IT" sz="2000" dirty="0" smtClean="0">
                <a:latin typeface="Estrangelo Edessa" panose="03080600000000000000" pitchFamily="66" charset="0"/>
                <a:cs typeface="Estrangelo Edessa" panose="03080600000000000000" pitchFamily="66" charset="0"/>
              </a:rPr>
              <a:t> for the society.</a:t>
            </a:r>
          </a:p>
          <a:p>
            <a:pPr marL="0" indent="0" algn="just">
              <a:buNone/>
            </a:pPr>
            <a:endParaRPr lang="it-IT" sz="2000" dirty="0">
              <a:latin typeface="Estrangelo Edessa" panose="03080600000000000000" pitchFamily="66" charset="0"/>
              <a:cs typeface="Estrangelo Edessa" panose="03080600000000000000" pitchFamily="66" charset="0"/>
            </a:endParaRPr>
          </a:p>
          <a:p>
            <a:pPr marL="0" indent="0" algn="just">
              <a:buNone/>
            </a:pPr>
            <a:r>
              <a:rPr lang="it-IT" sz="2000" dirty="0" smtClean="0">
                <a:latin typeface="Estrangelo Edessa" panose="03080600000000000000" pitchFamily="66" charset="0"/>
                <a:cs typeface="Estrangelo Edessa" panose="03080600000000000000" pitchFamily="66" charset="0"/>
              </a:rPr>
              <a:t>…some </a:t>
            </a:r>
            <a:r>
              <a:rPr lang="it-IT" sz="2000" dirty="0" err="1" smtClean="0">
                <a:latin typeface="Estrangelo Edessa" panose="03080600000000000000" pitchFamily="66" charset="0"/>
                <a:cs typeface="Estrangelo Edessa" panose="03080600000000000000" pitchFamily="66" charset="0"/>
              </a:rPr>
              <a:t>examples</a:t>
            </a:r>
            <a:r>
              <a:rPr lang="it-IT" sz="2000" dirty="0" smtClean="0">
                <a:latin typeface="Estrangelo Edessa" panose="03080600000000000000" pitchFamily="66" charset="0"/>
                <a:cs typeface="Estrangelo Edessa" panose="03080600000000000000" pitchFamily="66" charset="0"/>
              </a:rPr>
              <a:t>…</a:t>
            </a:r>
          </a:p>
          <a:p>
            <a:pPr algn="just"/>
            <a:r>
              <a:rPr lang="it-IT" sz="2000" dirty="0" smtClean="0">
                <a:latin typeface="Estrangelo Edessa" panose="03080600000000000000" pitchFamily="66" charset="0"/>
                <a:cs typeface="Estrangelo Edessa" panose="03080600000000000000" pitchFamily="66" charset="0"/>
              </a:rPr>
              <a:t>Bernard </a:t>
            </a:r>
            <a:r>
              <a:rPr lang="it-IT" sz="2000" dirty="0" err="1" smtClean="0">
                <a:latin typeface="Estrangelo Edessa" panose="03080600000000000000" pitchFamily="66" charset="0"/>
                <a:cs typeface="Estrangelo Edessa" panose="03080600000000000000" pitchFamily="66" charset="0"/>
              </a:rPr>
              <a:t>Deloche</a:t>
            </a:r>
            <a:r>
              <a:rPr lang="it-IT" sz="2000" dirty="0" smtClean="0">
                <a:latin typeface="Estrangelo Edessa" panose="03080600000000000000" pitchFamily="66" charset="0"/>
                <a:cs typeface="Estrangelo Edessa" panose="03080600000000000000" pitchFamily="66" charset="0"/>
              </a:rPr>
              <a:t>, </a:t>
            </a:r>
            <a:r>
              <a:rPr lang="it-IT" sz="2000" i="1" dirty="0" smtClean="0">
                <a:latin typeface="Estrangelo Edessa" panose="03080600000000000000" pitchFamily="66" charset="0"/>
                <a:cs typeface="Estrangelo Edessa" panose="03080600000000000000" pitchFamily="66" charset="0"/>
              </a:rPr>
              <a:t>Le </a:t>
            </a:r>
            <a:r>
              <a:rPr lang="it-IT" sz="2000" i="1" dirty="0" err="1" smtClean="0">
                <a:latin typeface="Estrangelo Edessa" panose="03080600000000000000" pitchFamily="66" charset="0"/>
                <a:cs typeface="Estrangelo Edessa" panose="03080600000000000000" pitchFamily="66" charset="0"/>
              </a:rPr>
              <a:t>musée</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virtuel</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Vers</a:t>
            </a:r>
            <a:r>
              <a:rPr lang="it-IT" sz="2000" i="1" dirty="0" smtClean="0">
                <a:latin typeface="Estrangelo Edessa" panose="03080600000000000000" pitchFamily="66" charset="0"/>
                <a:cs typeface="Estrangelo Edessa" panose="03080600000000000000" pitchFamily="66" charset="0"/>
              </a:rPr>
              <a:t> une </a:t>
            </a:r>
            <a:r>
              <a:rPr lang="it-IT" sz="2000" i="1" dirty="0" err="1" smtClean="0">
                <a:latin typeface="Estrangelo Edessa" panose="03080600000000000000" pitchFamily="66" charset="0"/>
                <a:cs typeface="Estrangelo Edessa" panose="03080600000000000000" pitchFamily="66" charset="0"/>
              </a:rPr>
              <a:t>éthique</a:t>
            </a:r>
            <a:r>
              <a:rPr lang="it-IT" sz="2000" i="1" dirty="0" smtClean="0">
                <a:latin typeface="Estrangelo Edessa" panose="03080600000000000000" pitchFamily="66" charset="0"/>
                <a:cs typeface="Estrangelo Edessa" panose="03080600000000000000" pitchFamily="66" charset="0"/>
              </a:rPr>
              <a:t> de </a:t>
            </a:r>
            <a:r>
              <a:rPr lang="it-IT" sz="2000" i="1" dirty="0" err="1" smtClean="0">
                <a:latin typeface="Estrangelo Edessa" panose="03080600000000000000" pitchFamily="66" charset="0"/>
                <a:cs typeface="Estrangelo Edessa" panose="03080600000000000000" pitchFamily="66" charset="0"/>
              </a:rPr>
              <a:t>nouvelles</a:t>
            </a:r>
            <a:r>
              <a:rPr lang="it-IT" sz="2000" i="1" dirty="0" smtClean="0">
                <a:latin typeface="Estrangelo Edessa" panose="03080600000000000000" pitchFamily="66" charset="0"/>
                <a:cs typeface="Estrangelo Edessa" panose="03080600000000000000" pitchFamily="66" charset="0"/>
              </a:rPr>
              <a:t> images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Presses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Universitaires</a:t>
            </a:r>
            <a:r>
              <a:rPr lang="it-IT" sz="2000" dirty="0" smtClean="0">
                <a:latin typeface="Estrangelo Edessa" panose="03080600000000000000" pitchFamily="66" charset="0"/>
                <a:cs typeface="Estrangelo Edessa" panose="03080600000000000000" pitchFamily="66" charset="0"/>
              </a:rPr>
              <a:t> de France, </a:t>
            </a:r>
            <a:r>
              <a:rPr lang="it-IT" sz="2000" dirty="0" err="1" smtClean="0">
                <a:latin typeface="Estrangelo Edessa" panose="03080600000000000000" pitchFamily="66" charset="0"/>
                <a:cs typeface="Estrangelo Edessa" panose="03080600000000000000" pitchFamily="66" charset="0"/>
              </a:rPr>
              <a:t>collection</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Questions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actuelles</a:t>
            </a:r>
            <a:r>
              <a:rPr lang="it-IT" sz="2000" dirty="0" smtClean="0">
                <a:latin typeface="Estrangelo Edessa" panose="03080600000000000000" pitchFamily="66" charset="0"/>
                <a:cs typeface="Estrangelo Edessa" panose="03080600000000000000" pitchFamily="66" charset="0"/>
              </a:rPr>
              <a:t>», Paris, 2001;</a:t>
            </a:r>
          </a:p>
          <a:p>
            <a:pPr algn="just"/>
            <a:r>
              <a:rPr lang="it-IT" sz="2000" dirty="0" smtClean="0">
                <a:latin typeface="Estrangelo Edessa" panose="03080600000000000000" pitchFamily="66" charset="0"/>
                <a:cs typeface="Estrangelo Edessa" panose="03080600000000000000" pitchFamily="66" charset="0"/>
              </a:rPr>
              <a:t>Jacques </a:t>
            </a:r>
            <a:r>
              <a:rPr lang="it-IT" sz="2000" dirty="0" err="1" smtClean="0">
                <a:latin typeface="Estrangelo Edessa" panose="03080600000000000000" pitchFamily="66" charset="0"/>
                <a:cs typeface="Estrangelo Edessa" panose="03080600000000000000" pitchFamily="66" charset="0"/>
              </a:rPr>
              <a:t>Hainard</a:t>
            </a:r>
            <a:r>
              <a:rPr lang="it-IT" sz="2000"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Objets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prétextes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objets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manupulés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Musée</a:t>
            </a:r>
            <a:r>
              <a:rPr lang="it-IT" sz="2000" dirty="0" smtClean="0">
                <a:latin typeface="Estrangelo Edessa" panose="03080600000000000000" pitchFamily="66" charset="0"/>
                <a:cs typeface="Estrangelo Edessa" panose="03080600000000000000" pitchFamily="66" charset="0"/>
              </a:rPr>
              <a:t> d’</a:t>
            </a:r>
            <a:r>
              <a:rPr lang="it-IT" sz="2000" dirty="0" err="1" smtClean="0">
                <a:latin typeface="Estrangelo Edessa" panose="03080600000000000000" pitchFamily="66" charset="0"/>
                <a:cs typeface="Estrangelo Edessa" panose="03080600000000000000" pitchFamily="66" charset="0"/>
              </a:rPr>
              <a:t>ethnographie</a:t>
            </a:r>
            <a:r>
              <a:rPr lang="it-IT" sz="2000" dirty="0" smtClean="0">
                <a:latin typeface="Estrangelo Edessa" panose="03080600000000000000" pitchFamily="66" charset="0"/>
                <a:cs typeface="Estrangelo Edessa" panose="03080600000000000000" pitchFamily="66" charset="0"/>
              </a:rPr>
              <a:t> de Neuch</a:t>
            </a:r>
            <a:r>
              <a:rPr lang="it-IT" sz="2000" dirty="0" smtClean="0">
                <a:latin typeface="Times New Roman" panose="02020603050405020304" pitchFamily="18" charset="0"/>
                <a:cs typeface="Times New Roman" panose="02020603050405020304" pitchFamily="18" charset="0"/>
              </a:rPr>
              <a:t>âtel, </a:t>
            </a:r>
            <a:r>
              <a:rPr lang="it-IT" sz="2000" dirty="0" err="1" smtClean="0">
                <a:latin typeface="Times New Roman" panose="02020603050405020304" pitchFamily="18" charset="0"/>
                <a:cs typeface="Times New Roman" panose="02020603050405020304" pitchFamily="18" charset="0"/>
              </a:rPr>
              <a:t>Suisse</a:t>
            </a:r>
            <a:r>
              <a:rPr lang="it-IT" sz="2000" dirty="0" smtClean="0">
                <a:latin typeface="Times New Roman" panose="02020603050405020304" pitchFamily="18" charset="0"/>
                <a:cs typeface="Times New Roman" panose="02020603050405020304" pitchFamily="18" charset="0"/>
              </a:rPr>
              <a:t>, Neuchâtel, 1984;</a:t>
            </a:r>
          </a:p>
          <a:p>
            <a:pPr algn="just"/>
            <a:r>
              <a:rPr lang="it-IT" sz="2000" dirty="0" smtClean="0">
                <a:latin typeface="Estrangelo Edessa" panose="03080600000000000000" pitchFamily="66" charset="0"/>
                <a:cs typeface="Estrangelo Edessa" panose="03080600000000000000" pitchFamily="66" charset="0"/>
              </a:rPr>
              <a:t>Id., </a:t>
            </a:r>
            <a:r>
              <a:rPr lang="it-IT" sz="2000" i="1" dirty="0" err="1" smtClean="0">
                <a:latin typeface="Estrangelo Edessa" panose="03080600000000000000" pitchFamily="66" charset="0"/>
                <a:cs typeface="Estrangelo Edessa" panose="03080600000000000000" pitchFamily="66" charset="0"/>
              </a:rPr>
              <a:t>Temps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perdu</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temps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retrouvé</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Voir</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les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choses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au</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présent</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Musée</a:t>
            </a:r>
            <a:r>
              <a:rPr lang="it-IT" sz="2000" dirty="0" smtClean="0">
                <a:latin typeface="Estrangelo Edessa" panose="03080600000000000000" pitchFamily="66" charset="0"/>
                <a:cs typeface="Estrangelo Edessa" panose="03080600000000000000" pitchFamily="66" charset="0"/>
              </a:rPr>
              <a:t> d’</a:t>
            </a:r>
            <a:r>
              <a:rPr lang="it-IT" sz="2000" dirty="0" err="1" smtClean="0">
                <a:latin typeface="Estrangelo Edessa" panose="03080600000000000000" pitchFamily="66" charset="0"/>
                <a:cs typeface="Estrangelo Edessa" panose="03080600000000000000" pitchFamily="66" charset="0"/>
              </a:rPr>
              <a:t>ethnographie</a:t>
            </a:r>
            <a:r>
              <a:rPr lang="it-IT" sz="2000" dirty="0" smtClean="0">
                <a:latin typeface="Estrangelo Edessa" panose="03080600000000000000" pitchFamily="66" charset="0"/>
                <a:cs typeface="Estrangelo Edessa" panose="03080600000000000000" pitchFamily="66" charset="0"/>
              </a:rPr>
              <a:t> de Neuch</a:t>
            </a:r>
            <a:r>
              <a:rPr lang="it-IT" sz="2000" dirty="0" smtClean="0">
                <a:latin typeface="Times New Roman" panose="02020603050405020304" pitchFamily="18" charset="0"/>
                <a:cs typeface="Times New Roman" panose="02020603050405020304" pitchFamily="18" charset="0"/>
              </a:rPr>
              <a:t>âtel, </a:t>
            </a:r>
            <a:r>
              <a:rPr lang="it-IT" sz="2000" dirty="0" err="1" smtClean="0">
                <a:latin typeface="Times New Roman" panose="02020603050405020304" pitchFamily="18" charset="0"/>
                <a:cs typeface="Times New Roman" panose="02020603050405020304" pitchFamily="18" charset="0"/>
              </a:rPr>
              <a:t>Suisse</a:t>
            </a:r>
            <a:r>
              <a:rPr lang="it-IT" sz="2000" dirty="0" smtClean="0">
                <a:latin typeface="Times New Roman" panose="02020603050405020304" pitchFamily="18" charset="0"/>
                <a:cs typeface="Times New Roman" panose="02020603050405020304" pitchFamily="18" charset="0"/>
              </a:rPr>
              <a:t>, Neuchâtel, 1985;</a:t>
            </a:r>
          </a:p>
          <a:p>
            <a:pPr algn="just"/>
            <a:r>
              <a:rPr lang="it-IT" sz="2000" dirty="0" smtClean="0">
                <a:latin typeface="Estrangelo Edessa" panose="03080600000000000000" pitchFamily="66" charset="0"/>
                <a:cs typeface="Estrangelo Edessa" panose="03080600000000000000" pitchFamily="66" charset="0"/>
              </a:rPr>
              <a:t>George-Henri </a:t>
            </a:r>
            <a:r>
              <a:rPr lang="it-IT" sz="2000" dirty="0" err="1" smtClean="0">
                <a:latin typeface="Estrangelo Edessa" panose="03080600000000000000" pitchFamily="66" charset="0"/>
                <a:cs typeface="Estrangelo Edessa" panose="03080600000000000000" pitchFamily="66" charset="0"/>
              </a:rPr>
              <a:t>Rivière</a:t>
            </a:r>
            <a:r>
              <a:rPr lang="it-IT" sz="2000" dirty="0" smtClean="0">
                <a:latin typeface="Estrangelo Edessa" panose="03080600000000000000" pitchFamily="66" charset="0"/>
                <a:cs typeface="Estrangelo Edessa" panose="03080600000000000000" pitchFamily="66" charset="0"/>
              </a:rPr>
              <a:t>, </a:t>
            </a:r>
            <a:r>
              <a:rPr lang="it-IT" sz="2000" i="1" dirty="0" smtClean="0">
                <a:latin typeface="Estrangelo Edessa" panose="03080600000000000000" pitchFamily="66" charset="0"/>
                <a:cs typeface="Estrangelo Edessa" panose="03080600000000000000" pitchFamily="66" charset="0"/>
              </a:rPr>
              <a:t>La </a:t>
            </a:r>
            <a:r>
              <a:rPr lang="it-IT" sz="2000" i="1" dirty="0" err="1" smtClean="0">
                <a:latin typeface="Estrangelo Edessa" panose="03080600000000000000" pitchFamily="66" charset="0"/>
                <a:cs typeface="Estrangelo Edessa" panose="03080600000000000000" pitchFamily="66" charset="0"/>
              </a:rPr>
              <a:t>Muséologie</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selon</a:t>
            </a:r>
            <a:r>
              <a:rPr lang="it-IT" sz="2000" i="1" dirty="0" smtClean="0">
                <a:latin typeface="Estrangelo Edessa" panose="03080600000000000000" pitchFamily="66" charset="0"/>
                <a:cs typeface="Estrangelo Edessa" panose="03080600000000000000" pitchFamily="66" charset="0"/>
              </a:rPr>
              <a:t> George-Henri </a:t>
            </a:r>
            <a:r>
              <a:rPr lang="it-IT" sz="2000" i="1" dirty="0" err="1" smtClean="0">
                <a:latin typeface="Estrangelo Edessa" panose="03080600000000000000" pitchFamily="66" charset="0"/>
                <a:cs typeface="Estrangelo Edessa" panose="03080600000000000000" pitchFamily="66" charset="0"/>
              </a:rPr>
              <a:t>Rivière</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Cours</a:t>
            </a:r>
            <a:r>
              <a:rPr lang="it-IT" sz="2000" i="1" dirty="0" smtClean="0">
                <a:latin typeface="Estrangelo Edessa" panose="03080600000000000000" pitchFamily="66" charset="0"/>
                <a:cs typeface="Estrangelo Edessa" panose="03080600000000000000" pitchFamily="66" charset="0"/>
              </a:rPr>
              <a:t> de </a:t>
            </a:r>
            <a:r>
              <a:rPr lang="it-IT" sz="2000" i="1" dirty="0" err="1" smtClean="0">
                <a:latin typeface="Estrangelo Edessa" panose="03080600000000000000" pitchFamily="66" charset="0"/>
                <a:cs typeface="Estrangelo Edessa" panose="03080600000000000000" pitchFamily="66" charset="0"/>
              </a:rPr>
              <a:t>muséologie</a:t>
            </a:r>
            <a:r>
              <a:rPr lang="it-IT" sz="2000" i="1" dirty="0" smtClean="0">
                <a:latin typeface="Estrangelo Edessa" panose="03080600000000000000" pitchFamily="66" charset="0"/>
                <a:cs typeface="Estrangelo Edessa" panose="03080600000000000000" pitchFamily="66" charset="0"/>
              </a:rPr>
              <a:t>/</a:t>
            </a:r>
            <a:r>
              <a:rPr lang="it-IT" sz="2000" i="1" dirty="0" err="1" smtClean="0">
                <a:latin typeface="Estrangelo Edessa" panose="03080600000000000000" pitchFamily="66" charset="0"/>
                <a:cs typeface="Estrangelo Edessa" panose="03080600000000000000" pitchFamily="66" charset="0"/>
              </a:rPr>
              <a:t>Textes</a:t>
            </a:r>
            <a:r>
              <a:rPr lang="it-IT" sz="2000" i="1" dirty="0" smtClean="0">
                <a:latin typeface="Estrangelo Edessa" panose="03080600000000000000" pitchFamily="66" charset="0"/>
                <a:cs typeface="Estrangelo Edessa" panose="03080600000000000000" pitchFamily="66" charset="0"/>
              </a:rPr>
              <a:t> et </a:t>
            </a:r>
            <a:r>
              <a:rPr lang="it-IT" sz="2000" i="1" dirty="0" err="1" smtClean="0">
                <a:latin typeface="Estrangelo Edessa" panose="03080600000000000000" pitchFamily="66" charset="0"/>
                <a:cs typeface="Estrangelo Edessa" panose="03080600000000000000" pitchFamily="66" charset="0"/>
              </a:rPr>
              <a:t>temoignages</a:t>
            </a:r>
            <a:r>
              <a:rPr lang="it-IT" sz="2000" dirty="0" smtClean="0">
                <a:latin typeface="Estrangelo Edessa" panose="03080600000000000000" pitchFamily="66" charset="0"/>
                <a:cs typeface="Estrangelo Edessa" panose="03080600000000000000" pitchFamily="66" charset="0"/>
              </a:rPr>
              <a:t>, </a:t>
            </a:r>
            <a:r>
              <a:rPr lang="it-IT" sz="2000" dirty="0" err="1" smtClean="0">
                <a:latin typeface="Estrangelo Edessa" panose="03080600000000000000" pitchFamily="66" charset="0"/>
                <a:cs typeface="Estrangelo Edessa" panose="03080600000000000000" pitchFamily="66" charset="0"/>
              </a:rPr>
              <a:t>Dunod</a:t>
            </a:r>
            <a:r>
              <a:rPr lang="it-IT" sz="2000" dirty="0" smtClean="0">
                <a:latin typeface="Estrangelo Edessa" panose="03080600000000000000" pitchFamily="66" charset="0"/>
                <a:cs typeface="Estrangelo Edessa" panose="03080600000000000000" pitchFamily="66" charset="0"/>
              </a:rPr>
              <a:t>, Paris, 1989;</a:t>
            </a:r>
          </a:p>
          <a:p>
            <a:pPr algn="just"/>
            <a:r>
              <a:rPr lang="it-IT" sz="2000" dirty="0" smtClean="0">
                <a:latin typeface="Estrangelo Edessa" panose="03080600000000000000" pitchFamily="66" charset="0"/>
                <a:cs typeface="Estrangelo Edessa" panose="03080600000000000000" pitchFamily="66" charset="0"/>
              </a:rPr>
              <a:t>André </a:t>
            </a:r>
            <a:r>
              <a:rPr lang="it-IT" sz="2000" dirty="0" err="1" smtClean="0">
                <a:latin typeface="Estrangelo Edessa" panose="03080600000000000000" pitchFamily="66" charset="0"/>
                <a:cs typeface="Estrangelo Edessa" panose="03080600000000000000" pitchFamily="66" charset="0"/>
              </a:rPr>
              <a:t>Desvallées</a:t>
            </a:r>
            <a:r>
              <a:rPr lang="it-IT" sz="2000" dirty="0" smtClean="0">
                <a:latin typeface="Estrangelo Edessa" panose="03080600000000000000" pitchFamily="66" charset="0"/>
                <a:cs typeface="Estrangelo Edessa" panose="03080600000000000000" pitchFamily="66" charset="0"/>
              </a:rPr>
              <a:t>, </a:t>
            </a:r>
            <a:r>
              <a:rPr lang="it-IT" sz="2000" i="1" dirty="0" smtClean="0">
                <a:latin typeface="Estrangelo Edessa" panose="03080600000000000000" pitchFamily="66" charset="0"/>
                <a:cs typeface="Estrangelo Edessa" panose="03080600000000000000" pitchFamily="66" charset="0"/>
              </a:rPr>
              <a:t>La </a:t>
            </a:r>
            <a:r>
              <a:rPr lang="it-IT" sz="2000" i="1" dirty="0" err="1" smtClean="0">
                <a:latin typeface="Estrangelo Edessa" panose="03080600000000000000" pitchFamily="66" charset="0"/>
                <a:cs typeface="Estrangelo Edessa" panose="03080600000000000000" pitchFamily="66" charset="0"/>
              </a:rPr>
              <a:t>muséologie</a:t>
            </a:r>
            <a:r>
              <a:rPr lang="it-IT" sz="2000" i="1" dirty="0" smtClean="0">
                <a:latin typeface="Estrangelo Edessa" panose="03080600000000000000" pitchFamily="66" charset="0"/>
                <a:cs typeface="Estrangelo Edessa" panose="03080600000000000000" pitchFamily="66" charset="0"/>
              </a:rPr>
              <a:t> et </a:t>
            </a:r>
            <a:r>
              <a:rPr lang="it-IT" sz="2000" i="1" dirty="0" err="1" smtClean="0">
                <a:latin typeface="Estrangelo Edessa" panose="03080600000000000000" pitchFamily="66" charset="0"/>
                <a:cs typeface="Estrangelo Edessa" panose="03080600000000000000" pitchFamily="66" charset="0"/>
              </a:rPr>
              <a:t>les</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catégories</a:t>
            </a:r>
            <a:r>
              <a:rPr lang="it-IT" sz="2000" i="1" dirty="0" smtClean="0">
                <a:latin typeface="Estrangelo Edessa" panose="03080600000000000000" pitchFamily="66" charset="0"/>
                <a:cs typeface="Estrangelo Edessa" panose="03080600000000000000" pitchFamily="66" charset="0"/>
              </a:rPr>
              <a:t> de </a:t>
            </a:r>
            <a:r>
              <a:rPr lang="it-IT" sz="2000" i="1" dirty="0" err="1" smtClean="0">
                <a:latin typeface="Estrangelo Edessa" panose="03080600000000000000" pitchFamily="66" charset="0"/>
                <a:cs typeface="Estrangelo Edessa" panose="03080600000000000000" pitchFamily="66" charset="0"/>
              </a:rPr>
              <a:t>patrimoine</a:t>
            </a:r>
            <a:r>
              <a:rPr lang="it-IT" sz="2000" i="1" dirty="0" smtClean="0">
                <a:latin typeface="Estrangelo Edessa" panose="03080600000000000000" pitchFamily="66" charset="0"/>
                <a:cs typeface="Estrangelo Edessa" panose="03080600000000000000" pitchFamily="66" charset="0"/>
              </a:rPr>
              <a:t> </a:t>
            </a:r>
            <a:r>
              <a:rPr lang="it-IT" sz="2000" i="1" dirty="0" err="1" smtClean="0">
                <a:latin typeface="Estrangelo Edessa" panose="03080600000000000000" pitchFamily="66" charset="0"/>
                <a:cs typeface="Estrangelo Edessa" panose="03080600000000000000" pitchFamily="66" charset="0"/>
              </a:rPr>
              <a:t>immatériel</a:t>
            </a:r>
            <a:r>
              <a:rPr lang="it-IT" sz="2000" dirty="0" smtClean="0">
                <a:latin typeface="Estrangelo Edessa" panose="03080600000000000000" pitchFamily="66" charset="0"/>
                <a:cs typeface="Estrangelo Edessa" panose="03080600000000000000" pitchFamily="66" charset="0"/>
              </a:rPr>
              <a:t>, 2004</a:t>
            </a:r>
          </a:p>
          <a:p>
            <a:pPr algn="just"/>
            <a:endParaRPr lang="it-IT" sz="2000" dirty="0">
              <a:latin typeface="Estrangelo Edessa" panose="03080600000000000000" pitchFamily="66" charset="0"/>
              <a:cs typeface="Estrangelo Edessa" panose="03080600000000000000" pitchFamily="66" charset="0"/>
            </a:endParaRPr>
          </a:p>
        </p:txBody>
      </p:sp>
      <p:cxnSp>
        <p:nvCxnSpPr>
          <p:cNvPr id="5" name="Connettore 2 4"/>
          <p:cNvCxnSpPr/>
          <p:nvPr/>
        </p:nvCxnSpPr>
        <p:spPr>
          <a:xfrm flipH="1" flipV="1">
            <a:off x="8003970" y="5712032"/>
            <a:ext cx="1128155" cy="427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9250878" y="6020790"/>
            <a:ext cx="2159566" cy="369332"/>
          </a:xfrm>
          <a:prstGeom prst="rect">
            <a:avLst/>
          </a:prstGeom>
          <a:noFill/>
        </p:spPr>
        <p:txBody>
          <a:bodyPr wrap="none" rtlCol="0">
            <a:spAutoFit/>
          </a:bodyPr>
          <a:lstStyle/>
          <a:p>
            <a:r>
              <a:rPr lang="it-IT" i="1" dirty="0" smtClean="0">
                <a:latin typeface="Estrangelo Edessa" panose="03080600000000000000" pitchFamily="66" charset="0"/>
                <a:cs typeface="Estrangelo Edessa" panose="03080600000000000000" pitchFamily="66" charset="0"/>
              </a:rPr>
              <a:t>Nouvelle </a:t>
            </a:r>
            <a:r>
              <a:rPr lang="it-IT" i="1" dirty="0" err="1" smtClean="0">
                <a:latin typeface="Estrangelo Edessa" panose="03080600000000000000" pitchFamily="66" charset="0"/>
                <a:cs typeface="Estrangelo Edessa" panose="03080600000000000000" pitchFamily="66" charset="0"/>
              </a:rPr>
              <a:t>Muséologie</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7081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Intangible</a:t>
            </a:r>
            <a:r>
              <a:rPr lang="it-IT" dirty="0" smtClean="0">
                <a:latin typeface="Estrangelo Edessa" panose="03080600000000000000" pitchFamily="66" charset="0"/>
                <a:cs typeface="Estrangelo Edessa" panose="03080600000000000000" pitchFamily="66" charset="0"/>
              </a:rPr>
              <a:t> Cultural Heritage</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a:latin typeface="Estrangelo Edessa" panose="03080600000000000000" pitchFamily="66" charset="0"/>
                <a:cs typeface="Estrangelo Edessa" panose="03080600000000000000" pitchFamily="66" charset="0"/>
              </a:rPr>
              <a:t>u</a:t>
            </a:r>
            <a:r>
              <a:rPr lang="it-IT" dirty="0" err="1" smtClean="0">
                <a:latin typeface="Estrangelo Edessa" panose="03080600000000000000" pitchFamily="66" charset="0"/>
                <a:cs typeface="Estrangelo Edessa" panose="03080600000000000000" pitchFamily="66" charset="0"/>
              </a:rPr>
              <a:t>ndirect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approach</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linkage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between</a:t>
            </a:r>
            <a:r>
              <a:rPr lang="it-IT" sz="2400" dirty="0" smtClean="0">
                <a:latin typeface="Estrangelo Edessa" panose="03080600000000000000" pitchFamily="66" charset="0"/>
                <a:cs typeface="Estrangelo Edessa" panose="03080600000000000000" pitchFamily="66" charset="0"/>
              </a:rPr>
              <a:t> cultural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 </a:t>
            </a:r>
            <a:r>
              <a:rPr lang="it-IT" sz="2400" dirty="0" err="1" smtClean="0">
                <a:latin typeface="Estrangelo Edessa" panose="03080600000000000000" pitchFamily="66" charset="0"/>
                <a:cs typeface="Estrangelo Edessa" panose="03080600000000000000" pitchFamily="66" charset="0"/>
              </a:rPr>
              <a:t>introducing</a:t>
            </a:r>
            <a:r>
              <a:rPr lang="it-IT" sz="2400" dirty="0" smtClean="0">
                <a:latin typeface="Estrangelo Edessa" panose="03080600000000000000" pitchFamily="66" charset="0"/>
                <a:cs typeface="Estrangelo Edessa" panose="03080600000000000000" pitchFamily="66" charset="0"/>
              </a:rPr>
              <a:t> some </a:t>
            </a:r>
            <a:r>
              <a:rPr lang="it-IT" sz="2400" dirty="0" err="1" smtClean="0">
                <a:latin typeface="Estrangelo Edessa" panose="03080600000000000000" pitchFamily="66" charset="0"/>
                <a:cs typeface="Estrangelo Edessa" panose="03080600000000000000" pitchFamily="66" charset="0"/>
              </a:rPr>
              <a:t>important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elements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innovation</a:t>
            </a:r>
            <a:r>
              <a:rPr lang="it-IT" sz="2400" dirty="0" smtClean="0">
                <a:latin typeface="Estrangelo Edessa" panose="03080600000000000000" pitchFamily="66" charset="0"/>
                <a:cs typeface="Estrangelo Edessa" panose="03080600000000000000" pitchFamily="66" charset="0"/>
              </a:rPr>
              <a:t> – </a:t>
            </a:r>
            <a:r>
              <a:rPr lang="it-IT" sz="2400" dirty="0" err="1" smtClean="0">
                <a:latin typeface="Estrangelo Edessa" panose="03080600000000000000" pitchFamily="66" charset="0"/>
                <a:cs typeface="Estrangelo Edessa" panose="03080600000000000000" pitchFamily="66" charset="0"/>
              </a:rPr>
              <a:t>brought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also</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risk</a:t>
            </a:r>
            <a:r>
              <a:rPr lang="it-IT" sz="2400" dirty="0" smtClean="0">
                <a:latin typeface="Estrangelo Edessa" panose="03080600000000000000" pitchFamily="66" charset="0"/>
                <a:cs typeface="Estrangelo Edessa" panose="03080600000000000000" pitchFamily="66" charset="0"/>
              </a:rPr>
              <a:t> of </a:t>
            </a:r>
            <a:r>
              <a:rPr lang="it-IT" sz="2400" i="1" dirty="0" err="1" smtClean="0">
                <a:latin typeface="Estrangelo Edessa" panose="03080600000000000000" pitchFamily="66" charset="0"/>
                <a:cs typeface="Estrangelo Edessa" panose="03080600000000000000" pitchFamily="66" charset="0"/>
              </a:rPr>
              <a:t>fetishism</a:t>
            </a:r>
            <a:r>
              <a:rPr lang="it-IT" sz="2400" dirty="0" smtClean="0">
                <a:latin typeface="Estrangelo Edessa" panose="03080600000000000000" pitchFamily="66" charset="0"/>
                <a:cs typeface="Estrangelo Edessa" panose="03080600000000000000" pitchFamily="66" charset="0"/>
              </a:rPr>
              <a:t>.</a:t>
            </a:r>
          </a:p>
          <a:p>
            <a:pPr marL="0" indent="0" algn="just">
              <a:buNone/>
            </a:pPr>
            <a:endParaRPr lang="it-IT" sz="2400" dirty="0">
              <a:latin typeface="Estrangelo Edessa" panose="03080600000000000000" pitchFamily="66" charset="0"/>
              <a:cs typeface="Estrangelo Edessa" panose="03080600000000000000" pitchFamily="66" charset="0"/>
            </a:endParaRPr>
          </a:p>
          <a:p>
            <a:pPr marL="0" indent="0" algn="just">
              <a:buNone/>
            </a:pPr>
            <a:r>
              <a:rPr lang="it-IT" sz="2400" dirty="0" smtClean="0">
                <a:latin typeface="Estrangelo Edessa" panose="03080600000000000000" pitchFamily="66" charset="0"/>
                <a:cs typeface="Estrangelo Edessa" panose="03080600000000000000" pitchFamily="66" charset="0"/>
              </a:rPr>
              <a:t>«</a:t>
            </a:r>
            <a:r>
              <a:rPr lang="it-IT" sz="2400" i="1" dirty="0" err="1" smtClean="0">
                <a:latin typeface="Estrangelo Edessa" panose="03080600000000000000" pitchFamily="66" charset="0"/>
                <a:cs typeface="Estrangelo Edessa" panose="03080600000000000000" pitchFamily="66" charset="0"/>
              </a:rPr>
              <a:t>Fetishism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defined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separation</a:t>
            </a:r>
            <a:r>
              <a:rPr lang="it-IT" sz="2400" dirty="0" smtClean="0">
                <a:latin typeface="Estrangelo Edessa" panose="03080600000000000000" pitchFamily="66" charset="0"/>
                <a:cs typeface="Estrangelo Edessa" panose="03080600000000000000" pitchFamily="66" charset="0"/>
              </a:rPr>
              <a:t> of the </a:t>
            </a:r>
            <a:r>
              <a:rPr lang="it-IT" sz="2400" i="1" dirty="0" err="1" smtClean="0">
                <a:latin typeface="Estrangelo Edessa" panose="03080600000000000000" pitchFamily="66" charset="0"/>
                <a:cs typeface="Estrangelo Edessa" panose="03080600000000000000" pitchFamily="66" charset="0"/>
              </a:rPr>
              <a:t>content</a:t>
            </a:r>
            <a:r>
              <a:rPr lang="it-IT" sz="2400" i="1" dirty="0" smtClean="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from the </a:t>
            </a:r>
            <a:r>
              <a:rPr lang="it-IT" sz="2400" i="1" dirty="0" err="1" smtClean="0">
                <a:latin typeface="Estrangelo Edessa" panose="03080600000000000000" pitchFamily="66" charset="0"/>
                <a:cs typeface="Estrangelo Edessa" panose="03080600000000000000" pitchFamily="66" charset="0"/>
              </a:rPr>
              <a:t>support</a:t>
            </a:r>
            <a:r>
              <a:rPr lang="it-IT" sz="2400" dirty="0" smtClean="0">
                <a:latin typeface="Estrangelo Edessa" panose="03080600000000000000" pitchFamily="66" charset="0"/>
                <a:cs typeface="Estrangelo Edessa" panose="03080600000000000000" pitchFamily="66" charset="0"/>
              </a:rPr>
              <a:t>, and the </a:t>
            </a:r>
            <a:r>
              <a:rPr lang="it-IT" sz="2400" dirty="0" err="1" smtClean="0">
                <a:latin typeface="Estrangelo Edessa" panose="03080600000000000000" pitchFamily="66" charset="0"/>
                <a:cs typeface="Estrangelo Edessa" panose="03080600000000000000" pitchFamily="66" charset="0"/>
              </a:rPr>
              <a:t>excess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valorization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latter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If</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conservation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support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important</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transmitt</a:t>
            </a:r>
            <a:r>
              <a:rPr lang="it-IT" sz="2400" dirty="0" smtClean="0">
                <a:latin typeface="Estrangelo Edessa" panose="03080600000000000000" pitchFamily="66" charset="0"/>
                <a:cs typeface="Estrangelo Edessa" panose="03080600000000000000" pitchFamily="66" charset="0"/>
              </a:rPr>
              <a:t> an </a:t>
            </a:r>
            <a:r>
              <a:rPr lang="it-IT" sz="2400" dirty="0" err="1" smtClean="0">
                <a:latin typeface="Estrangelo Edessa" panose="03080600000000000000" pitchFamily="66" charset="0"/>
                <a:cs typeface="Estrangelo Edessa" panose="03080600000000000000" pitchFamily="66" charset="0"/>
              </a:rPr>
              <a:t>object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can’t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have</a:t>
            </a:r>
            <a:r>
              <a:rPr lang="it-IT" sz="2400" dirty="0" smtClean="0">
                <a:latin typeface="Estrangelo Edessa" panose="03080600000000000000" pitchFamily="66" charset="0"/>
                <a:cs typeface="Estrangelo Edessa" panose="03080600000000000000" pitchFamily="66" charset="0"/>
              </a:rPr>
              <a:t> more </a:t>
            </a:r>
            <a:r>
              <a:rPr lang="it-IT" sz="2400" dirty="0" err="1" smtClean="0">
                <a:latin typeface="Estrangelo Edessa" panose="03080600000000000000" pitchFamily="66" charset="0"/>
                <a:cs typeface="Estrangelo Edessa" panose="03080600000000000000" pitchFamily="66" charset="0"/>
              </a:rPr>
              <a:t>importance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than</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content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without</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risk</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ideological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drift</a:t>
            </a:r>
            <a:r>
              <a:rPr lang="it-IT" sz="2400" dirty="0" smtClean="0">
                <a:latin typeface="Estrangelo Edessa" panose="03080600000000000000" pitchFamily="66" charset="0"/>
                <a:cs typeface="Estrangelo Edessa" panose="03080600000000000000" pitchFamily="66" charset="0"/>
              </a:rPr>
              <a:t>[…]A society,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a </a:t>
            </a:r>
            <a:r>
              <a:rPr lang="it-IT" sz="2400" dirty="0" err="1" smtClean="0">
                <a:latin typeface="Estrangelo Edessa" panose="03080600000000000000" pitchFamily="66" charset="0"/>
                <a:cs typeface="Estrangelo Edessa" panose="03080600000000000000" pitchFamily="66" charset="0"/>
              </a:rPr>
              <a:t>person</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survive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have</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forget</a:t>
            </a:r>
            <a:r>
              <a:rPr lang="it-IT" sz="2400" dirty="0" smtClean="0">
                <a:latin typeface="Estrangelo Edessa" panose="03080600000000000000" pitchFamily="66" charset="0"/>
                <a:cs typeface="Estrangelo Edessa" panose="03080600000000000000" pitchFamily="66" charset="0"/>
              </a:rPr>
              <a:t>, to concentrate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informations</a:t>
            </a:r>
            <a:r>
              <a:rPr lang="it-IT" sz="2400" dirty="0" smtClean="0">
                <a:latin typeface="Estrangelo Edessa" panose="03080600000000000000" pitchFamily="66" charset="0"/>
                <a:cs typeface="Estrangelo Edessa" panose="03080600000000000000" pitchFamily="66" charset="0"/>
              </a:rPr>
              <a:t> in an </a:t>
            </a:r>
            <a:r>
              <a:rPr lang="it-IT" sz="2400" dirty="0" err="1" smtClean="0">
                <a:latin typeface="Estrangelo Edessa" panose="03080600000000000000" pitchFamily="66" charset="0"/>
                <a:cs typeface="Estrangelo Edessa" panose="03080600000000000000" pitchFamily="66" charset="0"/>
              </a:rPr>
              <a:t>efficient</a:t>
            </a:r>
            <a:r>
              <a:rPr lang="it-IT" sz="2400" dirty="0" smtClean="0">
                <a:latin typeface="Estrangelo Edessa" panose="03080600000000000000" pitchFamily="66" charset="0"/>
                <a:cs typeface="Estrangelo Edessa" panose="03080600000000000000" pitchFamily="66" charset="0"/>
              </a:rPr>
              <a:t> way: </a:t>
            </a:r>
            <a:r>
              <a:rPr lang="it-IT" sz="2400" dirty="0" err="1" smtClean="0">
                <a:latin typeface="Estrangelo Edessa" panose="03080600000000000000" pitchFamily="66" charset="0"/>
                <a:cs typeface="Estrangelo Edessa" panose="03080600000000000000" pitchFamily="66" charset="0"/>
              </a:rPr>
              <a:t>excess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paralyzes</a:t>
            </a:r>
            <a:r>
              <a:rPr lang="it-IT" sz="2400" dirty="0" smtClean="0">
                <a:latin typeface="Estrangelo Edessa" panose="03080600000000000000" pitchFamily="66" charset="0"/>
                <a:cs typeface="Estrangelo Edessa" panose="03080600000000000000" pitchFamily="66" charset="0"/>
              </a:rPr>
              <a:t> a creative </a:t>
            </a:r>
            <a:r>
              <a:rPr lang="it-IT" sz="2400" dirty="0" err="1" smtClean="0">
                <a:latin typeface="Estrangelo Edessa" panose="03080600000000000000" pitchFamily="66" charset="0"/>
                <a:cs typeface="Estrangelo Edessa" panose="03080600000000000000" pitchFamily="66" charset="0"/>
              </a:rPr>
              <a:t>activity</a:t>
            </a:r>
            <a:r>
              <a:rPr lang="it-IT" sz="2400" dirty="0" smtClean="0">
                <a:latin typeface="Estrangelo Edessa" panose="03080600000000000000" pitchFamily="66" charset="0"/>
                <a:cs typeface="Estrangelo Edessa" panose="03080600000000000000" pitchFamily="66" charset="0"/>
              </a:rPr>
              <a:t> (Nietzsche). </a:t>
            </a:r>
            <a:r>
              <a:rPr lang="it-IT" sz="2400" dirty="0" err="1" smtClean="0">
                <a:latin typeface="Estrangelo Edessa" panose="03080600000000000000" pitchFamily="66" charset="0"/>
                <a:cs typeface="Estrangelo Edessa" panose="03080600000000000000" pitchFamily="66" charset="0"/>
              </a:rPr>
              <a:t>Today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we</a:t>
            </a:r>
            <a:r>
              <a:rPr lang="it-IT" sz="2400" dirty="0" smtClean="0">
                <a:latin typeface="Estrangelo Edessa" panose="03080600000000000000" pitchFamily="66" charset="0"/>
                <a:cs typeface="Estrangelo Edessa" panose="03080600000000000000" pitchFamily="66" charset="0"/>
              </a:rPr>
              <a:t> can </a:t>
            </a:r>
            <a:r>
              <a:rPr lang="it-IT" sz="2400" dirty="0" err="1" smtClean="0">
                <a:latin typeface="Estrangelo Edessa" panose="03080600000000000000" pitchFamily="66" charset="0"/>
                <a:cs typeface="Estrangelo Edessa" panose="03080600000000000000" pitchFamily="66" charset="0"/>
              </a:rPr>
              <a:t>observe</a:t>
            </a:r>
            <a:r>
              <a:rPr lang="it-IT" sz="2400" dirty="0" smtClean="0">
                <a:latin typeface="Estrangelo Edessa" panose="03080600000000000000" pitchFamily="66" charset="0"/>
                <a:cs typeface="Estrangelo Edessa" panose="03080600000000000000" pitchFamily="66" charset="0"/>
              </a:rPr>
              <a:t> – on the </a:t>
            </a:r>
            <a:r>
              <a:rPr lang="it-IT" sz="2400" dirty="0" err="1" smtClean="0">
                <a:latin typeface="Estrangelo Edessa" panose="03080600000000000000" pitchFamily="66" charset="0"/>
                <a:cs typeface="Estrangelo Edessa" panose="03080600000000000000" pitchFamily="66" charset="0"/>
              </a:rPr>
              <a:t>contrary</a:t>
            </a:r>
            <a:r>
              <a:rPr lang="it-IT" sz="2400" dirty="0" smtClean="0">
                <a:latin typeface="Estrangelo Edessa" panose="03080600000000000000" pitchFamily="66" charset="0"/>
                <a:cs typeface="Estrangelo Edessa" panose="03080600000000000000" pitchFamily="66" charset="0"/>
              </a:rPr>
              <a:t> – a strange </a:t>
            </a:r>
            <a:r>
              <a:rPr lang="it-IT" sz="2400" dirty="0" err="1" smtClean="0">
                <a:latin typeface="Estrangelo Edessa" panose="03080600000000000000" pitchFamily="66" charset="0"/>
                <a:cs typeface="Estrangelo Edessa" panose="03080600000000000000" pitchFamily="66" charset="0"/>
              </a:rPr>
              <a:t>transformation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support</a:t>
            </a:r>
            <a:r>
              <a:rPr lang="it-IT" sz="2400" dirty="0" smtClean="0">
                <a:latin typeface="Estrangelo Edessa" panose="03080600000000000000" pitchFamily="66" charset="0"/>
                <a:cs typeface="Estrangelo Edessa" panose="03080600000000000000" pitchFamily="66" charset="0"/>
              </a:rPr>
              <a:t> in an </a:t>
            </a:r>
            <a:r>
              <a:rPr lang="it-IT" sz="2400" dirty="0" err="1" smtClean="0">
                <a:latin typeface="Estrangelo Edessa" panose="03080600000000000000" pitchFamily="66" charset="0"/>
                <a:cs typeface="Estrangelo Edessa" panose="03080600000000000000" pitchFamily="66" charset="0"/>
              </a:rPr>
              <a:t>object</a:t>
            </a:r>
            <a:r>
              <a:rPr lang="it-IT" sz="2400" dirty="0" smtClean="0">
                <a:latin typeface="Estrangelo Edessa" panose="03080600000000000000" pitchFamily="66" charset="0"/>
                <a:cs typeface="Estrangelo Edessa" panose="03080600000000000000" pitchFamily="66" charset="0"/>
              </a:rPr>
              <a:t> to contemplate, </a:t>
            </a:r>
            <a:r>
              <a:rPr lang="it-IT" sz="2400" dirty="0" err="1" smtClean="0">
                <a:latin typeface="Estrangelo Edessa" panose="03080600000000000000" pitchFamily="66" charset="0"/>
                <a:cs typeface="Estrangelo Edessa" panose="03080600000000000000" pitchFamily="66" charset="0"/>
              </a:rPr>
              <a:t>till</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point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forget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informations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brought</a:t>
            </a:r>
            <a:r>
              <a:rPr lang="it-IT" sz="2400" dirty="0" smtClean="0">
                <a:latin typeface="Estrangelo Edessa" panose="03080600000000000000" pitchFamily="66" charset="0"/>
                <a:cs typeface="Estrangelo Edessa" panose="03080600000000000000" pitchFamily="66" charset="0"/>
              </a:rPr>
              <a:t>, in a </a:t>
            </a:r>
            <a:r>
              <a:rPr lang="it-IT" sz="2400" dirty="0" err="1" smtClean="0">
                <a:latin typeface="Estrangelo Edessa" panose="03080600000000000000" pitchFamily="66" charset="0"/>
                <a:cs typeface="Estrangelo Edessa" panose="03080600000000000000" pitchFamily="66" charset="0"/>
              </a:rPr>
              <a:t>sort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fossilization</a:t>
            </a:r>
            <a:r>
              <a:rPr lang="it-IT" sz="2400" dirty="0" smtClean="0">
                <a:latin typeface="Estrangelo Edessa" panose="03080600000000000000" pitchFamily="66" charset="0"/>
                <a:cs typeface="Estrangelo Edessa" panose="03080600000000000000" pitchFamily="66" charset="0"/>
              </a:rPr>
              <a:t>» (Bernard </a:t>
            </a:r>
            <a:r>
              <a:rPr lang="it-IT" sz="2400" dirty="0" err="1" smtClean="0">
                <a:latin typeface="Estrangelo Edessa" panose="03080600000000000000" pitchFamily="66" charset="0"/>
                <a:cs typeface="Estrangelo Edessa" panose="03080600000000000000" pitchFamily="66" charset="0"/>
              </a:rPr>
              <a:t>Deloche</a:t>
            </a:r>
            <a:r>
              <a:rPr lang="it-IT" sz="2400" dirty="0" smtClean="0">
                <a:latin typeface="Estrangelo Edessa" panose="03080600000000000000" pitchFamily="66" charset="0"/>
                <a:cs typeface="Estrangelo Edessa" panose="03080600000000000000" pitchFamily="66" charset="0"/>
              </a:rPr>
              <a:t>). </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6587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latin typeface="Estrangelo Edessa" panose="03080600000000000000" pitchFamily="66" charset="0"/>
                <a:cs typeface="Estrangelo Edessa" panose="03080600000000000000" pitchFamily="66" charset="0"/>
              </a:rPr>
              <a:t>I</a:t>
            </a:r>
            <a:r>
              <a:rPr lang="it-IT" dirty="0" err="1" smtClean="0">
                <a:latin typeface="Estrangelo Edessa" panose="03080600000000000000" pitchFamily="66" charset="0"/>
                <a:cs typeface="Estrangelo Edessa" panose="03080600000000000000" pitchFamily="66" charset="0"/>
              </a:rPr>
              <a:t>ntangible</a:t>
            </a:r>
            <a:r>
              <a:rPr lang="it-IT" dirty="0" smtClean="0">
                <a:latin typeface="Estrangelo Edessa" panose="03080600000000000000" pitchFamily="66" charset="0"/>
                <a:cs typeface="Estrangelo Edessa" panose="03080600000000000000" pitchFamily="66" charset="0"/>
              </a:rPr>
              <a:t>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double </a:t>
            </a:r>
            <a:r>
              <a:rPr lang="it-IT" dirty="0" err="1" smtClean="0">
                <a:latin typeface="Estrangelo Edessa" panose="03080600000000000000" pitchFamily="66" charset="0"/>
                <a:cs typeface="Estrangelo Edessa" panose="03080600000000000000" pitchFamily="66" charset="0"/>
              </a:rPr>
              <a:t>purpose</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museum</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mouvement</a:t>
            </a:r>
            <a:r>
              <a:rPr lang="it-IT" sz="2400" dirty="0" smtClean="0">
                <a:latin typeface="Estrangelo Edessa" panose="03080600000000000000" pitchFamily="66" charset="0"/>
                <a:cs typeface="Estrangelo Edessa" panose="03080600000000000000" pitchFamily="66" charset="0"/>
              </a:rPr>
              <a:t> of </a:t>
            </a:r>
            <a:r>
              <a:rPr lang="it-IT" sz="2400" i="1" dirty="0" smtClean="0">
                <a:latin typeface="Estrangelo Edessa" panose="03080600000000000000" pitchFamily="66" charset="0"/>
                <a:cs typeface="Estrangelo Edessa" panose="03080600000000000000" pitchFamily="66" charset="0"/>
              </a:rPr>
              <a:t>Nouvelle </a:t>
            </a:r>
            <a:r>
              <a:rPr lang="it-IT" sz="2400" i="1" dirty="0" err="1" smtClean="0">
                <a:latin typeface="Estrangelo Edessa" panose="03080600000000000000" pitchFamily="66" charset="0"/>
                <a:cs typeface="Estrangelo Edessa" panose="03080600000000000000" pitchFamily="66" charset="0"/>
              </a:rPr>
              <a:t>Muséologie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points</a:t>
            </a:r>
            <a:r>
              <a:rPr lang="it-IT" sz="2400" dirty="0" smtClean="0">
                <a:latin typeface="Estrangelo Edessa" panose="03080600000000000000" pitchFamily="66" charset="0"/>
                <a:cs typeface="Estrangelo Edessa" panose="03080600000000000000" pitchFamily="66" charset="0"/>
              </a:rPr>
              <a:t> out </a:t>
            </a:r>
            <a:r>
              <a:rPr lang="it-IT" sz="2400" dirty="0" err="1" smtClean="0">
                <a:latin typeface="Estrangelo Edessa" panose="03080600000000000000" pitchFamily="66" charset="0"/>
                <a:cs typeface="Estrangelo Edessa" panose="03080600000000000000" pitchFamily="66" charset="0"/>
              </a:rPr>
              <a:t>another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kind</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risk</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paralysis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linked</a:t>
            </a:r>
            <a:r>
              <a:rPr lang="it-IT" sz="2400" dirty="0" smtClean="0">
                <a:latin typeface="Estrangelo Edessa" panose="03080600000000000000" pitchFamily="66" charset="0"/>
                <a:cs typeface="Estrangelo Edessa" panose="03080600000000000000" pitchFamily="66" charset="0"/>
              </a:rPr>
              <a:t> to the </a:t>
            </a:r>
            <a:r>
              <a:rPr lang="it-IT" sz="2400" dirty="0" err="1" smtClean="0">
                <a:latin typeface="Estrangelo Edessa" panose="03080600000000000000" pitchFamily="66" charset="0"/>
                <a:cs typeface="Estrangelo Edessa" panose="03080600000000000000" pitchFamily="66" charset="0"/>
              </a:rPr>
              <a:t>purpose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a:t>
            </a:r>
          </a:p>
          <a:p>
            <a:pPr marL="0" indent="0" algn="just">
              <a:buNone/>
            </a:pPr>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justification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traditional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museum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double: the </a:t>
            </a:r>
            <a:r>
              <a:rPr lang="it-IT" sz="2400" dirty="0" err="1" smtClean="0">
                <a:latin typeface="Estrangelo Edessa" panose="03080600000000000000" pitchFamily="66" charset="0"/>
                <a:cs typeface="Estrangelo Edessa" panose="03080600000000000000" pitchFamily="66" charset="0"/>
              </a:rPr>
              <a:t>defunctionalised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object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to contemplate </a:t>
            </a:r>
            <a:r>
              <a:rPr lang="it-IT" sz="2400" dirty="0" err="1" smtClean="0">
                <a:latin typeface="Estrangelo Edessa" panose="03080600000000000000" pitchFamily="66" charset="0"/>
                <a:cs typeface="Estrangelo Edessa" panose="03080600000000000000" pitchFamily="66" charset="0"/>
              </a:rPr>
              <a:t>because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aesthetic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historic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affective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value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but</a:t>
            </a:r>
            <a:r>
              <a:rPr lang="it-IT" sz="2400" dirty="0" smtClean="0">
                <a:latin typeface="Estrangelo Edessa" panose="03080600000000000000" pitchFamily="66" charset="0"/>
                <a:cs typeface="Estrangelo Edessa" panose="03080600000000000000" pitchFamily="66" charset="0"/>
              </a:rPr>
              <a:t> on the </a:t>
            </a:r>
            <a:r>
              <a:rPr lang="it-IT" sz="2400" dirty="0" err="1" smtClean="0">
                <a:latin typeface="Estrangelo Edessa" panose="03080600000000000000" pitchFamily="66" charset="0"/>
                <a:cs typeface="Estrangelo Edessa" panose="03080600000000000000" pitchFamily="66" charset="0"/>
              </a:rPr>
              <a:t>other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hand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same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object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sacralized</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becomes</a:t>
            </a:r>
            <a:r>
              <a:rPr lang="it-IT" sz="2400" dirty="0" smtClean="0">
                <a:latin typeface="Estrangelo Edessa" panose="03080600000000000000" pitchFamily="66" charset="0"/>
                <a:cs typeface="Estrangelo Edessa" panose="03080600000000000000" pitchFamily="66" charset="0"/>
              </a:rPr>
              <a:t> an </a:t>
            </a:r>
            <a:r>
              <a:rPr lang="it-IT" sz="2400" dirty="0" err="1" smtClean="0">
                <a:latin typeface="Estrangelo Edessa" panose="03080600000000000000" pitchFamily="66" charset="0"/>
                <a:cs typeface="Estrangelo Edessa" panose="03080600000000000000" pitchFamily="66" charset="0"/>
              </a:rPr>
              <a:t>element</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mental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structure</a:t>
            </a:r>
            <a:r>
              <a:rPr lang="it-IT" sz="2400" dirty="0" smtClean="0">
                <a:latin typeface="Estrangelo Edessa" panose="03080600000000000000" pitchFamily="66" charset="0"/>
                <a:cs typeface="Estrangelo Edessa" panose="03080600000000000000" pitchFamily="66" charset="0"/>
              </a:rPr>
              <a:t> of a society[…]A[ </a:t>
            </a:r>
            <a:r>
              <a:rPr lang="it-IT" sz="2400" dirty="0" err="1" smtClean="0">
                <a:latin typeface="Estrangelo Edessa" panose="03080600000000000000" pitchFamily="66" charset="0"/>
                <a:cs typeface="Estrangelo Edessa" panose="03080600000000000000" pitchFamily="66" charset="0"/>
              </a:rPr>
              <a:t>sort</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obsession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will</a:t>
            </a:r>
            <a:r>
              <a:rPr lang="it-IT" sz="2400" dirty="0" smtClean="0">
                <a:latin typeface="Estrangelo Edessa" panose="03080600000000000000" pitchFamily="66" charset="0"/>
                <a:cs typeface="Estrangelo Edessa" panose="03080600000000000000" pitchFamily="66" charset="0"/>
              </a:rPr>
              <a:t> be </a:t>
            </a:r>
            <a:r>
              <a:rPr lang="it-IT" sz="2400" dirty="0" err="1" smtClean="0">
                <a:latin typeface="Estrangelo Edessa" panose="03080600000000000000" pitchFamily="66" charset="0"/>
                <a:cs typeface="Estrangelo Edessa" panose="03080600000000000000" pitchFamily="66" charset="0"/>
              </a:rPr>
              <a:t>substituted</a:t>
            </a:r>
            <a:r>
              <a:rPr lang="it-IT" sz="2400" dirty="0" smtClean="0">
                <a:latin typeface="Estrangelo Edessa" panose="03080600000000000000" pitchFamily="66" charset="0"/>
                <a:cs typeface="Estrangelo Edessa" panose="03080600000000000000" pitchFamily="66" charset="0"/>
              </a:rPr>
              <a:t> in the </a:t>
            </a:r>
            <a:r>
              <a:rPr lang="it-IT" sz="2400" dirty="0" err="1" smtClean="0">
                <a:latin typeface="Estrangelo Edessa" panose="03080600000000000000" pitchFamily="66" charset="0"/>
                <a:cs typeface="Estrangelo Edessa" panose="03080600000000000000" pitchFamily="66" charset="0"/>
              </a:rPr>
              <a:t>structure</a:t>
            </a:r>
            <a:r>
              <a:rPr lang="it-IT" sz="2400" dirty="0" smtClean="0">
                <a:latin typeface="Estrangelo Edessa" panose="03080600000000000000" pitchFamily="66" charset="0"/>
                <a:cs typeface="Estrangelo Edessa" panose="03080600000000000000" pitchFamily="66" charset="0"/>
              </a:rPr>
              <a:t> of a society </a:t>
            </a:r>
            <a:r>
              <a:rPr lang="it-IT" sz="2400" dirty="0" err="1" smtClean="0">
                <a:latin typeface="Estrangelo Edessa" panose="03080600000000000000" pitchFamily="66" charset="0"/>
                <a:cs typeface="Estrangelo Edessa" panose="03080600000000000000" pitchFamily="66" charset="0"/>
              </a:rPr>
              <a:t>unable</a:t>
            </a:r>
            <a:r>
              <a:rPr lang="it-IT" sz="2400" dirty="0" smtClean="0">
                <a:latin typeface="Estrangelo Edessa" panose="03080600000000000000" pitchFamily="66" charset="0"/>
                <a:cs typeface="Estrangelo Edessa" panose="03080600000000000000" pitchFamily="66" charset="0"/>
              </a:rPr>
              <a:t> to create[…]</a:t>
            </a:r>
            <a:r>
              <a:rPr lang="it-IT" sz="2400" dirty="0" err="1" smtClean="0">
                <a:latin typeface="Estrangelo Edessa" panose="03080600000000000000" pitchFamily="66" charset="0"/>
                <a:cs typeface="Estrangelo Edessa" panose="03080600000000000000" pitchFamily="66" charset="0"/>
              </a:rPr>
              <a:t>Counsciousness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impossible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without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but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if</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whole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richness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civilization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depends</a:t>
            </a:r>
            <a:r>
              <a:rPr lang="it-IT" sz="2400" dirty="0" smtClean="0">
                <a:latin typeface="Estrangelo Edessa" panose="03080600000000000000" pitchFamily="66" charset="0"/>
                <a:cs typeface="Estrangelo Edessa" panose="03080600000000000000" pitchFamily="66" charset="0"/>
              </a:rPr>
              <a:t> on </a:t>
            </a:r>
            <a:r>
              <a:rPr lang="it-IT" sz="2400" dirty="0" err="1" smtClean="0">
                <a:latin typeface="Estrangelo Edessa" panose="03080600000000000000" pitchFamily="66" charset="0"/>
                <a:cs typeface="Estrangelo Edessa" panose="03080600000000000000" pitchFamily="66" charset="0"/>
              </a:rPr>
              <a:t>this</a:t>
            </a:r>
            <a:r>
              <a:rPr lang="it-IT" sz="2400" dirty="0" smtClean="0">
                <a:latin typeface="Estrangelo Edessa" panose="03080600000000000000" pitchFamily="66" charset="0"/>
                <a:cs typeface="Estrangelo Edessa" panose="03080600000000000000" pitchFamily="66" charset="0"/>
              </a:rPr>
              <a:t> cumulative </a:t>
            </a:r>
            <a:r>
              <a:rPr lang="it-IT" sz="2400" dirty="0" err="1" smtClean="0">
                <a:latin typeface="Estrangelo Edessa" panose="03080600000000000000" pitchFamily="66" charset="0"/>
                <a:cs typeface="Estrangelo Edessa" panose="03080600000000000000" pitchFamily="66" charset="0"/>
              </a:rPr>
              <a:t>memory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creativity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depends</a:t>
            </a:r>
            <a:r>
              <a:rPr lang="it-IT" sz="2400" dirty="0" smtClean="0">
                <a:latin typeface="Estrangelo Edessa" panose="03080600000000000000" pitchFamily="66" charset="0"/>
                <a:cs typeface="Estrangelo Edessa" panose="03080600000000000000" pitchFamily="66" charset="0"/>
              </a:rPr>
              <a:t> on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capacity</a:t>
            </a:r>
            <a:r>
              <a:rPr lang="it-IT" sz="2400" dirty="0" smtClean="0">
                <a:latin typeface="Estrangelo Edessa" panose="03080600000000000000" pitchFamily="66" charset="0"/>
                <a:cs typeface="Estrangelo Edessa" panose="03080600000000000000" pitchFamily="66" charset="0"/>
              </a:rPr>
              <a:t> to pass over the </a:t>
            </a:r>
            <a:r>
              <a:rPr lang="it-IT" sz="2400" dirty="0" err="1" smtClean="0">
                <a:latin typeface="Estrangelo Edessa" panose="03080600000000000000" pitchFamily="66" charset="0"/>
                <a:cs typeface="Estrangelo Edessa" panose="03080600000000000000" pitchFamily="66" charset="0"/>
              </a:rPr>
              <a:t>past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Hugues</a:t>
            </a:r>
            <a:r>
              <a:rPr lang="it-IT" sz="2400" dirty="0" smtClean="0">
                <a:latin typeface="Estrangelo Edessa" panose="03080600000000000000" pitchFamily="66" charset="0"/>
                <a:cs typeface="Estrangelo Edessa" panose="03080600000000000000" pitchFamily="66" charset="0"/>
              </a:rPr>
              <a:t> De </a:t>
            </a:r>
            <a:r>
              <a:rPr lang="it-IT" sz="2400" dirty="0" err="1" smtClean="0">
                <a:latin typeface="Estrangelo Edessa" panose="03080600000000000000" pitchFamily="66" charset="0"/>
                <a:cs typeface="Estrangelo Edessa" panose="03080600000000000000" pitchFamily="66" charset="0"/>
              </a:rPr>
              <a:t>Varine</a:t>
            </a:r>
            <a:r>
              <a:rPr lang="it-IT" sz="2400" dirty="0" smtClean="0">
                <a:latin typeface="Estrangelo Edessa" panose="03080600000000000000" pitchFamily="66" charset="0"/>
                <a:cs typeface="Estrangelo Edessa" panose="03080600000000000000" pitchFamily="66" charset="0"/>
              </a:rPr>
              <a:t>, </a:t>
            </a:r>
            <a:r>
              <a:rPr lang="it-IT" sz="2400" i="1" dirty="0" smtClean="0">
                <a:latin typeface="Estrangelo Edessa" panose="03080600000000000000" pitchFamily="66" charset="0"/>
                <a:cs typeface="Estrangelo Edessa" panose="03080600000000000000" pitchFamily="66" charset="0"/>
              </a:rPr>
              <a:t>Le </a:t>
            </a:r>
            <a:r>
              <a:rPr lang="it-IT" sz="2400" i="1" dirty="0" err="1" smtClean="0">
                <a:latin typeface="Estrangelo Edessa" panose="03080600000000000000" pitchFamily="66" charset="0"/>
                <a:cs typeface="Estrangelo Edessa" panose="03080600000000000000" pitchFamily="66" charset="0"/>
              </a:rPr>
              <a:t>musée</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au</a:t>
            </a:r>
            <a:r>
              <a:rPr lang="it-IT" sz="2400" i="1" dirty="0" smtClean="0">
                <a:latin typeface="Estrangelo Edessa" panose="03080600000000000000" pitchFamily="66" charset="0"/>
                <a:cs typeface="Estrangelo Edessa" panose="03080600000000000000" pitchFamily="66" charset="0"/>
              </a:rPr>
              <a:t> service de l’</a:t>
            </a:r>
            <a:r>
              <a:rPr lang="it-IT" sz="2400" i="1" dirty="0" err="1" smtClean="0">
                <a:latin typeface="Estrangelo Edessa" panose="03080600000000000000" pitchFamily="66" charset="0"/>
                <a:cs typeface="Estrangelo Edessa" panose="03080600000000000000" pitchFamily="66" charset="0"/>
              </a:rPr>
              <a:t>homme</a:t>
            </a:r>
            <a:r>
              <a:rPr lang="it-IT" sz="2400" i="1" dirty="0" smtClean="0">
                <a:latin typeface="Estrangelo Edessa" panose="03080600000000000000" pitchFamily="66" charset="0"/>
                <a:cs typeface="Estrangelo Edessa" panose="03080600000000000000" pitchFamily="66" charset="0"/>
              </a:rPr>
              <a:t> et </a:t>
            </a:r>
            <a:r>
              <a:rPr lang="it-IT" sz="2400" i="1" dirty="0" err="1" smtClean="0">
                <a:latin typeface="Estrangelo Edessa" panose="03080600000000000000" pitchFamily="66" charset="0"/>
                <a:cs typeface="Estrangelo Edessa" panose="03080600000000000000" pitchFamily="66" charset="0"/>
              </a:rPr>
              <a:t>du</a:t>
            </a:r>
            <a:r>
              <a:rPr lang="it-IT" sz="2400" i="1" dirty="0" smtClean="0">
                <a:latin typeface="Estrangelo Edessa" panose="03080600000000000000" pitchFamily="66" charset="0"/>
                <a:cs typeface="Estrangelo Edessa" panose="03080600000000000000" pitchFamily="66" charset="0"/>
              </a:rPr>
              <a:t> </a:t>
            </a:r>
            <a:r>
              <a:rPr lang="it-IT" sz="2400" i="1" dirty="0" err="1" smtClean="0">
                <a:latin typeface="Estrangelo Edessa" panose="03080600000000000000" pitchFamily="66" charset="0"/>
                <a:cs typeface="Estrangelo Edessa" panose="03080600000000000000" pitchFamily="66" charset="0"/>
              </a:rPr>
              <a:t>développment</a:t>
            </a:r>
            <a:r>
              <a:rPr lang="it-IT" sz="2400" dirty="0" smtClean="0">
                <a:latin typeface="Estrangelo Edessa" panose="03080600000000000000" pitchFamily="66" charset="0"/>
                <a:cs typeface="Estrangelo Edessa" panose="03080600000000000000" pitchFamily="66" charset="0"/>
              </a:rPr>
              <a:t>, 1969). </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85352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690</TotalTime>
  <Words>2749</Words>
  <Application>Microsoft Office PowerPoint</Application>
  <PresentationFormat>Widescreen</PresentationFormat>
  <Paragraphs>144</Paragraphs>
  <Slides>47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47</vt:i4>
      </vt:variant>
    </vt:vector>
  </HeadingPairs>
  <TitlesOfParts>
    <vt:vector size="53" baseType="lpstr">
      <vt:lpstr>Arial</vt:lpstr>
      <vt:lpstr>Century Gothic</vt:lpstr>
      <vt:lpstr>Estrangelo Edessa</vt:lpstr>
      <vt:lpstr>Times New Roman</vt:lpstr>
      <vt:lpstr>Wingdings 3</vt:lpstr>
      <vt:lpstr>Filo</vt:lpstr>
      <vt:lpstr>Lesson 4 Tangible and Intangible Cultural Heritage. Memory and Identity  Aims and Topics  </vt:lpstr>
      <vt:lpstr>An uncertain concept…a different use…</vt:lpstr>
      <vt:lpstr>Cultural objects…Cult and Obsession…</vt:lpstr>
      <vt:lpstr>Cultural Objects and the French Revolution</vt:lpstr>
      <vt:lpstr>The idea of historic monument</vt:lpstr>
      <vt:lpstr>Monument and Memory</vt:lpstr>
      <vt:lpstr>The conceptualization of the  intangible cultural heritage  Two theoretical perspectives</vt:lpstr>
      <vt:lpstr>Intangible Cultural Heritage The undirect approach</vt:lpstr>
      <vt:lpstr>Intangible cultural heritage The double purpose of the museum</vt:lpstr>
      <vt:lpstr>Intangible Cultural Heritage The indirect approach</vt:lpstr>
      <vt:lpstr>Intangible Cultural Heritage The direct approach</vt:lpstr>
      <vt:lpstr>An example of different perspectives around cultural heritage: the Museum and its evolution</vt:lpstr>
      <vt:lpstr>The traditional Museum</vt:lpstr>
      <vt:lpstr>The Museum of living memory</vt:lpstr>
      <vt:lpstr>Presentazione standard di PowerPoint</vt:lpstr>
      <vt:lpstr>The museum of living memory …some examples…</vt:lpstr>
      <vt:lpstr>Presentazione standard di PowerPoint</vt:lpstr>
      <vt:lpstr>Presentazione standard di PowerPoint</vt:lpstr>
      <vt:lpstr>Museums of science</vt:lpstr>
      <vt:lpstr>Presentazione standard di PowerPoint</vt:lpstr>
      <vt:lpstr>Presentazione standard di PowerPoint</vt:lpstr>
      <vt:lpstr>Presentazione standard di PowerPoint</vt:lpstr>
      <vt:lpstr>Presentazione standard di PowerPoint</vt:lpstr>
      <vt:lpstr>The museum and the intangible cultural heritage</vt:lpstr>
      <vt:lpstr>The idea of a complete Thesaurus </vt:lpstr>
      <vt:lpstr>Presentazione standard di PowerPoint</vt:lpstr>
      <vt:lpstr>Presentazione standard di PowerPoint</vt:lpstr>
      <vt:lpstr>Presentazione standard di PowerPoint</vt:lpstr>
      <vt:lpstr>Presentazione standard di PowerPoint</vt:lpstr>
      <vt:lpstr>Presentazione standard di PowerPoint</vt:lpstr>
      <vt:lpstr>Museum and Intangible Cultural Heritage</vt:lpstr>
      <vt:lpstr>Museum and Intangible Cultural Heritage Aims and purposes</vt:lpstr>
      <vt:lpstr>The concept of Intangible Cultural Heritage</vt:lpstr>
      <vt:lpstr>The first steps towards the recognition of an intangible cultural heritage</vt:lpstr>
      <vt:lpstr>The intangible cultural heritage The protection of cultural diversity</vt:lpstr>
      <vt:lpstr>Intangible Cultural Heritage – Sustainable Development</vt:lpstr>
      <vt:lpstr>Intangible Cultural Heritage Definitions</vt:lpstr>
      <vt:lpstr>Tangible and Intangible Heritage</vt:lpstr>
      <vt:lpstr>Tangible Cultural Heritage In an aesthetic meaning…</vt:lpstr>
      <vt:lpstr>Presentazione standard di PowerPoint</vt:lpstr>
      <vt:lpstr>Presentazione standard di PowerPoint</vt:lpstr>
      <vt:lpstr>Tangible Cultural Heritage  Testify of Civilization</vt:lpstr>
      <vt:lpstr>Intangible Cultural Heritage</vt:lpstr>
      <vt:lpstr>Intangible Cultural Heritage</vt:lpstr>
      <vt:lpstr>Intangible Cultural Heritage Definition</vt:lpstr>
      <vt:lpstr>Intangible Cultural Heritage The result of a process</vt:lpstr>
      <vt:lpstr>Intangible Cultural Heritage …some risks…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Tangible and Intangible Cultural Heritage. Memory and Identity  Aims and Topics  </dc:title>
  <dc:creator>Andrea Ragusa</dc:creator>
  <cp:lastModifiedBy>Andrea Ragusa</cp:lastModifiedBy>
  <cp:revision>67</cp:revision>
  <dcterms:created xsi:type="dcterms:W3CDTF">2016-09-04T17:14:33Z</dcterms:created>
  <dcterms:modified xsi:type="dcterms:W3CDTF">2016-10-10T13:02:50Z</dcterms:modified>
</cp:coreProperties>
</file>