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B1D76-56B6-46F6-8828-AAC8B03398A9}" type="datetimeFigureOut">
              <a:rPr lang="it-IT" smtClean="0"/>
              <a:t>05/10/2016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B7081-F141-492F-A63B-DCF87FCF13AA}" type="slidenum">
              <a:rPr lang="it-IT" smtClean="0"/>
              <a:t>‹N›</a:t>
            </a:fld>
            <a:endParaRPr lang="it-IT"/>
          </a:p>
        </p:txBody>
      </p:sp>
    </p:spTree>
    <p:extLst>
      <p:ext uri="{BB962C8B-B14F-4D97-AF65-F5344CB8AC3E}">
        <p14:creationId xmlns:p14="http://schemas.microsoft.com/office/powerpoint/2010/main" val="66421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Having</a:t>
            </a:r>
            <a:r>
              <a:rPr lang="it-IT" dirty="0" smtClean="0"/>
              <a:t> a </a:t>
            </a:r>
            <a:r>
              <a:rPr lang="it-IT" dirty="0" err="1" smtClean="0"/>
              <a:t>placce</a:t>
            </a:r>
            <a:r>
              <a:rPr lang="it-IT" dirty="0" smtClean="0"/>
              <a:t> in the </a:t>
            </a:r>
            <a:endParaRPr lang="it-IT" dirty="0"/>
          </a:p>
        </p:txBody>
      </p:sp>
      <p:sp>
        <p:nvSpPr>
          <p:cNvPr id="4" name="Segnaposto numero diapositiva 3"/>
          <p:cNvSpPr>
            <a:spLocks noGrp="1"/>
          </p:cNvSpPr>
          <p:nvPr>
            <p:ph type="sldNum" sz="quarter" idx="10"/>
          </p:nvPr>
        </p:nvSpPr>
        <p:spPr/>
        <p:txBody>
          <a:bodyPr/>
          <a:lstStyle/>
          <a:p>
            <a:fld id="{150B7081-F141-492F-A63B-DCF87FCF13AA}" type="slidenum">
              <a:rPr lang="it-IT" smtClean="0"/>
              <a:t>4</a:t>
            </a:fld>
            <a:endParaRPr lang="it-IT"/>
          </a:p>
        </p:txBody>
      </p:sp>
    </p:spTree>
    <p:extLst>
      <p:ext uri="{BB962C8B-B14F-4D97-AF65-F5344CB8AC3E}">
        <p14:creationId xmlns:p14="http://schemas.microsoft.com/office/powerpoint/2010/main" val="25643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50B7081-F141-492F-A63B-DCF87FCF13AA}" type="slidenum">
              <a:rPr lang="it-IT" smtClean="0"/>
              <a:t>9</a:t>
            </a:fld>
            <a:endParaRPr lang="it-IT"/>
          </a:p>
        </p:txBody>
      </p:sp>
    </p:spTree>
    <p:extLst>
      <p:ext uri="{BB962C8B-B14F-4D97-AF65-F5344CB8AC3E}">
        <p14:creationId xmlns:p14="http://schemas.microsoft.com/office/powerpoint/2010/main" val="362084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Ot</a:t>
            </a:r>
            <a:r>
              <a:rPr lang="it-IT" smtClean="0"/>
              <a:t> </a:t>
            </a:r>
            <a:endParaRPr lang="it-IT"/>
          </a:p>
        </p:txBody>
      </p:sp>
      <p:sp>
        <p:nvSpPr>
          <p:cNvPr id="4" name="Segnaposto numero diapositiva 3"/>
          <p:cNvSpPr>
            <a:spLocks noGrp="1"/>
          </p:cNvSpPr>
          <p:nvPr>
            <p:ph type="sldNum" sz="quarter" idx="10"/>
          </p:nvPr>
        </p:nvSpPr>
        <p:spPr/>
        <p:txBody>
          <a:bodyPr/>
          <a:lstStyle/>
          <a:p>
            <a:fld id="{150B7081-F141-492F-A63B-DCF87FCF13AA}" type="slidenum">
              <a:rPr lang="it-IT" smtClean="0"/>
              <a:t>17</a:t>
            </a:fld>
            <a:endParaRPr lang="it-IT"/>
          </a:p>
        </p:txBody>
      </p:sp>
    </p:spTree>
    <p:extLst>
      <p:ext uri="{BB962C8B-B14F-4D97-AF65-F5344CB8AC3E}">
        <p14:creationId xmlns:p14="http://schemas.microsoft.com/office/powerpoint/2010/main" val="17206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91634E1-2477-4502-836F-900DB013151E}" type="datetimeFigureOut">
              <a:rPr lang="it-IT" smtClean="0"/>
              <a:t>05/10/2016</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323525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91634E1-2477-4502-836F-900DB013151E}" type="datetimeFigureOut">
              <a:rPr lang="it-IT" smtClean="0"/>
              <a:t>05/10/2016</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209069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91634E1-2477-4502-836F-900DB013151E}" type="datetimeFigureOut">
              <a:rPr lang="it-IT" smtClean="0"/>
              <a:t>05/10/2016</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E31DD2-C91B-4341-8F98-C71414024460}"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2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091634E1-2477-4502-836F-900DB013151E}" type="datetimeFigureOut">
              <a:rPr lang="it-IT" smtClean="0"/>
              <a:t>05/10/2016</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105966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091634E1-2477-4502-836F-900DB013151E}" type="datetimeFigureOut">
              <a:rPr lang="it-IT" smtClean="0"/>
              <a:t>05/10/2016</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E31DD2-C91B-4341-8F98-C71414024460}"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1474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091634E1-2477-4502-836F-900DB013151E}" type="datetimeFigureOut">
              <a:rPr lang="it-IT" smtClean="0"/>
              <a:t>05/10/2016</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66654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91634E1-2477-4502-836F-900DB013151E}" type="datetimeFigureOut">
              <a:rPr lang="it-IT" smtClean="0"/>
              <a:t>05/10/2016</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1601439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91634E1-2477-4502-836F-900DB013151E}" type="datetimeFigureOut">
              <a:rPr lang="it-IT" smtClean="0"/>
              <a:t>05/10/2016</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410306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91634E1-2477-4502-836F-900DB013151E}" type="datetimeFigureOut">
              <a:rPr lang="it-IT" smtClean="0"/>
              <a:t>05/10/2016</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371163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91634E1-2477-4502-836F-900DB013151E}" type="datetimeFigureOut">
              <a:rPr lang="it-IT" smtClean="0"/>
              <a:t>05/10/2016</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399319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91634E1-2477-4502-836F-900DB013151E}" type="datetimeFigureOut">
              <a:rPr lang="it-IT" smtClean="0"/>
              <a:t>05/10/2016</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194710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91634E1-2477-4502-836F-900DB013151E}" type="datetimeFigureOut">
              <a:rPr lang="it-IT" smtClean="0"/>
              <a:t>05/10/2016</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376702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91634E1-2477-4502-836F-900DB013151E}" type="datetimeFigureOut">
              <a:rPr lang="it-IT" smtClean="0"/>
              <a:t>05/10/2016</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334996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634E1-2477-4502-836F-900DB013151E}" type="datetimeFigureOut">
              <a:rPr lang="it-IT" smtClean="0"/>
              <a:t>05/10/2016</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171158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91634E1-2477-4502-836F-900DB013151E}" type="datetimeFigureOut">
              <a:rPr lang="it-IT" smtClean="0"/>
              <a:t>05/10/2016</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208225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91634E1-2477-4502-836F-900DB013151E}" type="datetimeFigureOut">
              <a:rPr lang="it-IT" smtClean="0"/>
              <a:t>05/10/2016</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E31DD2-C91B-4341-8F98-C71414024460}" type="slidenum">
              <a:rPr lang="it-IT" smtClean="0"/>
              <a:t>‹N›</a:t>
            </a:fld>
            <a:endParaRPr lang="it-IT"/>
          </a:p>
        </p:txBody>
      </p:sp>
    </p:spTree>
    <p:extLst>
      <p:ext uri="{BB962C8B-B14F-4D97-AF65-F5344CB8AC3E}">
        <p14:creationId xmlns:p14="http://schemas.microsoft.com/office/powerpoint/2010/main" val="284421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1634E1-2477-4502-836F-900DB013151E}" type="datetimeFigureOut">
              <a:rPr lang="it-IT" smtClean="0"/>
              <a:t>05/10/2016</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E31DD2-C91B-4341-8F98-C71414024460}" type="slidenum">
              <a:rPr lang="it-IT" smtClean="0"/>
              <a:t>‹N›</a:t>
            </a:fld>
            <a:endParaRPr lang="it-IT"/>
          </a:p>
        </p:txBody>
      </p:sp>
    </p:spTree>
    <p:extLst>
      <p:ext uri="{BB962C8B-B14F-4D97-AF65-F5344CB8AC3E}">
        <p14:creationId xmlns:p14="http://schemas.microsoft.com/office/powerpoint/2010/main" val="230424664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89213" y="2514601"/>
            <a:ext cx="8915399" cy="1487384"/>
          </a:xfrm>
        </p:spPr>
        <p:txBody>
          <a:bodyPr>
            <a:normAutofit fontScale="90000"/>
          </a:bodyPr>
          <a:lstStyle/>
          <a:p>
            <a:pPr algn="ctr"/>
            <a:r>
              <a:rPr lang="it-IT" dirty="0" err="1" smtClean="0">
                <a:latin typeface="Estrangelo Edessa" panose="03080600000000000000" pitchFamily="66" charset="0"/>
                <a:cs typeface="Estrangelo Edessa" panose="03080600000000000000" pitchFamily="66" charset="0"/>
              </a:rPr>
              <a:t>Lesson</a:t>
            </a:r>
            <a:r>
              <a:rPr lang="it-IT" dirty="0" smtClean="0">
                <a:latin typeface="Estrangelo Edessa" panose="03080600000000000000" pitchFamily="66" charset="0"/>
                <a:cs typeface="Estrangelo Edessa" panose="03080600000000000000" pitchFamily="66" charset="0"/>
              </a:rPr>
              <a:t> 3</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Cultural Heritage management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an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level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bodies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organizations</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endParaRPr lang="it-IT" dirty="0">
              <a:latin typeface="Estrangelo Edessa" panose="03080600000000000000" pitchFamily="66" charset="0"/>
              <a:cs typeface="Estrangelo Edessa" panose="03080600000000000000" pitchFamily="66" charset="0"/>
            </a:endParaRPr>
          </a:p>
        </p:txBody>
      </p:sp>
      <p:sp>
        <p:nvSpPr>
          <p:cNvPr id="3" name="Sottotitolo 2"/>
          <p:cNvSpPr>
            <a:spLocks noGrp="1"/>
          </p:cNvSpPr>
          <p:nvPr>
            <p:ph type="subTitle" idx="1"/>
          </p:nvPr>
        </p:nvSpPr>
        <p:spPr>
          <a:xfrm>
            <a:off x="2589213" y="3515096"/>
            <a:ext cx="8915399" cy="3342903"/>
          </a:xfrm>
        </p:spPr>
        <p:txBody>
          <a:bodyPr>
            <a:noAutofit/>
          </a:bodyPr>
          <a:lstStyle/>
          <a:p>
            <a:pPr algn="ctr"/>
            <a:r>
              <a:rPr lang="it-IT" b="1" i="1" dirty="0" err="1" smtClean="0">
                <a:latin typeface="Estrangelo Edessa" panose="03080600000000000000" pitchFamily="66" charset="0"/>
                <a:cs typeface="Estrangelo Edessa" panose="03080600000000000000" pitchFamily="66" charset="0"/>
              </a:rPr>
              <a:t>Aims</a:t>
            </a:r>
            <a:r>
              <a:rPr lang="it-IT" b="1" i="1" dirty="0" smtClean="0">
                <a:latin typeface="Estrangelo Edessa" panose="03080600000000000000" pitchFamily="66" charset="0"/>
                <a:cs typeface="Estrangelo Edessa" panose="03080600000000000000" pitchFamily="66" charset="0"/>
              </a:rPr>
              <a:t> and </a:t>
            </a:r>
            <a:r>
              <a:rPr lang="it-IT" b="1" i="1" dirty="0" err="1" smtClean="0">
                <a:latin typeface="Estrangelo Edessa" panose="03080600000000000000" pitchFamily="66" charset="0"/>
                <a:cs typeface="Estrangelo Edessa" panose="03080600000000000000" pitchFamily="66" charset="0"/>
              </a:rPr>
              <a:t>Topics</a:t>
            </a:r>
            <a:endParaRPr lang="it-IT" b="1" i="1" dirty="0" smtClean="0">
              <a:latin typeface="Estrangelo Edessa" panose="03080600000000000000" pitchFamily="66" charset="0"/>
              <a:cs typeface="Estrangelo Edessa" panose="03080600000000000000" pitchFamily="66" charset="0"/>
            </a:endParaRPr>
          </a:p>
          <a:p>
            <a:pPr marL="285750" indent="-285750" algn="just">
              <a:buFont typeface="Arial" panose="020B0604020202020204" pitchFamily="34" charset="0"/>
              <a:buChar char="•"/>
            </a:pPr>
            <a:r>
              <a:rPr lang="it-IT" dirty="0" smtClean="0">
                <a:latin typeface="Estrangelo Edessa" panose="03080600000000000000" pitchFamily="66" charset="0"/>
                <a:cs typeface="Estrangelo Edessa" panose="03080600000000000000" pitchFamily="66" charset="0"/>
              </a:rPr>
              <a:t>To </a:t>
            </a:r>
            <a:r>
              <a:rPr lang="it-IT" dirty="0" err="1" smtClean="0">
                <a:latin typeface="Estrangelo Edessa" panose="03080600000000000000" pitchFamily="66" charset="0"/>
                <a:cs typeface="Estrangelo Edessa" panose="03080600000000000000" pitchFamily="66" charset="0"/>
              </a:rPr>
              <a:t>examine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matter</a:t>
            </a:r>
            <a:r>
              <a:rPr lang="it-IT" dirty="0" smtClean="0">
                <a:latin typeface="Estrangelo Edessa" panose="03080600000000000000" pitchFamily="66" charset="0"/>
                <a:cs typeface="Estrangelo Edessa" panose="03080600000000000000" pitchFamily="66" charset="0"/>
              </a:rPr>
              <a:t> of cultural </a:t>
            </a:r>
            <a:r>
              <a:rPr lang="it-IT"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management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level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considering</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role</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most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relevant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institutions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organizations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encharged</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try</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answer</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question</a:t>
            </a:r>
            <a:r>
              <a:rPr lang="it-IT"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who</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manage</a:t>
            </a:r>
            <a:r>
              <a:rPr lang="it-IT" b="1" i="1" dirty="0" smtClean="0">
                <a:latin typeface="Estrangelo Edessa" panose="03080600000000000000" pitchFamily="66" charset="0"/>
                <a:cs typeface="Estrangelo Edessa" panose="03080600000000000000" pitchFamily="66" charset="0"/>
              </a:rPr>
              <a:t> cultural </a:t>
            </a:r>
            <a:r>
              <a:rPr lang="it-IT" b="1" i="1" dirty="0" err="1" smtClean="0">
                <a:latin typeface="Estrangelo Edessa" panose="03080600000000000000" pitchFamily="66" charset="0"/>
                <a:cs typeface="Estrangelo Edessa" panose="03080600000000000000" pitchFamily="66" charset="0"/>
              </a:rPr>
              <a:t>heritage</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What</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kind</a:t>
            </a:r>
            <a:r>
              <a:rPr lang="it-IT" b="1" i="1" dirty="0" smtClean="0">
                <a:latin typeface="Estrangelo Edessa" panose="03080600000000000000" pitchFamily="66" charset="0"/>
                <a:cs typeface="Estrangelo Edessa" panose="03080600000000000000" pitchFamily="66" charset="0"/>
              </a:rPr>
              <a:t> of </a:t>
            </a:r>
            <a:r>
              <a:rPr lang="it-IT" b="1" i="1" dirty="0" err="1" smtClean="0">
                <a:latin typeface="Estrangelo Edessa" panose="03080600000000000000" pitchFamily="66" charset="0"/>
                <a:cs typeface="Estrangelo Edessa" panose="03080600000000000000" pitchFamily="66" charset="0"/>
              </a:rPr>
              <a:t>institutions</a:t>
            </a:r>
            <a:r>
              <a:rPr lang="it-IT" b="1" i="1" dirty="0" smtClean="0">
                <a:latin typeface="Estrangelo Edessa" panose="03080600000000000000" pitchFamily="66" charset="0"/>
                <a:cs typeface="Estrangelo Edessa" panose="03080600000000000000" pitchFamily="66" charset="0"/>
              </a:rPr>
              <a:t> are </a:t>
            </a:r>
            <a:r>
              <a:rPr lang="it-IT" b="1" i="1" dirty="0" err="1" smtClean="0">
                <a:latin typeface="Estrangelo Edessa" panose="03080600000000000000" pitchFamily="66" charset="0"/>
                <a:cs typeface="Estrangelo Edessa" panose="03080600000000000000" pitchFamily="66" charset="0"/>
              </a:rPr>
              <a:t>involved</a:t>
            </a:r>
            <a:r>
              <a:rPr lang="it-IT" b="1" i="1" dirty="0" smtClean="0">
                <a:latin typeface="Estrangelo Edessa" panose="03080600000000000000" pitchFamily="66" charset="0"/>
                <a:cs typeface="Estrangelo Edessa" panose="03080600000000000000" pitchFamily="66" charset="0"/>
              </a:rPr>
              <a:t> in </a:t>
            </a:r>
            <a:r>
              <a:rPr lang="it-IT" b="1" i="1" dirty="0" err="1" smtClean="0">
                <a:latin typeface="Estrangelo Edessa" panose="03080600000000000000" pitchFamily="66" charset="0"/>
                <a:cs typeface="Estrangelo Edessa" panose="03080600000000000000" pitchFamily="66" charset="0"/>
              </a:rPr>
              <a:t>this</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matter</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When</a:t>
            </a:r>
            <a:r>
              <a:rPr lang="it-IT" b="1" i="1" dirty="0" smtClean="0">
                <a:latin typeface="Estrangelo Edessa" panose="03080600000000000000" pitchFamily="66" charset="0"/>
                <a:cs typeface="Estrangelo Edessa" panose="03080600000000000000" pitchFamily="66" charset="0"/>
              </a:rPr>
              <a:t> and </a:t>
            </a:r>
            <a:r>
              <a:rPr lang="it-IT" b="1" i="1" dirty="0" err="1" smtClean="0">
                <a:latin typeface="Estrangelo Edessa" panose="03080600000000000000" pitchFamily="66" charset="0"/>
                <a:cs typeface="Estrangelo Edessa" panose="03080600000000000000" pitchFamily="66" charset="0"/>
              </a:rPr>
              <a:t>why</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did</a:t>
            </a:r>
            <a:r>
              <a:rPr lang="it-IT" b="1" i="1" dirty="0" smtClean="0">
                <a:latin typeface="Estrangelo Edessa" panose="03080600000000000000" pitchFamily="66" charset="0"/>
                <a:cs typeface="Estrangelo Edessa" panose="03080600000000000000" pitchFamily="66" charset="0"/>
              </a:rPr>
              <a:t> the </a:t>
            </a:r>
            <a:r>
              <a:rPr lang="it-IT" b="1" i="1" dirty="0" err="1" smtClean="0">
                <a:latin typeface="Estrangelo Edessa" panose="03080600000000000000" pitchFamily="66" charset="0"/>
                <a:cs typeface="Estrangelo Edessa" panose="03080600000000000000" pitchFamily="66" charset="0"/>
              </a:rPr>
              <a:t>problem</a:t>
            </a:r>
            <a:r>
              <a:rPr lang="it-IT" b="1" i="1" dirty="0" smtClean="0">
                <a:latin typeface="Estrangelo Edessa" panose="03080600000000000000" pitchFamily="66" charset="0"/>
                <a:cs typeface="Estrangelo Edessa" panose="03080600000000000000" pitchFamily="66" charset="0"/>
              </a:rPr>
              <a:t> emerge </a:t>
            </a:r>
            <a:r>
              <a:rPr lang="it-IT" b="1" i="1" dirty="0" err="1" smtClean="0">
                <a:latin typeface="Estrangelo Edessa" panose="03080600000000000000" pitchFamily="66" charset="0"/>
                <a:cs typeface="Estrangelo Edessa" panose="03080600000000000000" pitchFamily="66" charset="0"/>
              </a:rPr>
              <a:t>at</a:t>
            </a:r>
            <a:r>
              <a:rPr lang="it-IT" b="1" i="1" dirty="0" smtClean="0">
                <a:latin typeface="Estrangelo Edessa" panose="03080600000000000000" pitchFamily="66" charset="0"/>
                <a:cs typeface="Estrangelo Edessa" panose="03080600000000000000" pitchFamily="66" charset="0"/>
              </a:rPr>
              <a:t> an </a:t>
            </a:r>
            <a:r>
              <a:rPr lang="it-IT" b="1" i="1" dirty="0" err="1" smtClean="0">
                <a:latin typeface="Estrangelo Edessa" panose="03080600000000000000" pitchFamily="66" charset="0"/>
                <a:cs typeface="Estrangelo Edessa" panose="03080600000000000000" pitchFamily="66" charset="0"/>
              </a:rPr>
              <a:t>international</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level</a:t>
            </a:r>
            <a:r>
              <a:rPr lang="it-IT" b="1" i="1" dirty="0" smtClean="0">
                <a:latin typeface="Estrangelo Edessa" panose="03080600000000000000" pitchFamily="66" charset="0"/>
                <a:cs typeface="Estrangelo Edessa" panose="03080600000000000000" pitchFamily="66" charset="0"/>
              </a:rPr>
              <a:t>?</a:t>
            </a:r>
          </a:p>
          <a:p>
            <a:pPr marL="285750" indent="-285750" algn="just">
              <a:buFont typeface="Arial" panose="020B0604020202020204" pitchFamily="34" charset="0"/>
              <a:buChar char="•"/>
            </a:pPr>
            <a:r>
              <a:rPr lang="it-IT" dirty="0" smtClean="0">
                <a:latin typeface="Estrangelo Edessa" panose="03080600000000000000" pitchFamily="66" charset="0"/>
                <a:cs typeface="Estrangelo Edessa" panose="03080600000000000000" pitchFamily="66" charset="0"/>
              </a:rPr>
              <a:t>To </a:t>
            </a:r>
            <a:r>
              <a:rPr lang="it-IT" dirty="0" err="1" smtClean="0">
                <a:latin typeface="Estrangelo Edessa" panose="03080600000000000000" pitchFamily="66" charset="0"/>
                <a:cs typeface="Estrangelo Edessa" panose="03080600000000000000" pitchFamily="66" charset="0"/>
              </a:rPr>
              <a:t>focalize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relationship</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between</a:t>
            </a:r>
            <a:r>
              <a:rPr lang="it-IT" dirty="0" smtClean="0">
                <a:latin typeface="Estrangelo Edessa" panose="03080600000000000000" pitchFamily="66" charset="0"/>
                <a:cs typeface="Estrangelo Edessa" panose="03080600000000000000" pitchFamily="66" charset="0"/>
              </a:rPr>
              <a:t> the new </a:t>
            </a:r>
            <a:r>
              <a:rPr lang="it-IT" dirty="0" err="1" smtClean="0">
                <a:latin typeface="Estrangelo Edessa" panose="03080600000000000000" pitchFamily="66" charset="0"/>
                <a:cs typeface="Estrangelo Edessa" panose="03080600000000000000" pitchFamily="66" charset="0"/>
              </a:rPr>
              <a:t>historical</a:t>
            </a:r>
            <a:r>
              <a:rPr lang="it-IT" dirty="0" smtClean="0">
                <a:latin typeface="Estrangelo Edessa" panose="03080600000000000000" pitchFamily="66" charset="0"/>
                <a:cs typeface="Estrangelo Edessa" panose="03080600000000000000" pitchFamily="66" charset="0"/>
              </a:rPr>
              <a:t> situation and the idea to </a:t>
            </a:r>
            <a:r>
              <a:rPr lang="it-IT" dirty="0" err="1" smtClean="0">
                <a:latin typeface="Estrangelo Edessa" panose="03080600000000000000" pitchFamily="66" charset="0"/>
                <a:cs typeface="Estrangelo Edessa" panose="03080600000000000000" pitchFamily="66" charset="0"/>
              </a:rPr>
              <a:t>build</a:t>
            </a:r>
            <a:r>
              <a:rPr lang="it-IT" dirty="0" smtClean="0">
                <a:latin typeface="Estrangelo Edessa" panose="03080600000000000000" pitchFamily="66" charset="0"/>
                <a:cs typeface="Estrangelo Edessa" panose="03080600000000000000" pitchFamily="66" charset="0"/>
              </a:rPr>
              <a:t> some </a:t>
            </a:r>
            <a:r>
              <a:rPr lang="it-IT" dirty="0" err="1" smtClean="0">
                <a:latin typeface="Estrangelo Edessa" panose="03080600000000000000" pitchFamily="66" charset="0"/>
                <a:cs typeface="Estrangelo Edessa" panose="03080600000000000000" pitchFamily="66" charset="0"/>
              </a:rPr>
              <a:t>specifical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institutions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encharged</a:t>
            </a:r>
            <a:r>
              <a:rPr lang="it-IT" dirty="0" smtClean="0">
                <a:latin typeface="Estrangelo Edessa" panose="03080600000000000000" pitchFamily="66" charset="0"/>
                <a:cs typeface="Estrangelo Edessa" panose="03080600000000000000" pitchFamily="66" charset="0"/>
              </a:rPr>
              <a:t> in the management of cultural </a:t>
            </a:r>
            <a:r>
              <a:rPr lang="it-IT" dirty="0" err="1" smtClean="0">
                <a:latin typeface="Estrangelo Edessa" panose="03080600000000000000" pitchFamily="66" charset="0"/>
                <a:cs typeface="Estrangelo Edessa" panose="03080600000000000000" pitchFamily="66" charset="0"/>
              </a:rPr>
              <a:t>heritage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after</a:t>
            </a:r>
            <a:r>
              <a:rPr lang="it-IT" dirty="0" smtClean="0">
                <a:latin typeface="Estrangelo Edessa" panose="03080600000000000000" pitchFamily="66" charset="0"/>
                <a:cs typeface="Estrangelo Edessa" panose="03080600000000000000" pitchFamily="66" charset="0"/>
              </a:rPr>
              <a:t> the II World War. To </a:t>
            </a:r>
            <a:r>
              <a:rPr lang="it-IT" dirty="0" err="1" smtClean="0">
                <a:latin typeface="Estrangelo Edessa" panose="03080600000000000000" pitchFamily="66" charset="0"/>
                <a:cs typeface="Estrangelo Edessa" panose="03080600000000000000" pitchFamily="66" charset="0"/>
              </a:rPr>
              <a:t>try</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answer</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question</a:t>
            </a:r>
            <a:r>
              <a:rPr lang="it-IT"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why</a:t>
            </a:r>
            <a:r>
              <a:rPr lang="it-IT" b="1" i="1" dirty="0">
                <a:latin typeface="Estrangelo Edessa" panose="03080600000000000000" pitchFamily="66" charset="0"/>
                <a:cs typeface="Estrangelo Edessa" panose="03080600000000000000" pitchFamily="66" charset="0"/>
              </a:rPr>
              <a:t> </a:t>
            </a:r>
            <a:r>
              <a:rPr lang="it-IT" b="1" i="1" dirty="0" smtClean="0">
                <a:latin typeface="Estrangelo Edessa" panose="03080600000000000000" pitchFamily="66" charset="0"/>
                <a:cs typeface="Estrangelo Edessa" panose="03080600000000000000" pitchFamily="66" charset="0"/>
              </a:rPr>
              <a:t>do </a:t>
            </a:r>
            <a:r>
              <a:rPr lang="it-IT" b="1" i="1" dirty="0" err="1" smtClean="0">
                <a:latin typeface="Estrangelo Edessa" panose="03080600000000000000" pitchFamily="66" charset="0"/>
                <a:cs typeface="Estrangelo Edessa" panose="03080600000000000000" pitchFamily="66" charset="0"/>
              </a:rPr>
              <a:t>national</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governments</a:t>
            </a:r>
            <a:r>
              <a:rPr lang="it-IT" b="1" i="1" dirty="0" smtClean="0">
                <a:latin typeface="Estrangelo Edessa" panose="03080600000000000000" pitchFamily="66" charset="0"/>
                <a:cs typeface="Estrangelo Edessa" panose="03080600000000000000" pitchFamily="66" charset="0"/>
              </a:rPr>
              <a:t> put </a:t>
            </a:r>
            <a:r>
              <a:rPr lang="it-IT" b="1" i="1" dirty="0" err="1" smtClean="0">
                <a:latin typeface="Estrangelo Edessa" panose="03080600000000000000" pitchFamily="66" charset="0"/>
                <a:cs typeface="Estrangelo Edessa" panose="03080600000000000000" pitchFamily="66" charset="0"/>
              </a:rPr>
              <a:t>attention</a:t>
            </a:r>
            <a:r>
              <a:rPr lang="it-IT" b="1" i="1" dirty="0">
                <a:latin typeface="Estrangelo Edessa" panose="03080600000000000000" pitchFamily="66" charset="0"/>
                <a:cs typeface="Estrangelo Edessa" panose="03080600000000000000" pitchFamily="66" charset="0"/>
              </a:rPr>
              <a:t> </a:t>
            </a:r>
            <a:r>
              <a:rPr lang="it-IT" b="1" i="1" dirty="0" smtClean="0">
                <a:latin typeface="Estrangelo Edessa" panose="03080600000000000000" pitchFamily="66" charset="0"/>
                <a:cs typeface="Estrangelo Edessa" panose="03080600000000000000" pitchFamily="66" charset="0"/>
              </a:rPr>
              <a:t>to the </a:t>
            </a:r>
            <a:r>
              <a:rPr lang="it-IT" b="1" i="1" dirty="0" err="1" smtClean="0">
                <a:latin typeface="Estrangelo Edessa" panose="03080600000000000000" pitchFamily="66" charset="0"/>
                <a:cs typeface="Estrangelo Edessa" panose="03080600000000000000" pitchFamily="66" charset="0"/>
              </a:rPr>
              <a:t>matter</a:t>
            </a:r>
            <a:r>
              <a:rPr lang="it-IT" b="1" i="1" dirty="0" smtClean="0">
                <a:latin typeface="Estrangelo Edessa" panose="03080600000000000000" pitchFamily="66" charset="0"/>
                <a:cs typeface="Estrangelo Edessa" panose="03080600000000000000" pitchFamily="66" charset="0"/>
              </a:rPr>
              <a:t> of cultural </a:t>
            </a:r>
            <a:r>
              <a:rPr lang="it-IT" b="1" i="1" dirty="0" err="1" smtClean="0">
                <a:latin typeface="Estrangelo Edessa" panose="03080600000000000000" pitchFamily="66" charset="0"/>
                <a:cs typeface="Estrangelo Edessa" panose="03080600000000000000" pitchFamily="66" charset="0"/>
              </a:rPr>
              <a:t>heritage</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after</a:t>
            </a:r>
            <a:r>
              <a:rPr lang="it-IT" b="1" i="1" dirty="0" smtClean="0">
                <a:latin typeface="Estrangelo Edessa" panose="03080600000000000000" pitchFamily="66" charset="0"/>
                <a:cs typeface="Estrangelo Edessa" panose="03080600000000000000" pitchFamily="66" charset="0"/>
              </a:rPr>
              <a:t> the II World War </a:t>
            </a:r>
            <a:r>
              <a:rPr lang="it-IT" b="1" i="1" dirty="0" err="1" smtClean="0">
                <a:latin typeface="Estrangelo Edessa" panose="03080600000000000000" pitchFamily="66" charset="0"/>
                <a:cs typeface="Estrangelo Edessa" panose="03080600000000000000" pitchFamily="66" charset="0"/>
              </a:rPr>
              <a:t>at</a:t>
            </a:r>
            <a:r>
              <a:rPr lang="it-IT" b="1" i="1" dirty="0" smtClean="0">
                <a:latin typeface="Estrangelo Edessa" panose="03080600000000000000" pitchFamily="66" charset="0"/>
                <a:cs typeface="Estrangelo Edessa" panose="03080600000000000000" pitchFamily="66" charset="0"/>
              </a:rPr>
              <a:t> an </a:t>
            </a:r>
            <a:r>
              <a:rPr lang="it-IT" b="1" i="1" dirty="0" err="1" smtClean="0">
                <a:latin typeface="Estrangelo Edessa" panose="03080600000000000000" pitchFamily="66" charset="0"/>
                <a:cs typeface="Estrangelo Edessa" panose="03080600000000000000" pitchFamily="66" charset="0"/>
              </a:rPr>
              <a:t>international</a:t>
            </a:r>
            <a:r>
              <a:rPr lang="it-IT" b="1" i="1" dirty="0" smtClean="0">
                <a:latin typeface="Estrangelo Edessa" panose="03080600000000000000" pitchFamily="66" charset="0"/>
                <a:cs typeface="Estrangelo Edessa" panose="03080600000000000000" pitchFamily="66" charset="0"/>
              </a:rPr>
              <a:t> </a:t>
            </a:r>
            <a:r>
              <a:rPr lang="it-IT" b="1" i="1" dirty="0" err="1" smtClean="0">
                <a:latin typeface="Estrangelo Edessa" panose="03080600000000000000" pitchFamily="66" charset="0"/>
                <a:cs typeface="Estrangelo Edessa" panose="03080600000000000000" pitchFamily="66" charset="0"/>
              </a:rPr>
              <a:t>level</a:t>
            </a:r>
            <a:r>
              <a:rPr lang="it-IT" b="1" i="1" dirty="0" smtClean="0">
                <a:latin typeface="Estrangelo Edessa" panose="03080600000000000000" pitchFamily="66" charset="0"/>
                <a:cs typeface="Estrangelo Edessa" panose="03080600000000000000" pitchFamily="66" charset="0"/>
              </a:rPr>
              <a:t>?</a:t>
            </a:r>
          </a:p>
          <a:p>
            <a:pPr marL="285750" indent="-285750" algn="just">
              <a:buFont typeface="Arial" panose="020B0604020202020204" pitchFamily="34" charset="0"/>
              <a:buChar char="•"/>
            </a:pPr>
            <a:r>
              <a:rPr lang="it-IT" dirty="0" smtClean="0">
                <a:latin typeface="Estrangelo Edessa" panose="03080600000000000000" pitchFamily="66" charset="0"/>
                <a:cs typeface="Estrangelo Edessa" panose="03080600000000000000" pitchFamily="66" charset="0"/>
              </a:rPr>
              <a:t>To </a:t>
            </a:r>
            <a:r>
              <a:rPr lang="it-IT" dirty="0" err="1" smtClean="0">
                <a:latin typeface="Estrangelo Edessa" panose="03080600000000000000" pitchFamily="66" charset="0"/>
                <a:cs typeface="Estrangelo Edessa" panose="03080600000000000000" pitchFamily="66" charset="0"/>
              </a:rPr>
              <a:t>try</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describe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most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relevant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results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their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action</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41676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Conference of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November</a:t>
            </a:r>
            <a:r>
              <a:rPr lang="it-IT" dirty="0" smtClean="0">
                <a:latin typeface="Estrangelo Edessa" panose="03080600000000000000" pitchFamily="66" charset="0"/>
                <a:cs typeface="Estrangelo Edessa" panose="03080600000000000000" pitchFamily="66" charset="0"/>
              </a:rPr>
              <a:t> 1945</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1163" y="2197368"/>
            <a:ext cx="1828800" cy="2249424"/>
          </a:xfrm>
        </p:spPr>
      </p:pic>
      <p:sp>
        <p:nvSpPr>
          <p:cNvPr id="5" name="CasellaDiTesto 4"/>
          <p:cNvSpPr txBox="1"/>
          <p:nvPr/>
        </p:nvSpPr>
        <p:spPr>
          <a:xfrm>
            <a:off x="2451163" y="4702629"/>
            <a:ext cx="2531462" cy="954107"/>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Henri </a:t>
            </a:r>
            <a:r>
              <a:rPr lang="it-IT" sz="1400" i="1" dirty="0" err="1" smtClean="0">
                <a:solidFill>
                  <a:schemeClr val="accent1"/>
                </a:solidFill>
                <a:latin typeface="Estrangelo Edessa" panose="03080600000000000000" pitchFamily="66" charset="0"/>
                <a:cs typeface="Estrangelo Edessa" panose="03080600000000000000" pitchFamily="66" charset="0"/>
              </a:rPr>
              <a:t>Bonnet</a:t>
            </a:r>
            <a:r>
              <a:rPr lang="it-IT" sz="1400" i="1" dirty="0" smtClean="0">
                <a:solidFill>
                  <a:schemeClr val="accent1"/>
                </a:solidFill>
                <a:latin typeface="Estrangelo Edessa" panose="03080600000000000000" pitchFamily="66" charset="0"/>
                <a:cs typeface="Estrangelo Edessa" panose="03080600000000000000" pitchFamily="66" charset="0"/>
              </a:rPr>
              <a:t> (1888-1978)</a:t>
            </a:r>
          </a:p>
          <a:p>
            <a:r>
              <a:rPr lang="it-IT" sz="1400" i="1" dirty="0" err="1" smtClean="0">
                <a:solidFill>
                  <a:schemeClr val="accent1"/>
                </a:solidFill>
                <a:latin typeface="Estrangelo Edessa" panose="03080600000000000000" pitchFamily="66" charset="0"/>
                <a:cs typeface="Estrangelo Edessa" panose="03080600000000000000" pitchFamily="66" charset="0"/>
              </a:rPr>
              <a:t>Former</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Director</a:t>
            </a:r>
            <a:r>
              <a:rPr lang="it-IT" sz="1400" i="1" dirty="0" smtClean="0">
                <a:solidFill>
                  <a:schemeClr val="accent1"/>
                </a:solidFill>
                <a:latin typeface="Estrangelo Edessa" panose="03080600000000000000" pitchFamily="66" charset="0"/>
                <a:cs typeface="Estrangelo Edessa" panose="03080600000000000000" pitchFamily="66" charset="0"/>
              </a:rPr>
              <a:t> of </a:t>
            </a:r>
            <a:r>
              <a:rPr lang="it-IT" sz="1400" i="1" dirty="0" err="1" smtClean="0">
                <a:solidFill>
                  <a:schemeClr val="accent1"/>
                </a:solidFill>
                <a:latin typeface="Estrangelo Edessa" panose="03080600000000000000" pitchFamily="66" charset="0"/>
                <a:cs typeface="Estrangelo Edessa" panose="03080600000000000000" pitchFamily="66" charset="0"/>
              </a:rPr>
              <a:t>Institute</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a:solidFill>
                  <a:schemeClr val="accent1"/>
                </a:solidFill>
                <a:latin typeface="Estrangelo Edessa" panose="03080600000000000000" pitchFamily="66" charset="0"/>
                <a:cs typeface="Estrangelo Edessa" panose="03080600000000000000" pitchFamily="66" charset="0"/>
              </a:rPr>
              <a:t>o</a:t>
            </a:r>
            <a:r>
              <a:rPr lang="it-IT" sz="1400" i="1" dirty="0" smtClean="0">
                <a:solidFill>
                  <a:schemeClr val="accent1"/>
                </a:solidFill>
                <a:latin typeface="Estrangelo Edessa" panose="03080600000000000000" pitchFamily="66" charset="0"/>
                <a:cs typeface="Estrangelo Edessa" panose="03080600000000000000" pitchFamily="66" charset="0"/>
              </a:rPr>
              <a:t>f </a:t>
            </a:r>
            <a:r>
              <a:rPr lang="it-IT" sz="1400" i="1" dirty="0" err="1" smtClean="0">
                <a:solidFill>
                  <a:schemeClr val="accent1"/>
                </a:solidFill>
                <a:latin typeface="Estrangelo Edessa" panose="03080600000000000000" pitchFamily="66" charset="0"/>
                <a:cs typeface="Estrangelo Edessa" panose="03080600000000000000" pitchFamily="66" charset="0"/>
              </a:rPr>
              <a:t>Intellectual</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Cooperation</a:t>
            </a:r>
            <a:r>
              <a:rPr lang="it-IT" sz="1400" i="1" dirty="0" smtClean="0">
                <a:solidFill>
                  <a:schemeClr val="accent1"/>
                </a:solidFill>
                <a:latin typeface="Estrangelo Edessa" panose="03080600000000000000" pitchFamily="66" charset="0"/>
                <a:cs typeface="Estrangelo Edessa" panose="03080600000000000000" pitchFamily="66" charset="0"/>
              </a:rPr>
              <a:t>  Paris</a:t>
            </a:r>
          </a:p>
          <a:p>
            <a:r>
              <a:rPr lang="it-IT" sz="1400" i="1" dirty="0" smtClean="0">
                <a:solidFill>
                  <a:schemeClr val="accent1"/>
                </a:solidFill>
                <a:latin typeface="Estrangelo Edessa" panose="03080600000000000000" pitchFamily="66" charset="0"/>
                <a:cs typeface="Estrangelo Edessa" panose="03080600000000000000" pitchFamily="66" charset="0"/>
              </a:rPr>
              <a:t>French Ambassador in the USA</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558" y="2197368"/>
            <a:ext cx="2011680" cy="1819656"/>
          </a:xfrm>
          <a:prstGeom prst="rect">
            <a:avLst/>
          </a:prstGeom>
        </p:spPr>
      </p:pic>
      <p:sp>
        <p:nvSpPr>
          <p:cNvPr id="7" name="CasellaDiTesto 6"/>
          <p:cNvSpPr txBox="1"/>
          <p:nvPr/>
        </p:nvSpPr>
        <p:spPr>
          <a:xfrm>
            <a:off x="5909558" y="4446792"/>
            <a:ext cx="2585964" cy="954107"/>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Jean </a:t>
            </a:r>
            <a:r>
              <a:rPr lang="it-IT" sz="1400" i="1" dirty="0" err="1" smtClean="0">
                <a:solidFill>
                  <a:schemeClr val="accent1"/>
                </a:solidFill>
                <a:latin typeface="Estrangelo Edessa" panose="03080600000000000000" pitchFamily="66" charset="0"/>
                <a:cs typeface="Estrangelo Edessa" panose="03080600000000000000" pitchFamily="66" charset="0"/>
              </a:rPr>
              <a:t>Piaget</a:t>
            </a:r>
            <a:r>
              <a:rPr lang="it-IT" sz="1400" i="1" dirty="0" smtClean="0">
                <a:solidFill>
                  <a:schemeClr val="accent1"/>
                </a:solidFill>
                <a:latin typeface="Estrangelo Edessa" panose="03080600000000000000" pitchFamily="66" charset="0"/>
                <a:cs typeface="Estrangelo Edessa" panose="03080600000000000000" pitchFamily="66" charset="0"/>
              </a:rPr>
              <a:t> (1896-1980)</a:t>
            </a:r>
          </a:p>
          <a:p>
            <a:r>
              <a:rPr lang="it-IT" sz="1400" i="1" dirty="0" err="1" smtClean="0">
                <a:solidFill>
                  <a:schemeClr val="accent1"/>
                </a:solidFill>
                <a:latin typeface="Estrangelo Edessa" panose="03080600000000000000" pitchFamily="66" charset="0"/>
                <a:cs typeface="Estrangelo Edessa" panose="03080600000000000000" pitchFamily="66" charset="0"/>
              </a:rPr>
              <a:t>Former</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Director</a:t>
            </a:r>
            <a:r>
              <a:rPr lang="it-IT" sz="1400" i="1" dirty="0" smtClean="0">
                <a:solidFill>
                  <a:schemeClr val="accent1"/>
                </a:solidFill>
                <a:latin typeface="Estrangelo Edessa" panose="03080600000000000000" pitchFamily="66" charset="0"/>
                <a:cs typeface="Estrangelo Edessa" panose="03080600000000000000" pitchFamily="66" charset="0"/>
              </a:rPr>
              <a:t> of the </a:t>
            </a:r>
          </a:p>
          <a:p>
            <a:r>
              <a:rPr lang="it-IT" sz="1400" i="1" dirty="0" smtClean="0">
                <a:solidFill>
                  <a:schemeClr val="accent1"/>
                </a:solidFill>
                <a:latin typeface="Estrangelo Edessa" panose="03080600000000000000" pitchFamily="66" charset="0"/>
                <a:cs typeface="Estrangelo Edessa" panose="03080600000000000000" pitchFamily="66" charset="0"/>
              </a:rPr>
              <a:t>International Bureau of </a:t>
            </a:r>
            <a:r>
              <a:rPr lang="it-IT" sz="1400" i="1" dirty="0" err="1" smtClean="0">
                <a:solidFill>
                  <a:schemeClr val="accent1"/>
                </a:solidFill>
                <a:latin typeface="Estrangelo Edessa" panose="03080600000000000000" pitchFamily="66" charset="0"/>
                <a:cs typeface="Estrangelo Edessa" panose="03080600000000000000" pitchFamily="66" charset="0"/>
              </a:rPr>
              <a:t>Education</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smtClean="0">
                <a:solidFill>
                  <a:schemeClr val="accent1"/>
                </a:solidFill>
                <a:latin typeface="Estrangelo Edessa" panose="03080600000000000000" pitchFamily="66" charset="0"/>
                <a:cs typeface="Estrangelo Edessa" panose="03080600000000000000" pitchFamily="66" charset="0"/>
              </a:rPr>
              <a:t>Geneva</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0834" y="2197368"/>
            <a:ext cx="1778226" cy="1819656"/>
          </a:xfrm>
          <a:prstGeom prst="rect">
            <a:avLst/>
          </a:prstGeom>
        </p:spPr>
      </p:pic>
      <p:sp>
        <p:nvSpPr>
          <p:cNvPr id="9" name="CasellaDiTesto 8"/>
          <p:cNvSpPr txBox="1"/>
          <p:nvPr/>
        </p:nvSpPr>
        <p:spPr>
          <a:xfrm>
            <a:off x="9550834" y="4446792"/>
            <a:ext cx="2531462" cy="1600438"/>
          </a:xfrm>
          <a:prstGeom prst="rect">
            <a:avLst/>
          </a:prstGeom>
          <a:noFill/>
        </p:spPr>
        <p:txBody>
          <a:bodyPr wrap="none" rtlCol="0">
            <a:spAutoFit/>
          </a:bodyPr>
          <a:lstStyle/>
          <a:p>
            <a:r>
              <a:rPr lang="it-IT" sz="1400" i="1" dirty="0" err="1" smtClean="0">
                <a:solidFill>
                  <a:schemeClr val="accent1"/>
                </a:solidFill>
                <a:latin typeface="Estrangelo Edessa" panose="03080600000000000000" pitchFamily="66" charset="0"/>
                <a:cs typeface="Estrangelo Edessa" panose="03080600000000000000" pitchFamily="66" charset="0"/>
              </a:rPr>
              <a:t>Lieutenant</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Colonel</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smtClean="0">
                <a:solidFill>
                  <a:schemeClr val="accent1"/>
                </a:solidFill>
                <a:latin typeface="Estrangelo Edessa" panose="03080600000000000000" pitchFamily="66" charset="0"/>
                <a:cs typeface="Estrangelo Edessa" panose="03080600000000000000" pitchFamily="66" charset="0"/>
              </a:rPr>
              <a:t>John W. Taylor (1906-2001)</a:t>
            </a:r>
          </a:p>
          <a:p>
            <a:r>
              <a:rPr lang="it-IT" sz="1400" i="1" dirty="0" err="1" smtClean="0">
                <a:solidFill>
                  <a:schemeClr val="accent1"/>
                </a:solidFill>
                <a:latin typeface="Estrangelo Edessa" panose="03080600000000000000" pitchFamily="66" charset="0"/>
                <a:cs typeface="Estrangelo Edessa" panose="03080600000000000000" pitchFamily="66" charset="0"/>
              </a:rPr>
              <a:t>United</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States</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smtClean="0">
                <a:solidFill>
                  <a:schemeClr val="accent1"/>
                </a:solidFill>
                <a:latin typeface="Estrangelo Edessa" panose="03080600000000000000" pitchFamily="66" charset="0"/>
                <a:cs typeface="Estrangelo Edessa" panose="03080600000000000000" pitchFamily="66" charset="0"/>
              </a:rPr>
              <a:t>Unesco </a:t>
            </a:r>
            <a:r>
              <a:rPr lang="it-IT" sz="1400" i="1" dirty="0" err="1" smtClean="0">
                <a:solidFill>
                  <a:schemeClr val="accent1"/>
                </a:solidFill>
                <a:latin typeface="Estrangelo Edessa" panose="03080600000000000000" pitchFamily="66" charset="0"/>
                <a:cs typeface="Estrangelo Edessa" panose="03080600000000000000" pitchFamily="66" charset="0"/>
              </a:rPr>
              <a:t>Deputy</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Director</a:t>
            </a:r>
            <a:r>
              <a:rPr lang="it-IT" sz="1400" i="1" dirty="0" smtClean="0">
                <a:solidFill>
                  <a:schemeClr val="accent1"/>
                </a:solidFill>
                <a:latin typeface="Estrangelo Edessa" panose="03080600000000000000" pitchFamily="66" charset="0"/>
                <a:cs typeface="Estrangelo Edessa" panose="03080600000000000000" pitchFamily="66" charset="0"/>
              </a:rPr>
              <a:t> General</a:t>
            </a:r>
          </a:p>
          <a:p>
            <a:r>
              <a:rPr lang="it-IT" sz="1400" i="1" dirty="0">
                <a:solidFill>
                  <a:schemeClr val="accent1"/>
                </a:solidFill>
                <a:latin typeface="Estrangelo Edessa" panose="03080600000000000000" pitchFamily="66" charset="0"/>
                <a:cs typeface="Estrangelo Edessa" panose="03080600000000000000" pitchFamily="66" charset="0"/>
              </a:rPr>
              <a:t>f</a:t>
            </a:r>
            <a:r>
              <a:rPr lang="it-IT" sz="1400" i="1" dirty="0" smtClean="0">
                <a:solidFill>
                  <a:schemeClr val="accent1"/>
                </a:solidFill>
                <a:latin typeface="Estrangelo Edessa" panose="03080600000000000000" pitchFamily="66" charset="0"/>
                <a:cs typeface="Estrangelo Edessa" panose="03080600000000000000" pitchFamily="66" charset="0"/>
              </a:rPr>
              <a:t>rom 1951 to 1952</a:t>
            </a:r>
          </a:p>
          <a:p>
            <a:r>
              <a:rPr lang="it-IT" sz="1400" i="1" dirty="0" err="1" smtClean="0">
                <a:solidFill>
                  <a:schemeClr val="accent1"/>
                </a:solidFill>
                <a:latin typeface="Estrangelo Edessa" panose="03080600000000000000" pitchFamily="66" charset="0"/>
                <a:cs typeface="Estrangelo Edessa" panose="03080600000000000000" pitchFamily="66" charset="0"/>
              </a:rPr>
              <a:t>Acting</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Director</a:t>
            </a:r>
            <a:r>
              <a:rPr lang="it-IT" sz="1400" i="1" dirty="0" smtClean="0">
                <a:solidFill>
                  <a:schemeClr val="accent1"/>
                </a:solidFill>
                <a:latin typeface="Estrangelo Edessa" panose="03080600000000000000" pitchFamily="66" charset="0"/>
                <a:cs typeface="Estrangelo Edessa" panose="03080600000000000000" pitchFamily="66" charset="0"/>
              </a:rPr>
              <a:t> General </a:t>
            </a:r>
          </a:p>
          <a:p>
            <a:r>
              <a:rPr lang="it-IT" sz="1400" i="1" dirty="0">
                <a:solidFill>
                  <a:schemeClr val="accent1"/>
                </a:solidFill>
                <a:latin typeface="Estrangelo Edessa" panose="03080600000000000000" pitchFamily="66" charset="0"/>
                <a:cs typeface="Estrangelo Edessa" panose="03080600000000000000" pitchFamily="66" charset="0"/>
              </a:rPr>
              <a:t>f</a:t>
            </a:r>
            <a:r>
              <a:rPr lang="it-IT" sz="1400" i="1" dirty="0" smtClean="0">
                <a:solidFill>
                  <a:schemeClr val="accent1"/>
                </a:solidFill>
                <a:latin typeface="Estrangelo Edessa" panose="03080600000000000000" pitchFamily="66" charset="0"/>
                <a:cs typeface="Estrangelo Edessa" panose="03080600000000000000" pitchFamily="66" charset="0"/>
              </a:rPr>
              <a:t>rom 1952 to 1953</a:t>
            </a:r>
            <a:endParaRPr lang="it-IT" sz="1400" i="1" dirty="0">
              <a:solidFill>
                <a:schemeClr val="accent1"/>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56978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 </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Conference of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November</a:t>
            </a:r>
            <a:r>
              <a:rPr lang="it-IT" dirty="0" smtClean="0">
                <a:latin typeface="Estrangelo Edessa" panose="03080600000000000000" pitchFamily="66" charset="0"/>
                <a:cs typeface="Estrangelo Edessa" panose="03080600000000000000" pitchFamily="66" charset="0"/>
              </a:rPr>
              <a:t> 1945</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177" y="2305628"/>
            <a:ext cx="1253257" cy="1771650"/>
          </a:xfrm>
        </p:spPr>
      </p:pic>
      <p:sp>
        <p:nvSpPr>
          <p:cNvPr id="5" name="CasellaDiTesto 4"/>
          <p:cNvSpPr txBox="1"/>
          <p:nvPr/>
        </p:nvSpPr>
        <p:spPr>
          <a:xfrm>
            <a:off x="2466006" y="4393870"/>
            <a:ext cx="2151551" cy="738664"/>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Julian </a:t>
            </a:r>
            <a:r>
              <a:rPr lang="it-IT" sz="1400" i="1" dirty="0" err="1" smtClean="0">
                <a:solidFill>
                  <a:schemeClr val="accent1"/>
                </a:solidFill>
                <a:latin typeface="Estrangelo Edessa" panose="03080600000000000000" pitchFamily="66" charset="0"/>
                <a:cs typeface="Estrangelo Edessa" panose="03080600000000000000" pitchFamily="66" charset="0"/>
              </a:rPr>
              <a:t>Huxley</a:t>
            </a:r>
            <a:r>
              <a:rPr lang="it-IT" sz="1400" i="1" dirty="0" smtClean="0">
                <a:solidFill>
                  <a:schemeClr val="accent1"/>
                </a:solidFill>
                <a:latin typeface="Estrangelo Edessa" panose="03080600000000000000" pitchFamily="66" charset="0"/>
                <a:cs typeface="Estrangelo Edessa" panose="03080600000000000000" pitchFamily="66" charset="0"/>
              </a:rPr>
              <a:t> (1887-1975)</a:t>
            </a:r>
          </a:p>
          <a:p>
            <a:r>
              <a:rPr lang="it-IT" sz="1400" i="1" dirty="0" err="1" smtClean="0">
                <a:solidFill>
                  <a:schemeClr val="accent1"/>
                </a:solidFill>
                <a:latin typeface="Estrangelo Edessa" panose="03080600000000000000" pitchFamily="66" charset="0"/>
                <a:cs typeface="Estrangelo Edessa" panose="03080600000000000000" pitchFamily="66" charset="0"/>
              </a:rPr>
              <a:t>Director</a:t>
            </a:r>
            <a:r>
              <a:rPr lang="it-IT" sz="1400" i="1" dirty="0" smtClean="0">
                <a:solidFill>
                  <a:schemeClr val="accent1"/>
                </a:solidFill>
                <a:latin typeface="Estrangelo Edessa" panose="03080600000000000000" pitchFamily="66" charset="0"/>
                <a:cs typeface="Estrangelo Edessa" panose="03080600000000000000" pitchFamily="66" charset="0"/>
              </a:rPr>
              <a:t> General of Unesco</a:t>
            </a:r>
          </a:p>
          <a:p>
            <a:r>
              <a:rPr lang="it-IT" sz="1400" i="1" dirty="0" smtClean="0">
                <a:solidFill>
                  <a:schemeClr val="accent1"/>
                </a:solidFill>
                <a:latin typeface="Estrangelo Edessa" panose="03080600000000000000" pitchFamily="66" charset="0"/>
                <a:cs typeface="Estrangelo Edessa" panose="03080600000000000000" pitchFamily="66" charset="0"/>
              </a:rPr>
              <a:t>1946-1948</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532" y="2305628"/>
            <a:ext cx="1419225" cy="1771650"/>
          </a:xfrm>
          <a:prstGeom prst="rect">
            <a:avLst/>
          </a:prstGeom>
        </p:spPr>
      </p:pic>
      <p:sp>
        <p:nvSpPr>
          <p:cNvPr id="7" name="CasellaDiTesto 6"/>
          <p:cNvSpPr txBox="1"/>
          <p:nvPr/>
        </p:nvSpPr>
        <p:spPr>
          <a:xfrm>
            <a:off x="6134532" y="4488873"/>
            <a:ext cx="2483372" cy="738664"/>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Jaime Torres </a:t>
            </a:r>
            <a:r>
              <a:rPr lang="it-IT" sz="1400" i="1" dirty="0" err="1" smtClean="0">
                <a:solidFill>
                  <a:schemeClr val="accent1"/>
                </a:solidFill>
                <a:latin typeface="Estrangelo Edessa" panose="03080600000000000000" pitchFamily="66" charset="0"/>
                <a:cs typeface="Estrangelo Edessa" panose="03080600000000000000" pitchFamily="66" charset="0"/>
              </a:rPr>
              <a:t>Bodet</a:t>
            </a:r>
            <a:r>
              <a:rPr lang="it-IT" sz="1400" i="1" dirty="0" smtClean="0">
                <a:solidFill>
                  <a:schemeClr val="accent1"/>
                </a:solidFill>
                <a:latin typeface="Estrangelo Edessa" panose="03080600000000000000" pitchFamily="66" charset="0"/>
                <a:cs typeface="Estrangelo Edessa" panose="03080600000000000000" pitchFamily="66" charset="0"/>
              </a:rPr>
              <a:t> (1902-1974)</a:t>
            </a:r>
          </a:p>
          <a:p>
            <a:r>
              <a:rPr lang="it-IT" sz="1400" i="1" dirty="0" err="1" smtClean="0">
                <a:solidFill>
                  <a:schemeClr val="accent1"/>
                </a:solidFill>
                <a:latin typeface="Estrangelo Edessa" panose="03080600000000000000" pitchFamily="66" charset="0"/>
                <a:cs typeface="Estrangelo Edessa" panose="03080600000000000000" pitchFamily="66" charset="0"/>
              </a:rPr>
              <a:t>Director</a:t>
            </a:r>
            <a:r>
              <a:rPr lang="it-IT" sz="1400" i="1" dirty="0" smtClean="0">
                <a:solidFill>
                  <a:schemeClr val="accent1"/>
                </a:solidFill>
                <a:latin typeface="Estrangelo Edessa" panose="03080600000000000000" pitchFamily="66" charset="0"/>
                <a:cs typeface="Estrangelo Edessa" panose="03080600000000000000" pitchFamily="66" charset="0"/>
              </a:rPr>
              <a:t> General of Unesco</a:t>
            </a:r>
          </a:p>
          <a:p>
            <a:r>
              <a:rPr lang="it-IT" sz="1400" i="1" dirty="0" smtClean="0">
                <a:solidFill>
                  <a:schemeClr val="accent1"/>
                </a:solidFill>
                <a:latin typeface="Estrangelo Edessa" panose="03080600000000000000" pitchFamily="66" charset="0"/>
                <a:cs typeface="Estrangelo Edessa" panose="03080600000000000000" pitchFamily="66" charset="0"/>
              </a:rPr>
              <a:t>1948-1952</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0683" y="2271611"/>
            <a:ext cx="1341120" cy="1755648"/>
          </a:xfrm>
          <a:prstGeom prst="rect">
            <a:avLst/>
          </a:prstGeom>
        </p:spPr>
      </p:pic>
      <p:sp>
        <p:nvSpPr>
          <p:cNvPr id="9" name="CasellaDiTesto 8"/>
          <p:cNvSpPr txBox="1"/>
          <p:nvPr/>
        </p:nvSpPr>
        <p:spPr>
          <a:xfrm>
            <a:off x="9850683" y="4488873"/>
            <a:ext cx="2242922" cy="954107"/>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Luther Evans (1902-1981)</a:t>
            </a:r>
          </a:p>
          <a:p>
            <a:r>
              <a:rPr lang="it-IT" sz="1400" i="1" dirty="0" err="1" smtClean="0">
                <a:solidFill>
                  <a:schemeClr val="accent1"/>
                </a:solidFill>
                <a:latin typeface="Estrangelo Edessa" panose="03080600000000000000" pitchFamily="66" charset="0"/>
                <a:cs typeface="Estrangelo Edessa" panose="03080600000000000000" pitchFamily="66" charset="0"/>
              </a:rPr>
              <a:t>Former</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Librarian</a:t>
            </a:r>
            <a:r>
              <a:rPr lang="it-IT" sz="1400" i="1" dirty="0" smtClean="0">
                <a:solidFill>
                  <a:schemeClr val="accent1"/>
                </a:solidFill>
                <a:latin typeface="Estrangelo Edessa" panose="03080600000000000000" pitchFamily="66" charset="0"/>
                <a:cs typeface="Estrangelo Edessa" panose="03080600000000000000" pitchFamily="66" charset="0"/>
              </a:rPr>
              <a:t> of </a:t>
            </a:r>
            <a:r>
              <a:rPr lang="it-IT" sz="1400" i="1" dirty="0" err="1" smtClean="0">
                <a:solidFill>
                  <a:schemeClr val="accent1"/>
                </a:solidFill>
                <a:latin typeface="Estrangelo Edessa" panose="03080600000000000000" pitchFamily="66" charset="0"/>
                <a:cs typeface="Estrangelo Edessa" panose="03080600000000000000" pitchFamily="66" charset="0"/>
              </a:rPr>
              <a:t>Congress</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err="1" smtClean="0">
                <a:solidFill>
                  <a:schemeClr val="accent1"/>
                </a:solidFill>
                <a:latin typeface="Estrangelo Edessa" panose="03080600000000000000" pitchFamily="66" charset="0"/>
                <a:cs typeface="Estrangelo Edessa" panose="03080600000000000000" pitchFamily="66" charset="0"/>
              </a:rPr>
              <a:t>Director</a:t>
            </a:r>
            <a:r>
              <a:rPr lang="it-IT" sz="1400" i="1" dirty="0" smtClean="0">
                <a:solidFill>
                  <a:schemeClr val="accent1"/>
                </a:solidFill>
                <a:latin typeface="Estrangelo Edessa" panose="03080600000000000000" pitchFamily="66" charset="0"/>
                <a:cs typeface="Estrangelo Edessa" panose="03080600000000000000" pitchFamily="66" charset="0"/>
              </a:rPr>
              <a:t> General of Unesco</a:t>
            </a:r>
          </a:p>
          <a:p>
            <a:r>
              <a:rPr lang="it-IT" sz="1400" i="1" dirty="0" smtClean="0">
                <a:solidFill>
                  <a:schemeClr val="accent1"/>
                </a:solidFill>
                <a:latin typeface="Estrangelo Edessa" panose="03080600000000000000" pitchFamily="66" charset="0"/>
                <a:cs typeface="Estrangelo Edessa" panose="03080600000000000000" pitchFamily="66" charset="0"/>
              </a:rPr>
              <a:t>1953-1958</a:t>
            </a:r>
            <a:endParaRPr lang="it-IT" sz="1400" i="1" dirty="0">
              <a:solidFill>
                <a:schemeClr val="accent1"/>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59431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Needs</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meet</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err="1" smtClean="0">
                <a:latin typeface="Estrangelo Edessa" panose="03080600000000000000" pitchFamily="66" charset="0"/>
                <a:cs typeface="Estrangelo Edessa" panose="03080600000000000000" pitchFamily="66" charset="0"/>
              </a:rPr>
              <a:t>Reconstruction</a:t>
            </a:r>
            <a:endParaRPr lang="it-IT" dirty="0" smtClean="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Building for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through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Understanding</a:t>
            </a:r>
            <a:endParaRPr lang="it-IT" dirty="0" smtClean="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Exchange of </a:t>
            </a:r>
            <a:r>
              <a:rPr lang="it-IT" dirty="0" err="1" smtClean="0">
                <a:latin typeface="Estrangelo Edessa" panose="03080600000000000000" pitchFamily="66" charset="0"/>
                <a:cs typeface="Estrangelo Edessa" panose="03080600000000000000" pitchFamily="66" charset="0"/>
              </a:rPr>
              <a:t>Useful</a:t>
            </a:r>
            <a:r>
              <a:rPr lang="it-IT" dirty="0" smtClean="0">
                <a:latin typeface="Estrangelo Edessa" panose="03080600000000000000" pitchFamily="66" charset="0"/>
                <a:cs typeface="Estrangelo Edessa" panose="03080600000000000000" pitchFamily="66" charset="0"/>
              </a:rPr>
              <a:t> Knowledge</a:t>
            </a:r>
          </a:p>
          <a:p>
            <a:pPr algn="just"/>
            <a:r>
              <a:rPr lang="it-IT" dirty="0" err="1" smtClean="0">
                <a:latin typeface="Estrangelo Edessa" panose="03080600000000000000" pitchFamily="66" charset="0"/>
                <a:cs typeface="Estrangelo Edessa" panose="03080600000000000000" pitchFamily="66" charset="0"/>
              </a:rPr>
              <a:t>Aid</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Economically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Less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Developed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Countries</a:t>
            </a:r>
            <a:endParaRPr lang="it-IT" dirty="0" smtClean="0">
              <a:latin typeface="Estrangelo Edessa" panose="03080600000000000000" pitchFamily="66" charset="0"/>
              <a:cs typeface="Estrangelo Edessa" panose="03080600000000000000" pitchFamily="66" charset="0"/>
            </a:endParaRPr>
          </a:p>
          <a:p>
            <a:pPr algn="just"/>
            <a:endParaRPr lang="it-IT" dirty="0">
              <a:latin typeface="Estrangelo Edessa" panose="03080600000000000000" pitchFamily="66" charset="0"/>
              <a:cs typeface="Estrangelo Edessa" panose="03080600000000000000" pitchFamily="66" charset="0"/>
            </a:endParaRPr>
          </a:p>
          <a:p>
            <a:pPr marL="0" indent="0" algn="just">
              <a:buNone/>
            </a:pPr>
            <a:r>
              <a:rPr lang="it-IT" dirty="0" smtClean="0">
                <a:latin typeface="Estrangelo Edessa" panose="03080600000000000000" pitchFamily="66" charset="0"/>
                <a:cs typeface="Estrangelo Edessa" panose="03080600000000000000" pitchFamily="66" charset="0"/>
              </a:rPr>
              <a:t>N.B. Of the </a:t>
            </a:r>
            <a:r>
              <a:rPr lang="it-IT" dirty="0" err="1" smtClean="0">
                <a:latin typeface="Estrangelo Edessa" panose="03080600000000000000" pitchFamily="66" charset="0"/>
                <a:cs typeface="Estrangelo Edessa" panose="03080600000000000000" pitchFamily="66" charset="0"/>
              </a:rPr>
              <a:t>fifty-one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signing</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Charter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San Francisco (</a:t>
            </a:r>
            <a:r>
              <a:rPr lang="it-IT" dirty="0" err="1" smtClean="0">
                <a:latin typeface="Estrangelo Edessa" panose="03080600000000000000" pitchFamily="66" charset="0"/>
                <a:cs typeface="Estrangelo Edessa" panose="03080600000000000000" pitchFamily="66" charset="0"/>
              </a:rPr>
              <a:t>October</a:t>
            </a:r>
            <a:r>
              <a:rPr lang="it-IT" dirty="0" smtClean="0">
                <a:latin typeface="Estrangelo Edessa" panose="03080600000000000000" pitchFamily="66" charset="0"/>
                <a:cs typeface="Estrangelo Edessa" panose="03080600000000000000" pitchFamily="66" charset="0"/>
              </a:rPr>
              <a:t> 1945) </a:t>
            </a:r>
            <a:r>
              <a:rPr lang="it-IT" dirty="0" err="1" smtClean="0">
                <a:latin typeface="Estrangelo Edessa" panose="03080600000000000000" pitchFamily="66" charset="0"/>
                <a:cs typeface="Estrangelo Edessa" panose="03080600000000000000" pitchFamily="66" charset="0"/>
              </a:rPr>
              <a:t>all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represented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Conference </a:t>
            </a:r>
            <a:r>
              <a:rPr lang="it-IT" dirty="0" err="1" smtClean="0">
                <a:latin typeface="Estrangelo Edessa" panose="03080600000000000000" pitchFamily="66" charset="0"/>
                <a:cs typeface="Estrangelo Edessa" panose="03080600000000000000" pitchFamily="66" charset="0"/>
              </a:rPr>
              <a:t>except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seven</a:t>
            </a:r>
            <a:r>
              <a:rPr lang="it-IT" dirty="0" smtClean="0">
                <a:latin typeface="Estrangelo Edessa" panose="03080600000000000000" pitchFamily="66" charset="0"/>
                <a:cs typeface="Estrangelo Edessa" panose="03080600000000000000" pitchFamily="66" charset="0"/>
              </a:rPr>
              <a:t>: </a:t>
            </a:r>
            <a:r>
              <a:rPr lang="it-IT" i="1" u="sng" dirty="0" err="1" smtClean="0">
                <a:solidFill>
                  <a:schemeClr val="accent1"/>
                </a:solidFill>
                <a:latin typeface="Estrangelo Edessa" panose="03080600000000000000" pitchFamily="66" charset="0"/>
                <a:cs typeface="Estrangelo Edessa" panose="03080600000000000000" pitchFamily="66" charset="0"/>
              </a:rPr>
              <a:t>Ethiopia</a:t>
            </a:r>
            <a:r>
              <a:rPr lang="it-IT" i="1" u="sng" dirty="0" smtClean="0">
                <a:solidFill>
                  <a:schemeClr val="accent1"/>
                </a:solidFill>
                <a:latin typeface="Estrangelo Edessa" panose="03080600000000000000" pitchFamily="66" charset="0"/>
                <a:cs typeface="Estrangelo Edessa" panose="03080600000000000000" pitchFamily="66" charset="0"/>
              </a:rPr>
              <a:t>, Costa Rica, Honduras, Paraguay, USSR, </a:t>
            </a:r>
            <a:r>
              <a:rPr lang="it-IT" i="1" u="sng" dirty="0" err="1" smtClean="0">
                <a:solidFill>
                  <a:schemeClr val="accent1"/>
                </a:solidFill>
                <a:latin typeface="Estrangelo Edessa" panose="03080600000000000000" pitchFamily="66" charset="0"/>
                <a:cs typeface="Estrangelo Edessa" panose="03080600000000000000" pitchFamily="66" charset="0"/>
              </a:rPr>
              <a:t>Byelorussia</a:t>
            </a:r>
            <a:r>
              <a:rPr lang="it-IT" i="1" u="sng" dirty="0" smtClean="0">
                <a:solidFill>
                  <a:schemeClr val="accent1"/>
                </a:solidFill>
                <a:latin typeface="Estrangelo Edessa" panose="03080600000000000000" pitchFamily="66" charset="0"/>
                <a:cs typeface="Estrangelo Edessa" panose="03080600000000000000" pitchFamily="66" charset="0"/>
              </a:rPr>
              <a:t>, Ukraine</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63619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Reconstruction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err="1" smtClean="0">
                <a:latin typeface="Estrangelo Edessa" panose="03080600000000000000" pitchFamily="66" charset="0"/>
                <a:cs typeface="Estrangelo Edessa" panose="03080600000000000000" pitchFamily="66" charset="0"/>
              </a:rPr>
              <a:t>Reconstruction</a:t>
            </a:r>
            <a:r>
              <a:rPr lang="it-IT" dirty="0" smtClean="0">
                <a:latin typeface="Estrangelo Edessa" panose="03080600000000000000" pitchFamily="66" charset="0"/>
                <a:cs typeface="Estrangelo Edessa" panose="03080600000000000000" pitchFamily="66" charset="0"/>
              </a:rPr>
              <a:t> of war-</a:t>
            </a:r>
            <a:r>
              <a:rPr lang="it-IT" dirty="0" err="1" smtClean="0">
                <a:latin typeface="Estrangelo Edessa" panose="03080600000000000000" pitchFamily="66" charset="0"/>
                <a:cs typeface="Estrangelo Edessa" panose="03080600000000000000" pitchFamily="66" charset="0"/>
              </a:rPr>
              <a:t>damaged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countries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especially</a:t>
            </a:r>
            <a:r>
              <a:rPr lang="it-IT" dirty="0" smtClean="0">
                <a:latin typeface="Estrangelo Edessa" panose="03080600000000000000" pitchFamily="66" charset="0"/>
                <a:cs typeface="Estrangelo Edessa" panose="03080600000000000000" pitchFamily="66" charset="0"/>
              </a:rPr>
              <a:t> Poland, </a:t>
            </a:r>
            <a:r>
              <a:rPr lang="it-IT" dirty="0" err="1" smtClean="0">
                <a:latin typeface="Estrangelo Edessa" panose="03080600000000000000" pitchFamily="66" charset="0"/>
                <a:cs typeface="Estrangelo Edessa" panose="03080600000000000000" pitchFamily="66" charset="0"/>
              </a:rPr>
              <a:t>Greece</a:t>
            </a:r>
            <a:r>
              <a:rPr lang="it-IT" dirty="0" smtClean="0">
                <a:latin typeface="Estrangelo Edessa" panose="03080600000000000000" pitchFamily="66" charset="0"/>
                <a:cs typeface="Estrangelo Edessa" panose="03080600000000000000" pitchFamily="66" charset="0"/>
              </a:rPr>
              <a:t>, China, the Philippines</a:t>
            </a:r>
          </a:p>
          <a:p>
            <a:pPr algn="just"/>
            <a:r>
              <a:rPr lang="it-IT" dirty="0" smtClean="0">
                <a:latin typeface="Estrangelo Edessa" panose="03080600000000000000" pitchFamily="66" charset="0"/>
                <a:cs typeface="Estrangelo Edessa" panose="03080600000000000000" pitchFamily="66" charset="0"/>
              </a:rPr>
              <a:t>School and </a:t>
            </a:r>
            <a:r>
              <a:rPr lang="it-IT" dirty="0" err="1" smtClean="0">
                <a:latin typeface="Estrangelo Edessa" panose="03080600000000000000" pitchFamily="66" charset="0"/>
                <a:cs typeface="Estrangelo Edessa" panose="03080600000000000000" pitchFamily="66" charset="0"/>
              </a:rPr>
              <a:t>university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buildings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had</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repaired</a:t>
            </a:r>
            <a:r>
              <a:rPr lang="it-IT" dirty="0" smtClean="0">
                <a:latin typeface="Estrangelo Edessa" panose="03080600000000000000" pitchFamily="66" charset="0"/>
                <a:cs typeface="Estrangelo Edessa" panose="03080600000000000000" pitchFamily="66" charset="0"/>
              </a:rPr>
              <a:t> or </a:t>
            </a:r>
            <a:r>
              <a:rPr lang="it-IT" dirty="0" err="1" smtClean="0">
                <a:latin typeface="Estrangelo Edessa" panose="03080600000000000000" pitchFamily="66" charset="0"/>
                <a:cs typeface="Estrangelo Edessa" panose="03080600000000000000" pitchFamily="66" charset="0"/>
              </a:rPr>
              <a:t>rebuilt</a:t>
            </a:r>
            <a:r>
              <a:rPr lang="it-IT" dirty="0" smtClean="0">
                <a:latin typeface="Estrangelo Edessa" panose="03080600000000000000" pitchFamily="66" charset="0"/>
                <a:cs typeface="Estrangelo Edessa" panose="03080600000000000000" pitchFamily="66" charset="0"/>
              </a:rPr>
              <a:t>; text-books and </a:t>
            </a:r>
            <a:r>
              <a:rPr lang="it-IT" dirty="0" err="1" smtClean="0">
                <a:latin typeface="Estrangelo Edessa" panose="03080600000000000000" pitchFamily="66" charset="0"/>
                <a:cs typeface="Estrangelo Edessa" panose="03080600000000000000" pitchFamily="66" charset="0"/>
              </a:rPr>
              <a:t>furnishing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replaced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libraries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laboratories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restocked</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equipped</a:t>
            </a:r>
            <a:r>
              <a:rPr lang="it-IT" dirty="0" smtClean="0">
                <a:latin typeface="Estrangelo Edessa" panose="03080600000000000000" pitchFamily="66" charset="0"/>
                <a:cs typeface="Estrangelo Edessa" panose="03080600000000000000" pitchFamily="66" charset="0"/>
              </a:rPr>
              <a:t>;</a:t>
            </a:r>
          </a:p>
          <a:p>
            <a:pPr algn="just"/>
            <a:r>
              <a:rPr lang="it-IT" dirty="0" smtClean="0">
                <a:latin typeface="Estrangelo Edessa" panose="03080600000000000000" pitchFamily="66" charset="0"/>
                <a:cs typeface="Estrangelo Edessa" panose="03080600000000000000" pitchFamily="66" charset="0"/>
              </a:rPr>
              <a:t>Educational </a:t>
            </a:r>
            <a:r>
              <a:rPr lang="it-IT" dirty="0" err="1" smtClean="0">
                <a:latin typeface="Estrangelo Edessa" panose="03080600000000000000" pitchFamily="66" charset="0"/>
                <a:cs typeface="Estrangelo Edessa" panose="03080600000000000000" pitchFamily="66" charset="0"/>
              </a:rPr>
              <a:t>methods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programs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needed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revision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improvement</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Reconstruction</a:t>
            </a:r>
            <a:r>
              <a:rPr lang="it-IT" dirty="0" smtClean="0">
                <a:latin typeface="Estrangelo Edessa" panose="03080600000000000000" pitchFamily="66" charset="0"/>
                <a:cs typeface="Estrangelo Edessa" panose="03080600000000000000" pitchFamily="66" charset="0"/>
              </a:rPr>
              <a:t> of cultural and moral </a:t>
            </a:r>
            <a:r>
              <a:rPr lang="it-IT" dirty="0" err="1" smtClean="0">
                <a:latin typeface="Estrangelo Edessa" panose="03080600000000000000" pitchFamily="66" charset="0"/>
                <a:cs typeface="Estrangelo Edessa" panose="03080600000000000000" pitchFamily="66" charset="0"/>
              </a:rPr>
              <a:t>values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destroyed</a:t>
            </a:r>
            <a:r>
              <a:rPr lang="it-IT" dirty="0" smtClean="0">
                <a:latin typeface="Estrangelo Edessa" panose="03080600000000000000" pitchFamily="66" charset="0"/>
                <a:cs typeface="Estrangelo Edessa" panose="03080600000000000000" pitchFamily="66" charset="0"/>
              </a:rPr>
              <a:t> by </a:t>
            </a:r>
            <a:r>
              <a:rPr lang="it-IT" dirty="0" err="1" smtClean="0">
                <a:latin typeface="Estrangelo Edessa" panose="03080600000000000000" pitchFamily="66" charset="0"/>
                <a:cs typeface="Estrangelo Edessa" panose="03080600000000000000" pitchFamily="66" charset="0"/>
              </a:rPr>
              <a:t>nazism</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fascism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through</a:t>
            </a:r>
            <a:r>
              <a:rPr lang="it-IT" dirty="0" smtClean="0">
                <a:latin typeface="Estrangelo Edessa" panose="03080600000000000000" pitchFamily="66" charset="0"/>
                <a:cs typeface="Estrangelo Edessa" panose="03080600000000000000" pitchFamily="66" charset="0"/>
              </a:rPr>
              <a:t> propaganda and war</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1682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Building for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through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Understanding</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err="1" smtClean="0">
                <a:latin typeface="Estrangelo Edessa" panose="03080600000000000000" pitchFamily="66" charset="0"/>
                <a:cs typeface="Estrangelo Edessa" panose="03080600000000000000" pitchFamily="66" charset="0"/>
              </a:rPr>
              <a:t>Against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Nazism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chief</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enemy</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against</a:t>
            </a:r>
            <a:r>
              <a:rPr lang="it-IT" dirty="0" smtClean="0">
                <a:latin typeface="Estrangelo Edessa" panose="03080600000000000000" pitchFamily="66" charset="0"/>
                <a:cs typeface="Estrangelo Edessa" panose="03080600000000000000" pitchFamily="66" charset="0"/>
              </a:rPr>
              <a:t> the war, for </a:t>
            </a:r>
            <a:r>
              <a:rPr lang="it-IT" dirty="0" err="1" smtClean="0">
                <a:latin typeface="Estrangelo Edessa" panose="03080600000000000000" pitchFamily="66" charset="0"/>
                <a:cs typeface="Estrangelo Edessa" panose="03080600000000000000" pitchFamily="66" charset="0"/>
              </a:rPr>
              <a:t>internationalism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against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nationalism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against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racism</a:t>
            </a:r>
            <a:r>
              <a:rPr lang="it-IT" dirty="0" smtClean="0">
                <a:latin typeface="Estrangelo Edessa" panose="03080600000000000000" pitchFamily="66" charset="0"/>
                <a:cs typeface="Estrangelo Edessa" panose="03080600000000000000" pitchFamily="66" charset="0"/>
              </a:rPr>
              <a:t>, for human </a:t>
            </a:r>
            <a:r>
              <a:rPr lang="it-IT" dirty="0" err="1" smtClean="0">
                <a:latin typeface="Estrangelo Edessa" panose="03080600000000000000" pitchFamily="66" charset="0"/>
                <a:cs typeface="Estrangelo Edessa" panose="03080600000000000000" pitchFamily="66" charset="0"/>
              </a:rPr>
              <a:t>rights</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Attlee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said</a:t>
            </a:r>
            <a:r>
              <a:rPr lang="it-IT" dirty="0">
                <a:latin typeface="Estrangelo Edessa" panose="03080600000000000000" pitchFamily="66" charset="0"/>
                <a:cs typeface="Estrangelo Edessa" panose="03080600000000000000" pitchFamily="66" charset="0"/>
              </a:rPr>
              <a:t> </a:t>
            </a:r>
            <a:r>
              <a:rPr lang="it-IT" dirty="0" smtClean="0">
                <a:latin typeface="Estrangelo Edessa" panose="03080600000000000000" pitchFamily="66" charset="0"/>
                <a:cs typeface="Estrangelo Edessa" panose="03080600000000000000" pitchFamily="66" charset="0"/>
              </a:rPr>
              <a:t>in 1930s «</a:t>
            </a:r>
            <a:r>
              <a:rPr lang="it-IT" dirty="0" err="1" smtClean="0">
                <a:latin typeface="Estrangelo Edessa" panose="03080600000000000000" pitchFamily="66" charset="0"/>
                <a:cs typeface="Estrangelo Edessa" panose="03080600000000000000" pitchFamily="66" charset="0"/>
              </a:rPr>
              <a:t>wars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begin</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mind</a:t>
            </a:r>
            <a:r>
              <a:rPr lang="it-IT" dirty="0" smtClean="0">
                <a:latin typeface="Estrangelo Edessa" panose="03080600000000000000" pitchFamily="66" charset="0"/>
                <a:cs typeface="Estrangelo Edessa" panose="03080600000000000000" pitchFamily="66" charset="0"/>
              </a:rPr>
              <a:t> of men, and </a:t>
            </a:r>
            <a:r>
              <a:rPr lang="it-IT" dirty="0" err="1" smtClean="0">
                <a:latin typeface="Estrangelo Edessa" panose="03080600000000000000" pitchFamily="66" charset="0"/>
                <a:cs typeface="Estrangelo Edessa" panose="03080600000000000000" pitchFamily="66" charset="0"/>
              </a:rPr>
              <a:t>we</a:t>
            </a:r>
            <a:r>
              <a:rPr lang="it-IT" dirty="0" smtClean="0">
                <a:latin typeface="Estrangelo Edessa" panose="03080600000000000000" pitchFamily="66" charset="0"/>
                <a:cs typeface="Estrangelo Edessa" panose="03080600000000000000" pitchFamily="66" charset="0"/>
              </a:rPr>
              <a:t> are to live in a world of </a:t>
            </a:r>
            <a:r>
              <a:rPr lang="it-IT" dirty="0" err="1" smtClean="0">
                <a:latin typeface="Estrangelo Edessa" panose="03080600000000000000" pitchFamily="66" charset="0"/>
                <a:cs typeface="Estrangelo Edessa" panose="03080600000000000000" pitchFamily="66" charset="0"/>
              </a:rPr>
              <a:t>democracies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where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mind</a:t>
            </a:r>
            <a:r>
              <a:rPr lang="it-IT" dirty="0" smtClean="0">
                <a:latin typeface="Estrangelo Edessa" panose="03080600000000000000" pitchFamily="66" charset="0"/>
                <a:cs typeface="Estrangelo Edessa" panose="03080600000000000000" pitchFamily="66" charset="0"/>
              </a:rPr>
              <a:t> of the common man </a:t>
            </a:r>
            <a:r>
              <a:rPr lang="it-IT" dirty="0" err="1" smtClean="0">
                <a:latin typeface="Estrangelo Edessa" panose="03080600000000000000" pitchFamily="66" charset="0"/>
                <a:cs typeface="Estrangelo Edessa" panose="03080600000000000000" pitchFamily="66" charset="0"/>
              </a:rPr>
              <a:t>will</a:t>
            </a:r>
            <a:r>
              <a:rPr lang="it-IT" dirty="0" smtClean="0">
                <a:latin typeface="Estrangelo Edessa" panose="03080600000000000000" pitchFamily="66" charset="0"/>
                <a:cs typeface="Estrangelo Edessa" panose="03080600000000000000" pitchFamily="66" charset="0"/>
              </a:rPr>
              <a:t> be </a:t>
            </a:r>
            <a:r>
              <a:rPr lang="it-IT" dirty="0" err="1" smtClean="0">
                <a:latin typeface="Estrangelo Edessa" panose="03080600000000000000" pitchFamily="66" charset="0"/>
                <a:cs typeface="Estrangelo Edessa" panose="03080600000000000000" pitchFamily="66" charset="0"/>
              </a:rPr>
              <a:t>all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important</a:t>
            </a:r>
            <a:r>
              <a:rPr lang="it-IT" dirty="0" smtClean="0">
                <a:latin typeface="Estrangelo Edessa" panose="03080600000000000000" pitchFamily="66" charset="0"/>
                <a:cs typeface="Estrangelo Edessa" panose="03080600000000000000" pitchFamily="66" charset="0"/>
              </a:rPr>
              <a:t>». In the Unesco </a:t>
            </a:r>
            <a:r>
              <a:rPr lang="it-IT" dirty="0" err="1" smtClean="0">
                <a:latin typeface="Estrangelo Edessa" panose="03080600000000000000" pitchFamily="66" charset="0"/>
                <a:cs typeface="Estrangelo Edessa" panose="03080600000000000000" pitchFamily="66" charset="0"/>
              </a:rPr>
              <a:t>Constitution</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Preamble</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introduced</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sentence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since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wars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begin</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minds</a:t>
            </a:r>
            <a:r>
              <a:rPr lang="it-IT" dirty="0" smtClean="0">
                <a:latin typeface="Estrangelo Edessa" panose="03080600000000000000" pitchFamily="66" charset="0"/>
                <a:cs typeface="Estrangelo Edessa" panose="03080600000000000000" pitchFamily="66" charset="0"/>
              </a:rPr>
              <a:t> of men,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minds</a:t>
            </a:r>
            <a:r>
              <a:rPr lang="it-IT" dirty="0" smtClean="0">
                <a:latin typeface="Estrangelo Edessa" panose="03080600000000000000" pitchFamily="66" charset="0"/>
                <a:cs typeface="Estrangelo Edessa" panose="03080600000000000000" pitchFamily="66" charset="0"/>
              </a:rPr>
              <a:t> of men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defenses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must be </a:t>
            </a:r>
            <a:r>
              <a:rPr lang="it-IT" dirty="0" err="1" smtClean="0">
                <a:latin typeface="Estrangelo Edessa" panose="03080600000000000000" pitchFamily="66" charset="0"/>
                <a:cs typeface="Estrangelo Edessa" panose="03080600000000000000" pitchFamily="66" charset="0"/>
              </a:rPr>
              <a:t>constructed</a:t>
            </a:r>
            <a:r>
              <a:rPr lang="it-IT" dirty="0" smtClean="0">
                <a:latin typeface="Estrangelo Edessa" panose="03080600000000000000" pitchFamily="66" charset="0"/>
                <a:cs typeface="Estrangelo Edessa" panose="03080600000000000000" pitchFamily="66" charset="0"/>
              </a:rPr>
              <a:t>»</a:t>
            </a:r>
          </a:p>
          <a:p>
            <a:pPr algn="just"/>
            <a:r>
              <a:rPr lang="it-IT" dirty="0" smtClean="0">
                <a:latin typeface="Estrangelo Edessa" panose="03080600000000000000" pitchFamily="66" charset="0"/>
                <a:cs typeface="Estrangelo Edessa" panose="03080600000000000000" pitchFamily="66" charset="0"/>
              </a:rPr>
              <a:t>Leon </a:t>
            </a:r>
            <a:r>
              <a:rPr lang="it-IT" dirty="0" err="1" smtClean="0">
                <a:latin typeface="Estrangelo Edessa" panose="03080600000000000000" pitchFamily="66" charset="0"/>
                <a:cs typeface="Estrangelo Edessa" panose="03080600000000000000" pitchFamily="66" charset="0"/>
              </a:rPr>
              <a:t>Blum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asked</a:t>
            </a:r>
            <a:r>
              <a:rPr lang="it-IT" dirty="0" smtClean="0">
                <a:latin typeface="Estrangelo Edessa" panose="03080600000000000000" pitchFamily="66" charset="0"/>
                <a:cs typeface="Estrangelo Edessa" panose="03080600000000000000" pitchFamily="66" charset="0"/>
              </a:rPr>
              <a:t> Unesco to «</a:t>
            </a:r>
            <a:r>
              <a:rPr lang="it-IT" dirty="0" err="1" smtClean="0">
                <a:latin typeface="Estrangelo Edessa" panose="03080600000000000000" pitchFamily="66" charset="0"/>
                <a:cs typeface="Estrangelo Edessa" panose="03080600000000000000" pitchFamily="66" charset="0"/>
              </a:rPr>
              <a:t>establish</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spirit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in the world».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the French </a:t>
            </a:r>
            <a:r>
              <a:rPr lang="it-IT" dirty="0" err="1" smtClean="0">
                <a:latin typeface="Estrangelo Edessa" panose="03080600000000000000" pitchFamily="66" charset="0"/>
                <a:cs typeface="Estrangelo Edessa" panose="03080600000000000000" pitchFamily="66" charset="0"/>
              </a:rPr>
              <a:t>philosopher</a:t>
            </a:r>
            <a:r>
              <a:rPr lang="it-IT" dirty="0" smtClean="0">
                <a:latin typeface="Estrangelo Edessa" panose="03080600000000000000" pitchFamily="66" charset="0"/>
                <a:cs typeface="Estrangelo Edessa" panose="03080600000000000000" pitchFamily="66" charset="0"/>
              </a:rPr>
              <a:t> Etienne </a:t>
            </a:r>
            <a:r>
              <a:rPr lang="it-IT" dirty="0" err="1" smtClean="0">
                <a:latin typeface="Estrangelo Edessa" panose="03080600000000000000" pitchFamily="66" charset="0"/>
                <a:cs typeface="Estrangelo Edessa" panose="03080600000000000000" pitchFamily="66" charset="0"/>
              </a:rPr>
              <a:t>Gilson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stated</a:t>
            </a:r>
            <a:r>
              <a:rPr lang="it-IT" dirty="0" smtClean="0">
                <a:latin typeface="Estrangelo Edessa" panose="03080600000000000000" pitchFamily="66" charset="0"/>
                <a:cs typeface="Estrangelo Edessa" panose="03080600000000000000" pitchFamily="66" charset="0"/>
              </a:rPr>
              <a:t>: «the Charter </a:t>
            </a:r>
            <a:r>
              <a:rPr lang="it-IT" dirty="0" err="1" smtClean="0">
                <a:latin typeface="Estrangelo Edessa" panose="03080600000000000000" pitchFamily="66" charset="0"/>
                <a:cs typeface="Estrangelo Edessa" panose="03080600000000000000" pitchFamily="66" charset="0"/>
              </a:rPr>
              <a:t>signed</a:t>
            </a:r>
            <a:r>
              <a:rPr lang="it-IT" dirty="0" smtClean="0">
                <a:latin typeface="Estrangelo Edessa" panose="03080600000000000000" pitchFamily="66" charset="0"/>
                <a:cs typeface="Estrangelo Edessa" panose="03080600000000000000" pitchFamily="66" charset="0"/>
              </a:rPr>
              <a:t> in San Francisco </a:t>
            </a:r>
            <a:r>
              <a:rPr lang="it-IT" dirty="0" err="1" smtClean="0">
                <a:latin typeface="Estrangelo Edessa" panose="03080600000000000000" pitchFamily="66" charset="0"/>
                <a:cs typeface="Estrangelo Edessa" panose="03080600000000000000" pitchFamily="66" charset="0"/>
              </a:rPr>
              <a:t>created</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a:t>
            </a:r>
            <a:r>
              <a:rPr lang="it-IT" dirty="0" err="1" smtClean="0">
                <a:latin typeface="Estrangelo Edessa" panose="03080600000000000000" pitchFamily="66" charset="0"/>
                <a:cs typeface="Estrangelo Edessa" panose="03080600000000000000" pitchFamily="66" charset="0"/>
              </a:rPr>
              <a:t>now</a:t>
            </a:r>
            <a:r>
              <a:rPr lang="it-IT" dirty="0" smtClean="0">
                <a:latin typeface="Estrangelo Edessa" panose="03080600000000000000" pitchFamily="66" charset="0"/>
                <a:cs typeface="Estrangelo Edessa" panose="03080600000000000000" pitchFamily="66" charset="0"/>
              </a:rPr>
              <a:t> Unesco </a:t>
            </a:r>
            <a:r>
              <a:rPr lang="it-IT" dirty="0" err="1" smtClean="0">
                <a:latin typeface="Estrangelo Edessa" panose="03080600000000000000" pitchFamily="66" charset="0"/>
                <a:cs typeface="Estrangelo Edessa" panose="03080600000000000000" pitchFamily="66" charset="0"/>
              </a:rPr>
              <a:t>has</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give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 soul».</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9220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Exchange of </a:t>
            </a:r>
            <a:r>
              <a:rPr lang="it-IT" dirty="0" err="1" smtClean="0">
                <a:latin typeface="Estrangelo Edessa" panose="03080600000000000000" pitchFamily="66" charset="0"/>
                <a:cs typeface="Estrangelo Edessa" panose="03080600000000000000" pitchFamily="66" charset="0"/>
              </a:rPr>
              <a:t>Useful</a:t>
            </a:r>
            <a:r>
              <a:rPr lang="it-IT" dirty="0" smtClean="0">
                <a:latin typeface="Estrangelo Edessa" panose="03080600000000000000" pitchFamily="66" charset="0"/>
                <a:cs typeface="Estrangelo Edessa" panose="03080600000000000000" pitchFamily="66" charset="0"/>
              </a:rPr>
              <a:t> Knowledge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smtClean="0">
                <a:latin typeface="Estrangelo Edessa" panose="03080600000000000000" pitchFamily="66" charset="0"/>
                <a:cs typeface="Estrangelo Edessa" panose="03080600000000000000" pitchFamily="66" charset="0"/>
              </a:rPr>
              <a:t>Open </a:t>
            </a:r>
            <a:r>
              <a:rPr lang="it-IT" dirty="0" err="1" smtClean="0">
                <a:latin typeface="Estrangelo Edessa" panose="03080600000000000000" pitchFamily="66" charset="0"/>
                <a:cs typeface="Estrangelo Edessa" panose="03080600000000000000" pitchFamily="66" charset="0"/>
              </a:rPr>
              <a:t>channels</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all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peoples</a:t>
            </a:r>
            <a:r>
              <a:rPr lang="it-IT" dirty="0" smtClean="0">
                <a:latin typeface="Estrangelo Edessa" panose="03080600000000000000" pitchFamily="66" charset="0"/>
                <a:cs typeface="Estrangelo Edessa" panose="03080600000000000000" pitchFamily="66" charset="0"/>
              </a:rPr>
              <a:t> to the </a:t>
            </a:r>
            <a:r>
              <a:rPr lang="it-IT" dirty="0" err="1" smtClean="0">
                <a:latin typeface="Estrangelo Edessa" panose="03080600000000000000" pitchFamily="66" charset="0"/>
                <a:cs typeface="Estrangelo Edessa" panose="03080600000000000000" pitchFamily="66" charset="0"/>
              </a:rPr>
              <a:t>wolrd’s</a:t>
            </a:r>
            <a:r>
              <a:rPr lang="it-IT" dirty="0" smtClean="0">
                <a:latin typeface="Estrangelo Edessa" panose="03080600000000000000" pitchFamily="66" charset="0"/>
                <a:cs typeface="Estrangelo Edessa" panose="03080600000000000000" pitchFamily="66" charset="0"/>
              </a:rPr>
              <a:t> body of </a:t>
            </a:r>
            <a:r>
              <a:rPr lang="it-IT" dirty="0" err="1" smtClean="0">
                <a:latin typeface="Estrangelo Edessa" panose="03080600000000000000" pitchFamily="66" charset="0"/>
                <a:cs typeface="Estrangelo Edessa" panose="03080600000000000000" pitchFamily="66" charset="0"/>
              </a:rPr>
              <a:t>knowledge</a:t>
            </a:r>
            <a:endParaRPr lang="it-IT" dirty="0" smtClean="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Some </a:t>
            </a:r>
            <a:r>
              <a:rPr lang="it-IT" dirty="0" err="1" smtClean="0">
                <a:latin typeface="Estrangelo Edessa" panose="03080600000000000000" pitchFamily="66" charset="0"/>
                <a:cs typeface="Estrangelo Edessa" panose="03080600000000000000" pitchFamily="66" charset="0"/>
              </a:rPr>
              <a:t>delegates</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especially</a:t>
            </a:r>
            <a:r>
              <a:rPr lang="it-IT" dirty="0" smtClean="0">
                <a:latin typeface="Estrangelo Edessa" panose="03080600000000000000" pitchFamily="66" charset="0"/>
                <a:cs typeface="Estrangelo Edessa" panose="03080600000000000000" pitchFamily="66" charset="0"/>
              </a:rPr>
              <a:t> the French – </a:t>
            </a:r>
            <a:r>
              <a:rPr lang="it-IT" dirty="0" err="1" smtClean="0">
                <a:latin typeface="Estrangelo Edessa" panose="03080600000000000000" pitchFamily="66" charset="0"/>
                <a:cs typeface="Estrangelo Edessa" panose="03080600000000000000" pitchFamily="66" charset="0"/>
              </a:rPr>
              <a:t>asked</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limit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exchange</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elites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intellectuals</a:t>
            </a:r>
            <a:endParaRPr lang="it-IT" dirty="0" smtClean="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Some </a:t>
            </a:r>
            <a:r>
              <a:rPr lang="it-IT" dirty="0" err="1" smtClean="0">
                <a:latin typeface="Estrangelo Edessa" panose="03080600000000000000" pitchFamily="66" charset="0"/>
                <a:cs typeface="Estrangelo Edessa" panose="03080600000000000000" pitchFamily="66" charset="0"/>
              </a:rPr>
              <a:t>others</a:t>
            </a:r>
            <a:r>
              <a:rPr lang="it-IT" dirty="0" smtClean="0">
                <a:latin typeface="Estrangelo Edessa" panose="03080600000000000000" pitchFamily="66" charset="0"/>
                <a:cs typeface="Estrangelo Edessa" panose="03080600000000000000" pitchFamily="66" charset="0"/>
              </a:rPr>
              <a:t> – the </a:t>
            </a:r>
            <a:r>
              <a:rPr lang="it-IT" dirty="0" err="1" smtClean="0">
                <a:latin typeface="Estrangelo Edessa" panose="03080600000000000000" pitchFamily="66" charset="0"/>
                <a:cs typeface="Estrangelo Edessa" panose="03080600000000000000" pitchFamily="66" charset="0"/>
              </a:rPr>
              <a:t>Norwegian</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example</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pretended</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extend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exchange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both</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elites</a:t>
            </a:r>
            <a:r>
              <a:rPr lang="it-IT" dirty="0" smtClean="0">
                <a:latin typeface="Estrangelo Edessa" panose="03080600000000000000" pitchFamily="66" charset="0"/>
                <a:cs typeface="Estrangelo Edessa" panose="03080600000000000000" pitchFamily="66" charset="0"/>
              </a:rPr>
              <a:t> and to </a:t>
            </a:r>
            <a:r>
              <a:rPr lang="it-IT" dirty="0" err="1" smtClean="0">
                <a:latin typeface="Estrangelo Edessa" panose="03080600000000000000" pitchFamily="66" charset="0"/>
                <a:cs typeface="Estrangelo Edessa" panose="03080600000000000000" pitchFamily="66" charset="0"/>
              </a:rPr>
              <a:t>masses</a:t>
            </a:r>
            <a:r>
              <a:rPr lang="it-IT" dirty="0" smtClean="0">
                <a:latin typeface="Estrangelo Edessa" panose="03080600000000000000" pitchFamily="66" charset="0"/>
                <a:cs typeface="Estrangelo Edessa" panose="03080600000000000000" pitchFamily="66" charset="0"/>
              </a:rPr>
              <a:t>.</a:t>
            </a:r>
          </a:p>
          <a:p>
            <a:pPr algn="just"/>
            <a:r>
              <a:rPr lang="it-IT" dirty="0" err="1" smtClean="0">
                <a:latin typeface="Estrangelo Edessa" panose="03080600000000000000" pitchFamily="66" charset="0"/>
                <a:cs typeface="Estrangelo Edessa" panose="03080600000000000000" pitchFamily="66" charset="0"/>
              </a:rPr>
              <a:t>Attlee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asked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what</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organisation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would</a:t>
            </a:r>
            <a:r>
              <a:rPr lang="it-IT" dirty="0" smtClean="0">
                <a:latin typeface="Estrangelo Edessa" panose="03080600000000000000" pitchFamily="66" charset="0"/>
                <a:cs typeface="Estrangelo Edessa" panose="03080600000000000000" pitchFamily="66" charset="0"/>
              </a:rPr>
              <a:t> do </a:t>
            </a:r>
            <a:r>
              <a:rPr lang="it-IT" dirty="0" err="1" smtClean="0">
                <a:latin typeface="Estrangelo Edessa" panose="03080600000000000000" pitchFamily="66" charset="0"/>
                <a:cs typeface="Estrangelo Edessa" panose="03080600000000000000" pitchFamily="66" charset="0"/>
              </a:rPr>
              <a:t>tor</a:t>
            </a:r>
            <a:r>
              <a:rPr lang="it-IT" dirty="0" smtClean="0">
                <a:latin typeface="Estrangelo Edessa" panose="03080600000000000000" pitchFamily="66" charset="0"/>
                <a:cs typeface="Estrangelo Edessa" panose="03080600000000000000" pitchFamily="66" charset="0"/>
              </a:rPr>
              <a:t> the man in the </a:t>
            </a:r>
            <a:r>
              <a:rPr lang="it-IT" dirty="0" err="1" smtClean="0">
                <a:latin typeface="Estrangelo Edessa" panose="03080600000000000000" pitchFamily="66" charset="0"/>
                <a:cs typeface="Estrangelo Edessa" panose="03080600000000000000" pitchFamily="66" charset="0"/>
              </a:rPr>
              <a:t>street</a:t>
            </a:r>
            <a:r>
              <a:rPr lang="it-IT" dirty="0" smtClean="0">
                <a:latin typeface="Estrangelo Edessa" panose="03080600000000000000" pitchFamily="66" charset="0"/>
                <a:cs typeface="Estrangelo Edessa" panose="03080600000000000000" pitchFamily="66" charset="0"/>
              </a:rPr>
              <a:t> and «the </a:t>
            </a:r>
            <a:r>
              <a:rPr lang="it-IT" dirty="0" err="1" smtClean="0">
                <a:latin typeface="Estrangelo Edessa" panose="03080600000000000000" pitchFamily="66" charset="0"/>
                <a:cs typeface="Estrangelo Edessa" panose="03080600000000000000" pitchFamily="66" charset="0"/>
              </a:rPr>
              <a:t>children</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street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answering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every</a:t>
            </a:r>
            <a:r>
              <a:rPr lang="it-IT" dirty="0" smtClean="0">
                <a:latin typeface="Estrangelo Edessa" panose="03080600000000000000" pitchFamily="66" charset="0"/>
                <a:cs typeface="Estrangelo Edessa" panose="03080600000000000000" pitchFamily="66" charset="0"/>
              </a:rPr>
              <a:t> country </a:t>
            </a:r>
            <a:r>
              <a:rPr lang="it-IT" dirty="0" err="1" smtClean="0">
                <a:latin typeface="Estrangelo Edessa" panose="03080600000000000000" pitchFamily="66" charset="0"/>
                <a:cs typeface="Estrangelo Edessa" panose="03080600000000000000" pitchFamily="66" charset="0"/>
              </a:rPr>
              <a:t>could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learn</a:t>
            </a:r>
            <a:r>
              <a:rPr lang="it-IT" dirty="0" smtClean="0">
                <a:latin typeface="Estrangelo Edessa" panose="03080600000000000000" pitchFamily="66" charset="0"/>
                <a:cs typeface="Estrangelo Edessa" panose="03080600000000000000" pitchFamily="66" charset="0"/>
              </a:rPr>
              <a:t> from </a:t>
            </a:r>
            <a:r>
              <a:rPr lang="it-IT" dirty="0" err="1" smtClean="0">
                <a:latin typeface="Estrangelo Edessa" panose="03080600000000000000" pitchFamily="66" charset="0"/>
                <a:cs typeface="Estrangelo Edessa" panose="03080600000000000000" pitchFamily="66" charset="0"/>
              </a:rPr>
              <a:t>efforts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other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countries</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fit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to the </a:t>
            </a:r>
            <a:r>
              <a:rPr lang="it-IT" dirty="0" err="1" smtClean="0">
                <a:latin typeface="Estrangelo Edessa" panose="03080600000000000000" pitchFamily="66" charset="0"/>
                <a:cs typeface="Estrangelo Edessa" panose="03080600000000000000" pitchFamily="66" charset="0"/>
              </a:rPr>
              <a:t>needs</a:t>
            </a:r>
            <a:r>
              <a:rPr lang="it-IT" dirty="0" smtClean="0">
                <a:latin typeface="Estrangelo Edessa" panose="03080600000000000000" pitchFamily="66" charset="0"/>
                <a:cs typeface="Estrangelo Edessa" panose="03080600000000000000" pitchFamily="66" charset="0"/>
              </a:rPr>
              <a:t> of a </a:t>
            </a:r>
            <a:r>
              <a:rPr lang="it-IT" dirty="0" err="1" smtClean="0">
                <a:latin typeface="Estrangelo Edessa" panose="03080600000000000000" pitchFamily="66" charset="0"/>
                <a:cs typeface="Estrangelo Edessa" panose="03080600000000000000" pitchFamily="66" charset="0"/>
              </a:rPr>
              <a:t>changing</a:t>
            </a:r>
            <a:r>
              <a:rPr lang="it-IT" dirty="0" smtClean="0">
                <a:latin typeface="Estrangelo Edessa" panose="03080600000000000000" pitchFamily="66" charset="0"/>
                <a:cs typeface="Estrangelo Edessa" panose="03080600000000000000" pitchFamily="66" charset="0"/>
              </a:rPr>
              <a:t> world</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73902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Aid</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Economically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Less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Developed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Countries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smtClean="0">
                <a:latin typeface="Estrangelo Edessa" panose="03080600000000000000" pitchFamily="66" charset="0"/>
                <a:cs typeface="Estrangelo Edessa" panose="03080600000000000000" pitchFamily="66" charset="0"/>
              </a:rPr>
              <a:t>Help the </a:t>
            </a:r>
            <a:r>
              <a:rPr lang="it-IT" dirty="0" err="1" smtClean="0">
                <a:latin typeface="Estrangelo Edessa" panose="03080600000000000000" pitchFamily="66" charset="0"/>
                <a:cs typeface="Estrangelo Edessa" panose="03080600000000000000" pitchFamily="66" charset="0"/>
              </a:rPr>
              <a:t>less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developed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countries</a:t>
            </a:r>
            <a:endParaRPr lang="it-IT" dirty="0" smtClean="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Egyptian</a:t>
            </a:r>
            <a:r>
              <a:rPr lang="it-IT" dirty="0" smtClean="0">
                <a:latin typeface="Estrangelo Edessa" panose="03080600000000000000" pitchFamily="66" charset="0"/>
                <a:cs typeface="Estrangelo Edessa" panose="03080600000000000000" pitchFamily="66" charset="0"/>
              </a:rPr>
              <a:t> delegate </a:t>
            </a:r>
            <a:r>
              <a:rPr lang="it-IT" dirty="0" err="1" smtClean="0">
                <a:latin typeface="Estrangelo Edessa" panose="03080600000000000000" pitchFamily="66" charset="0"/>
                <a:cs typeface="Estrangelo Edessa" panose="03080600000000000000" pitchFamily="66" charset="0"/>
              </a:rPr>
              <a:t>asked</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campaign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against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illiteracy</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Other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delegates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confirmed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request</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34181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past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experience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20000"/>
          </a:bodyPr>
          <a:lstStyle/>
          <a:p>
            <a:pPr marL="0" indent="0" algn="ctr">
              <a:buNone/>
            </a:pPr>
            <a:r>
              <a:rPr lang="it-IT" i="1" dirty="0" smtClean="0">
                <a:latin typeface="Estrangelo Edessa" panose="03080600000000000000" pitchFamily="66" charset="0"/>
                <a:cs typeface="Estrangelo Edessa" panose="03080600000000000000" pitchFamily="66" charset="0"/>
              </a:rPr>
              <a:t>Private International </a:t>
            </a:r>
            <a:r>
              <a:rPr lang="it-IT" i="1" dirty="0" err="1" smtClean="0">
                <a:latin typeface="Estrangelo Edessa" panose="03080600000000000000" pitchFamily="66" charset="0"/>
                <a:cs typeface="Estrangelo Edessa" panose="03080600000000000000" pitchFamily="66" charset="0"/>
              </a:rPr>
              <a:t>Organizations</a:t>
            </a:r>
            <a:endParaRPr lang="it-IT" i="1" dirty="0" smtClean="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International </a:t>
            </a:r>
            <a:r>
              <a:rPr lang="it-IT" dirty="0" err="1" smtClean="0">
                <a:latin typeface="Estrangelo Edessa" panose="03080600000000000000" pitchFamily="66" charset="0"/>
                <a:cs typeface="Estrangelo Edessa" panose="03080600000000000000" pitchFamily="66" charset="0"/>
              </a:rPr>
              <a:t>Congress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Anthropology</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Pre-History</a:t>
            </a:r>
            <a:r>
              <a:rPr lang="it-IT" dirty="0" smtClean="0">
                <a:latin typeface="Estrangelo Edessa" panose="03080600000000000000" pitchFamily="66" charset="0"/>
                <a:cs typeface="Estrangelo Edessa" panose="03080600000000000000" pitchFamily="66" charset="0"/>
              </a:rPr>
              <a:t> – 1866</a:t>
            </a:r>
          </a:p>
          <a:p>
            <a:pPr algn="just"/>
            <a:r>
              <a:rPr lang="it-IT" dirty="0" err="1" smtClean="0">
                <a:latin typeface="Estrangelo Edessa" panose="03080600000000000000" pitchFamily="66" charset="0"/>
                <a:cs typeface="Estrangelo Edessa" panose="03080600000000000000" pitchFamily="66" charset="0"/>
              </a:rPr>
              <a:t>Congress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Orientalists</a:t>
            </a:r>
            <a:r>
              <a:rPr lang="it-IT" dirty="0" smtClean="0">
                <a:latin typeface="Estrangelo Edessa" panose="03080600000000000000" pitchFamily="66" charset="0"/>
                <a:cs typeface="Estrangelo Edessa" panose="03080600000000000000" pitchFamily="66" charset="0"/>
              </a:rPr>
              <a:t> – 1873</a:t>
            </a:r>
          </a:p>
          <a:p>
            <a:pPr algn="just"/>
            <a:r>
              <a:rPr lang="it-IT" dirty="0" smtClean="0">
                <a:latin typeface="Estrangelo Edessa" panose="03080600000000000000" pitchFamily="66" charset="0"/>
                <a:cs typeface="Estrangelo Edessa" panose="03080600000000000000" pitchFamily="66" charset="0"/>
              </a:rPr>
              <a:t>International </a:t>
            </a:r>
            <a:r>
              <a:rPr lang="it-IT" dirty="0" err="1" smtClean="0">
                <a:latin typeface="Estrangelo Edessa" panose="03080600000000000000" pitchFamily="66" charset="0"/>
                <a:cs typeface="Estrangelo Edessa" panose="03080600000000000000" pitchFamily="66" charset="0"/>
              </a:rPr>
              <a:t>Congress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Psychology</a:t>
            </a:r>
            <a:r>
              <a:rPr lang="it-IT" dirty="0" smtClean="0">
                <a:latin typeface="Estrangelo Edessa" panose="03080600000000000000" pitchFamily="66" charset="0"/>
                <a:cs typeface="Estrangelo Edessa" panose="03080600000000000000" pitchFamily="66" charset="0"/>
              </a:rPr>
              <a:t> – 1899</a:t>
            </a:r>
          </a:p>
          <a:p>
            <a:pPr algn="just"/>
            <a:r>
              <a:rPr lang="it-IT" dirty="0" err="1" smtClean="0">
                <a:latin typeface="Estrangelo Edessa" panose="03080600000000000000" pitchFamily="66" charset="0"/>
                <a:cs typeface="Estrangelo Edessa" panose="03080600000000000000" pitchFamily="66" charset="0"/>
              </a:rPr>
              <a:t>Congress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Historical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Sciences</a:t>
            </a:r>
            <a:r>
              <a:rPr lang="it-IT" dirty="0" smtClean="0">
                <a:latin typeface="Estrangelo Edessa" panose="03080600000000000000" pitchFamily="66" charset="0"/>
                <a:cs typeface="Estrangelo Edessa" panose="03080600000000000000" pitchFamily="66" charset="0"/>
              </a:rPr>
              <a:t> – 1898</a:t>
            </a:r>
          </a:p>
          <a:p>
            <a:pPr algn="just"/>
            <a:r>
              <a:rPr lang="it-IT" dirty="0" smtClean="0">
                <a:latin typeface="Estrangelo Edessa" panose="03080600000000000000" pitchFamily="66" charset="0"/>
                <a:cs typeface="Estrangelo Edessa" panose="03080600000000000000" pitchFamily="66" charset="0"/>
              </a:rPr>
              <a:t>International </a:t>
            </a:r>
            <a:r>
              <a:rPr lang="it-IT" dirty="0" err="1" smtClean="0">
                <a:latin typeface="Estrangelo Edessa" panose="03080600000000000000" pitchFamily="66" charset="0"/>
                <a:cs typeface="Estrangelo Edessa" panose="03080600000000000000" pitchFamily="66" charset="0"/>
              </a:rPr>
              <a:t>Research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Council</a:t>
            </a:r>
            <a:r>
              <a:rPr lang="it-IT" dirty="0" smtClean="0">
                <a:latin typeface="Estrangelo Edessa" panose="03080600000000000000" pitchFamily="66" charset="0"/>
                <a:cs typeface="Estrangelo Edessa" panose="03080600000000000000" pitchFamily="66" charset="0"/>
              </a:rPr>
              <a:t> – 1919</a:t>
            </a:r>
          </a:p>
          <a:p>
            <a:pPr algn="just"/>
            <a:r>
              <a:rPr lang="it-IT" dirty="0" smtClean="0">
                <a:latin typeface="Estrangelo Edessa" panose="03080600000000000000" pitchFamily="66" charset="0"/>
                <a:cs typeface="Estrangelo Edessa" panose="03080600000000000000" pitchFamily="66" charset="0"/>
              </a:rPr>
              <a:t>International </a:t>
            </a:r>
            <a:r>
              <a:rPr lang="it-IT" dirty="0" err="1" smtClean="0">
                <a:latin typeface="Estrangelo Edessa" panose="03080600000000000000" pitchFamily="66" charset="0"/>
                <a:cs typeface="Estrangelo Edessa" panose="03080600000000000000" pitchFamily="66" charset="0"/>
              </a:rPr>
              <a:t>Academic</a:t>
            </a:r>
            <a:r>
              <a:rPr lang="it-IT" dirty="0" smtClean="0">
                <a:latin typeface="Estrangelo Edessa" panose="03080600000000000000" pitchFamily="66" charset="0"/>
                <a:cs typeface="Estrangelo Edessa" panose="03080600000000000000" pitchFamily="66" charset="0"/>
              </a:rPr>
              <a:t> Union</a:t>
            </a:r>
          </a:p>
          <a:p>
            <a:pPr algn="just"/>
            <a:r>
              <a:rPr lang="it-IT" dirty="0" smtClean="0">
                <a:latin typeface="Estrangelo Edessa" panose="03080600000000000000" pitchFamily="66" charset="0"/>
                <a:cs typeface="Estrangelo Edessa" panose="03080600000000000000" pitchFamily="66" charset="0"/>
              </a:rPr>
              <a:t>National Academy of </a:t>
            </a:r>
            <a:r>
              <a:rPr lang="it-IT" dirty="0" err="1" smtClean="0">
                <a:latin typeface="Estrangelo Edessa" panose="03080600000000000000" pitchFamily="66" charset="0"/>
                <a:cs typeface="Estrangelo Edessa" panose="03080600000000000000" pitchFamily="66" charset="0"/>
              </a:rPr>
              <a:t>Sciences</a:t>
            </a:r>
            <a:r>
              <a:rPr lang="it-IT" dirty="0" smtClean="0">
                <a:latin typeface="Estrangelo Edessa" panose="03080600000000000000" pitchFamily="66" charset="0"/>
                <a:cs typeface="Estrangelo Edessa" panose="03080600000000000000" pitchFamily="66" charset="0"/>
              </a:rPr>
              <a:t> – National </a:t>
            </a:r>
            <a:r>
              <a:rPr lang="it-IT" dirty="0" err="1" smtClean="0">
                <a:latin typeface="Estrangelo Edessa" panose="03080600000000000000" pitchFamily="66" charset="0"/>
                <a:cs typeface="Estrangelo Edessa" panose="03080600000000000000" pitchFamily="66" charset="0"/>
              </a:rPr>
              <a:t>Research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Council</a:t>
            </a:r>
            <a:r>
              <a:rPr lang="it-IT" dirty="0" smtClean="0">
                <a:latin typeface="Estrangelo Edessa" panose="03080600000000000000" pitchFamily="66" charset="0"/>
                <a:cs typeface="Estrangelo Edessa" panose="03080600000000000000" pitchFamily="66" charset="0"/>
              </a:rPr>
              <a:t> – American </a:t>
            </a:r>
            <a:r>
              <a:rPr lang="it-IT" dirty="0" err="1" smtClean="0">
                <a:latin typeface="Estrangelo Edessa" panose="03080600000000000000" pitchFamily="66" charset="0"/>
                <a:cs typeface="Estrangelo Edessa" panose="03080600000000000000" pitchFamily="66" charset="0"/>
              </a:rPr>
              <a:t>Council</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Learned</a:t>
            </a:r>
            <a:r>
              <a:rPr lang="it-IT" dirty="0" smtClean="0">
                <a:latin typeface="Estrangelo Edessa" panose="03080600000000000000" pitchFamily="66" charset="0"/>
                <a:cs typeface="Estrangelo Edessa" panose="03080600000000000000" pitchFamily="66" charset="0"/>
              </a:rPr>
              <a:t> Societies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of America)</a:t>
            </a:r>
          </a:p>
          <a:p>
            <a:pPr algn="just"/>
            <a:r>
              <a:rPr lang="it-IT" dirty="0" smtClean="0">
                <a:latin typeface="Estrangelo Edessa" panose="03080600000000000000" pitchFamily="66" charset="0"/>
                <a:cs typeface="Estrangelo Edessa" panose="03080600000000000000" pitchFamily="66" charset="0"/>
              </a:rPr>
              <a:t>The National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Association</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promoted</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constitution</a:t>
            </a:r>
            <a:r>
              <a:rPr lang="it-IT" dirty="0" smtClean="0">
                <a:latin typeface="Estrangelo Edessa" panose="03080600000000000000" pitchFamily="66" charset="0"/>
                <a:cs typeface="Estrangelo Edessa" panose="03080600000000000000" pitchFamily="66" charset="0"/>
              </a:rPr>
              <a:t> of the World </a:t>
            </a:r>
            <a:r>
              <a:rPr lang="it-IT" dirty="0" err="1" smtClean="0">
                <a:latin typeface="Estrangelo Edessa" panose="03080600000000000000" pitchFamily="66" charset="0"/>
                <a:cs typeface="Estrangelo Edessa" panose="03080600000000000000" pitchFamily="66" charset="0"/>
              </a:rPr>
              <a:t>Federation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Associations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established</a:t>
            </a:r>
            <a:r>
              <a:rPr lang="it-IT" dirty="0" smtClean="0">
                <a:latin typeface="Estrangelo Edessa" panose="03080600000000000000" pitchFamily="66" charset="0"/>
                <a:cs typeface="Estrangelo Edessa" panose="03080600000000000000" pitchFamily="66" charset="0"/>
              </a:rPr>
              <a:t> in 1923, </a:t>
            </a:r>
            <a:r>
              <a:rPr lang="it-IT" dirty="0" err="1" smtClean="0">
                <a:latin typeface="Estrangelo Edessa" panose="03080600000000000000" pitchFamily="66" charset="0"/>
                <a:cs typeface="Estrangelo Edessa" panose="03080600000000000000" pitchFamily="66" charset="0"/>
              </a:rPr>
              <a:t>followed</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after</a:t>
            </a:r>
            <a:r>
              <a:rPr lang="it-IT" dirty="0" smtClean="0">
                <a:latin typeface="Estrangelo Edessa" panose="03080600000000000000" pitchFamily="66" charset="0"/>
                <a:cs typeface="Estrangelo Edessa" panose="03080600000000000000" pitchFamily="66" charset="0"/>
              </a:rPr>
              <a:t> the Second World War – by the World Organization of the </a:t>
            </a:r>
            <a:r>
              <a:rPr lang="it-IT" dirty="0" err="1" smtClean="0">
                <a:latin typeface="Estrangelo Edessa" panose="03080600000000000000" pitchFamily="66" charset="0"/>
                <a:cs typeface="Estrangelo Edessa" panose="03080600000000000000" pitchFamily="66" charset="0"/>
              </a:rPr>
              <a:t>Teaching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Profession</a:t>
            </a:r>
            <a:endParaRPr lang="it-IT" dirty="0">
              <a:latin typeface="Estrangelo Edessa" panose="03080600000000000000" pitchFamily="66" charset="0"/>
              <a:cs typeface="Estrangelo Edessa" panose="03080600000000000000" pitchFamily="66" charset="0"/>
            </a:endParaRPr>
          </a:p>
        </p:txBody>
      </p:sp>
      <p:cxnSp>
        <p:nvCxnSpPr>
          <p:cNvPr id="5" name="Connettore 2 4"/>
          <p:cNvCxnSpPr/>
          <p:nvPr/>
        </p:nvCxnSpPr>
        <p:spPr>
          <a:xfrm flipH="1">
            <a:off x="3075709" y="5911222"/>
            <a:ext cx="534390" cy="1451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2375065" y="6329548"/>
            <a:ext cx="2209259" cy="523220"/>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Private and </a:t>
            </a:r>
            <a:r>
              <a:rPr lang="it-IT" sz="1400" i="1" dirty="0" err="1" smtClean="0">
                <a:solidFill>
                  <a:schemeClr val="accent1"/>
                </a:solidFill>
                <a:latin typeface="Estrangelo Edessa" panose="03080600000000000000" pitchFamily="66" charset="0"/>
                <a:cs typeface="Estrangelo Edessa" panose="03080600000000000000" pitchFamily="66" charset="0"/>
              </a:rPr>
              <a:t>not</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government</a:t>
            </a:r>
            <a:r>
              <a:rPr lang="it-IT" sz="1400" i="1" dirty="0" smtClean="0">
                <a:solidFill>
                  <a:schemeClr val="accent1"/>
                </a:solidFill>
                <a:latin typeface="Estrangelo Edessa" panose="03080600000000000000" pitchFamily="66" charset="0"/>
                <a:cs typeface="Estrangelo Edessa" panose="03080600000000000000" pitchFamily="66" charset="0"/>
              </a:rPr>
              <a:t> </a:t>
            </a:r>
          </a:p>
          <a:p>
            <a:r>
              <a:rPr lang="it-IT" sz="1400" i="1" dirty="0" err="1">
                <a:solidFill>
                  <a:schemeClr val="accent1"/>
                </a:solidFill>
                <a:latin typeface="Estrangelo Edessa" panose="03080600000000000000" pitchFamily="66" charset="0"/>
                <a:cs typeface="Estrangelo Edessa" panose="03080600000000000000" pitchFamily="66" charset="0"/>
              </a:rPr>
              <a:t>o</a:t>
            </a:r>
            <a:r>
              <a:rPr lang="it-IT" sz="1400" i="1" dirty="0" err="1" smtClean="0">
                <a:solidFill>
                  <a:schemeClr val="accent1"/>
                </a:solidFill>
                <a:latin typeface="Estrangelo Edessa" panose="03080600000000000000" pitchFamily="66" charset="0"/>
                <a:cs typeface="Estrangelo Edessa" panose="03080600000000000000" pitchFamily="66" charset="0"/>
              </a:rPr>
              <a:t>rganizations</a:t>
            </a:r>
            <a:r>
              <a:rPr lang="it-IT" sz="1400" i="1" dirty="0" smtClean="0">
                <a:solidFill>
                  <a:schemeClr val="accent1"/>
                </a:solidFill>
                <a:latin typeface="Estrangelo Edessa" panose="03080600000000000000" pitchFamily="66" charset="0"/>
                <a:cs typeface="Estrangelo Edessa" panose="03080600000000000000" pitchFamily="66" charset="0"/>
              </a:rPr>
              <a:t> </a:t>
            </a:r>
            <a:endParaRPr lang="it-IT" sz="1400" i="1" dirty="0">
              <a:solidFill>
                <a:schemeClr val="accent1"/>
              </a:solidFill>
              <a:latin typeface="Estrangelo Edessa" panose="03080600000000000000" pitchFamily="66" charset="0"/>
              <a:cs typeface="Estrangelo Edessa" panose="03080600000000000000" pitchFamily="66" charset="0"/>
            </a:endParaRPr>
          </a:p>
        </p:txBody>
      </p:sp>
      <p:cxnSp>
        <p:nvCxnSpPr>
          <p:cNvPr id="9" name="Connettore 2 8"/>
          <p:cNvCxnSpPr/>
          <p:nvPr/>
        </p:nvCxnSpPr>
        <p:spPr>
          <a:xfrm>
            <a:off x="6210795" y="5911222"/>
            <a:ext cx="344384" cy="2758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866410" y="6424551"/>
            <a:ext cx="4854214" cy="523220"/>
          </a:xfrm>
          <a:prstGeom prst="rect">
            <a:avLst/>
          </a:prstGeom>
          <a:noFill/>
        </p:spPr>
        <p:txBody>
          <a:bodyPr wrap="none" rtlCol="0">
            <a:spAutoFit/>
          </a:bodyPr>
          <a:lstStyle/>
          <a:p>
            <a:r>
              <a:rPr lang="it-IT" sz="1400" i="1" dirty="0" err="1" smtClean="0">
                <a:solidFill>
                  <a:schemeClr val="accent1"/>
                </a:solidFill>
                <a:latin typeface="Estrangelo Edessa" panose="03080600000000000000" pitchFamily="66" charset="0"/>
                <a:cs typeface="Estrangelo Edessa" panose="03080600000000000000" pitchFamily="66" charset="0"/>
              </a:rPr>
              <a:t>Not</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based</a:t>
            </a:r>
            <a:r>
              <a:rPr lang="it-IT" sz="1400" i="1" dirty="0" smtClean="0">
                <a:solidFill>
                  <a:schemeClr val="accent1"/>
                </a:solidFill>
                <a:latin typeface="Estrangelo Edessa" panose="03080600000000000000" pitchFamily="66" charset="0"/>
                <a:cs typeface="Estrangelo Edessa" panose="03080600000000000000" pitchFamily="66" charset="0"/>
              </a:rPr>
              <a:t> on </a:t>
            </a:r>
            <a:r>
              <a:rPr lang="it-IT" sz="1400" i="1" dirty="0" err="1" smtClean="0">
                <a:solidFill>
                  <a:schemeClr val="accent1"/>
                </a:solidFill>
                <a:latin typeface="Estrangelo Edessa" panose="03080600000000000000" pitchFamily="66" charset="0"/>
                <a:cs typeface="Estrangelo Edessa" panose="03080600000000000000" pitchFamily="66" charset="0"/>
              </a:rPr>
              <a:t>intergovernmental</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err="1">
                <a:solidFill>
                  <a:schemeClr val="accent1"/>
                </a:solidFill>
                <a:latin typeface="Estrangelo Edessa" panose="03080600000000000000" pitchFamily="66" charset="0"/>
                <a:cs typeface="Estrangelo Edessa" panose="03080600000000000000" pitchFamily="66" charset="0"/>
              </a:rPr>
              <a:t>a</a:t>
            </a:r>
            <a:r>
              <a:rPr lang="it-IT" sz="1400" i="1" dirty="0" err="1" smtClean="0">
                <a:solidFill>
                  <a:schemeClr val="accent1"/>
                </a:solidFill>
                <a:latin typeface="Estrangelo Edessa" panose="03080600000000000000" pitchFamily="66" charset="0"/>
                <a:cs typeface="Estrangelo Edessa" panose="03080600000000000000" pitchFamily="66" charset="0"/>
              </a:rPr>
              <a:t>greements</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nor</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they</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received</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financial</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support</a:t>
            </a:r>
            <a:r>
              <a:rPr lang="it-IT" sz="1400" i="1" dirty="0" smtClean="0">
                <a:solidFill>
                  <a:schemeClr val="accent1"/>
                </a:solidFill>
                <a:latin typeface="Estrangelo Edessa" panose="03080600000000000000" pitchFamily="66" charset="0"/>
                <a:cs typeface="Estrangelo Edessa" panose="03080600000000000000" pitchFamily="66" charset="0"/>
              </a:rPr>
              <a:t> from </a:t>
            </a:r>
            <a:r>
              <a:rPr lang="it-IT" sz="1400" i="1" dirty="0" err="1" smtClean="0">
                <a:solidFill>
                  <a:schemeClr val="accent1"/>
                </a:solidFill>
                <a:latin typeface="Estrangelo Edessa" panose="03080600000000000000" pitchFamily="66" charset="0"/>
                <a:cs typeface="Estrangelo Edessa" panose="03080600000000000000" pitchFamily="66" charset="0"/>
              </a:rPr>
              <a:t>government</a:t>
            </a:r>
            <a:endParaRPr lang="it-IT" sz="1400" i="1" dirty="0">
              <a:solidFill>
                <a:schemeClr val="accent1"/>
              </a:solidFill>
              <a:latin typeface="Estrangelo Edessa" panose="03080600000000000000" pitchFamily="66" charset="0"/>
              <a:cs typeface="Estrangelo Edessa" panose="03080600000000000000" pitchFamily="66" charset="0"/>
            </a:endParaRPr>
          </a:p>
        </p:txBody>
      </p:sp>
      <p:cxnSp>
        <p:nvCxnSpPr>
          <p:cNvPr id="14" name="Connettore 2 13"/>
          <p:cNvCxnSpPr/>
          <p:nvPr/>
        </p:nvCxnSpPr>
        <p:spPr>
          <a:xfrm>
            <a:off x="8680862" y="5700156"/>
            <a:ext cx="415637" cy="950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9274629" y="5795158"/>
            <a:ext cx="2212465" cy="523220"/>
          </a:xfrm>
          <a:prstGeom prst="rect">
            <a:avLst/>
          </a:prstGeom>
          <a:noFill/>
        </p:spPr>
        <p:txBody>
          <a:bodyPr wrap="none" rtlCol="0">
            <a:spAutoFit/>
          </a:bodyPr>
          <a:lstStyle/>
          <a:p>
            <a:r>
              <a:rPr lang="it-IT" sz="1400" i="1" dirty="0" err="1" smtClean="0">
                <a:solidFill>
                  <a:schemeClr val="accent1"/>
                </a:solidFill>
                <a:latin typeface="Estrangelo Edessa" panose="03080600000000000000" pitchFamily="66" charset="0"/>
                <a:cs typeface="Estrangelo Edessa" panose="03080600000000000000" pitchFamily="66" charset="0"/>
              </a:rPr>
              <a:t>European</a:t>
            </a:r>
            <a:r>
              <a:rPr lang="it-IT" sz="1400" i="1" dirty="0" smtClean="0">
                <a:solidFill>
                  <a:schemeClr val="accent1"/>
                </a:solidFill>
                <a:latin typeface="Estrangelo Edessa" panose="03080600000000000000" pitchFamily="66" charset="0"/>
                <a:cs typeface="Estrangelo Edessa" panose="03080600000000000000" pitchFamily="66" charset="0"/>
              </a:rPr>
              <a:t> or </a:t>
            </a:r>
            <a:r>
              <a:rPr lang="it-IT" sz="1400" i="1" dirty="0" err="1" smtClean="0">
                <a:solidFill>
                  <a:schemeClr val="accent1"/>
                </a:solidFill>
                <a:latin typeface="Estrangelo Edessa" panose="03080600000000000000" pitchFamily="66" charset="0"/>
                <a:cs typeface="Estrangelo Edessa" panose="03080600000000000000" pitchFamily="66" charset="0"/>
              </a:rPr>
              <a:t>Norh</a:t>
            </a:r>
            <a:r>
              <a:rPr lang="it-IT" sz="1400" i="1" dirty="0" smtClean="0">
                <a:solidFill>
                  <a:schemeClr val="accent1"/>
                </a:solidFill>
                <a:latin typeface="Estrangelo Edessa" panose="03080600000000000000" pitchFamily="66" charset="0"/>
                <a:cs typeface="Estrangelo Edessa" panose="03080600000000000000" pitchFamily="66" charset="0"/>
              </a:rPr>
              <a:t>-American</a:t>
            </a:r>
          </a:p>
          <a:p>
            <a:r>
              <a:rPr lang="it-IT" sz="1400" i="1" dirty="0" err="1" smtClean="0">
                <a:solidFill>
                  <a:schemeClr val="accent1"/>
                </a:solidFill>
                <a:latin typeface="Estrangelo Edessa" panose="03080600000000000000" pitchFamily="66" charset="0"/>
                <a:cs typeface="Estrangelo Edessa" panose="03080600000000000000" pitchFamily="66" charset="0"/>
              </a:rPr>
              <a:t>membership</a:t>
            </a:r>
            <a:endParaRPr lang="it-IT" sz="1400" i="1" dirty="0">
              <a:solidFill>
                <a:schemeClr val="accent1"/>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69182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1000"/>
                                        <p:tgtEl>
                                          <p:spTgt spid="7">
                                            <p:txEl>
                                              <p:pRg st="0" end="0"/>
                                            </p:txEl>
                                          </p:spTgt>
                                        </p:tgtEl>
                                      </p:cBhvr>
                                    </p:animEffect>
                                    <p:anim calcmode="lin" valueType="num">
                                      <p:cBhvr>
                                        <p:cTn id="6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Effect transition="in" filter="fade">
                                      <p:cBhvr>
                                        <p:cTn id="67" dur="1000"/>
                                        <p:tgtEl>
                                          <p:spTgt spid="7">
                                            <p:txEl>
                                              <p:pRg st="1" end="1"/>
                                            </p:txEl>
                                          </p:spTgt>
                                        </p:tgtEl>
                                      </p:cBhvr>
                                    </p:animEffect>
                                    <p:anim calcmode="lin" valueType="num">
                                      <p:cBhvr>
                                        <p:cTn id="6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6">
                                            <p:txEl>
                                              <p:pRg st="0" end="0"/>
                                            </p:txEl>
                                          </p:spTgt>
                                        </p:tgtEl>
                                        <p:attrNameLst>
                                          <p:attrName>style.visibility</p:attrName>
                                        </p:attrNameLst>
                                      </p:cBhvr>
                                      <p:to>
                                        <p:strVal val="visible"/>
                                      </p:to>
                                    </p:set>
                                    <p:animEffect transition="in" filter="fade">
                                      <p:cBhvr>
                                        <p:cTn id="88" dur="1000"/>
                                        <p:tgtEl>
                                          <p:spTgt spid="16">
                                            <p:txEl>
                                              <p:pRg st="0" end="0"/>
                                            </p:txEl>
                                          </p:spTgt>
                                        </p:tgtEl>
                                      </p:cBhvr>
                                    </p:animEffect>
                                    <p:anim calcmode="lin" valueType="num">
                                      <p:cBhvr>
                                        <p:cTn id="8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0"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
                                            <p:txEl>
                                              <p:pRg st="1" end="1"/>
                                            </p:txEl>
                                          </p:spTgt>
                                        </p:tgtEl>
                                        <p:attrNameLst>
                                          <p:attrName>style.visibility</p:attrName>
                                        </p:attrNameLst>
                                      </p:cBhvr>
                                      <p:to>
                                        <p:strVal val="visible"/>
                                      </p:to>
                                    </p:set>
                                    <p:animEffect transition="in" filter="fade">
                                      <p:cBhvr>
                                        <p:cTn id="93" dur="1000"/>
                                        <p:tgtEl>
                                          <p:spTgt spid="16">
                                            <p:txEl>
                                              <p:pRg st="1" end="1"/>
                                            </p:txEl>
                                          </p:spTgt>
                                        </p:tgtEl>
                                      </p:cBhvr>
                                    </p:animEffect>
                                    <p:anim calcmode="lin" valueType="num">
                                      <p:cBhvr>
                                        <p:cTn id="9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5"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past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experiences</a:t>
            </a:r>
            <a:r>
              <a:rPr lang="it-IT" dirty="0" smtClean="0">
                <a:latin typeface="Estrangelo Edessa" panose="03080600000000000000" pitchFamily="66" charset="0"/>
                <a:cs typeface="Estrangelo Edessa" panose="03080600000000000000" pitchFamily="66" charset="0"/>
              </a:rPr>
              <a:t> – Under the League of Nations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err="1" smtClean="0">
                <a:latin typeface="Estrangelo Edessa" panose="03080600000000000000" pitchFamily="66" charset="0"/>
                <a:cs typeface="Estrangelo Edessa" panose="03080600000000000000" pitchFamily="66" charset="0"/>
              </a:rPr>
              <a:t>September</a:t>
            </a:r>
            <a:r>
              <a:rPr lang="it-IT" dirty="0" smtClean="0">
                <a:latin typeface="Estrangelo Edessa" panose="03080600000000000000" pitchFamily="66" charset="0"/>
                <a:cs typeface="Estrangelo Edessa" panose="03080600000000000000" pitchFamily="66" charset="0"/>
              </a:rPr>
              <a:t> 1914: on the </a:t>
            </a:r>
            <a:r>
              <a:rPr lang="it-IT" dirty="0" err="1" smtClean="0">
                <a:latin typeface="Estrangelo Edessa" panose="03080600000000000000" pitchFamily="66" charset="0"/>
                <a:cs typeface="Estrangelo Edessa" panose="03080600000000000000" pitchFamily="66" charset="0"/>
              </a:rPr>
              <a:t>initiative</a:t>
            </a:r>
            <a:r>
              <a:rPr lang="it-IT" dirty="0" smtClean="0">
                <a:latin typeface="Estrangelo Edessa" panose="03080600000000000000" pitchFamily="66" charset="0"/>
                <a:cs typeface="Estrangelo Edessa" panose="03080600000000000000" pitchFamily="66" charset="0"/>
              </a:rPr>
              <a:t> of Fannie </a:t>
            </a:r>
            <a:r>
              <a:rPr lang="it-IT" dirty="0" err="1" smtClean="0">
                <a:latin typeface="Estrangelo Edessa" panose="03080600000000000000" pitchFamily="66" charset="0"/>
                <a:cs typeface="Estrangelo Edessa" panose="03080600000000000000" pitchFamily="66" charset="0"/>
              </a:rPr>
              <a:t>Fern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Andrews</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 an International Conference on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meet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The Hague.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failed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because</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outbreak</a:t>
            </a:r>
            <a:r>
              <a:rPr lang="it-IT" dirty="0" smtClean="0">
                <a:latin typeface="Estrangelo Edessa" panose="03080600000000000000" pitchFamily="66" charset="0"/>
                <a:cs typeface="Estrangelo Edessa" panose="03080600000000000000" pitchFamily="66" charset="0"/>
              </a:rPr>
              <a:t> of the Great War</a:t>
            </a:r>
          </a:p>
          <a:p>
            <a:pPr algn="just"/>
            <a:r>
              <a:rPr lang="it-IT" dirty="0" smtClean="0">
                <a:latin typeface="Estrangelo Edessa" panose="03080600000000000000" pitchFamily="66" charset="0"/>
                <a:cs typeface="Estrangelo Edessa" panose="03080600000000000000" pitchFamily="66" charset="0"/>
              </a:rPr>
              <a:t>At the </a:t>
            </a:r>
            <a:r>
              <a:rPr lang="it-IT" dirty="0" err="1" smtClean="0">
                <a:latin typeface="Estrangelo Edessa" panose="03080600000000000000" pitchFamily="66" charset="0"/>
                <a:cs typeface="Estrangelo Edessa" panose="03080600000000000000" pitchFamily="66" charset="0"/>
              </a:rPr>
              <a:t>beginning</a:t>
            </a:r>
            <a:r>
              <a:rPr lang="it-IT" dirty="0" smtClean="0">
                <a:latin typeface="Estrangelo Edessa" panose="03080600000000000000" pitchFamily="66" charset="0"/>
                <a:cs typeface="Estrangelo Edessa" panose="03080600000000000000" pitchFamily="66" charset="0"/>
              </a:rPr>
              <a:t>, the League of Nations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silent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about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intellectual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matters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considered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exclusive</a:t>
            </a:r>
            <a:r>
              <a:rPr lang="it-IT" dirty="0" smtClean="0">
                <a:latin typeface="Estrangelo Edessa" panose="03080600000000000000" pitchFamily="66" charset="0"/>
                <a:cs typeface="Estrangelo Edessa" panose="03080600000000000000" pitchFamily="66" charset="0"/>
              </a:rPr>
              <a:t> province of </a:t>
            </a:r>
            <a:r>
              <a:rPr lang="it-IT" dirty="0" err="1" smtClean="0">
                <a:latin typeface="Estrangelo Edessa" panose="03080600000000000000" pitchFamily="66" charset="0"/>
                <a:cs typeface="Estrangelo Edessa" panose="03080600000000000000" pitchFamily="66" charset="0"/>
              </a:rPr>
              <a:t>each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government</a:t>
            </a:r>
            <a:r>
              <a:rPr lang="it-IT" dirty="0" smtClean="0">
                <a:latin typeface="Estrangelo Edessa" panose="03080600000000000000" pitchFamily="66" charset="0"/>
                <a:cs typeface="Estrangelo Edessa" panose="03080600000000000000" pitchFamily="66" charset="0"/>
              </a:rPr>
              <a:t> or of private </a:t>
            </a:r>
            <a:r>
              <a:rPr lang="it-IT" dirty="0" err="1" smtClean="0">
                <a:latin typeface="Estrangelo Edessa" panose="03080600000000000000" pitchFamily="66" charset="0"/>
                <a:cs typeface="Estrangelo Edessa" panose="03080600000000000000" pitchFamily="66" charset="0"/>
              </a:rPr>
              <a:t>initiative</a:t>
            </a:r>
            <a:r>
              <a:rPr lang="it-IT" dirty="0" smtClean="0">
                <a:latin typeface="Estrangelo Edessa" panose="03080600000000000000" pitchFamily="66" charset="0"/>
                <a:cs typeface="Estrangelo Edessa" panose="03080600000000000000" pitchFamily="66" charset="0"/>
              </a:rPr>
              <a:t>»; the League </a:t>
            </a:r>
            <a:r>
              <a:rPr lang="it-IT" dirty="0" err="1" smtClean="0">
                <a:latin typeface="Estrangelo Edessa" panose="03080600000000000000" pitchFamily="66" charset="0"/>
                <a:cs typeface="Estrangelo Edessa" panose="03080600000000000000" pitchFamily="66" charset="0"/>
              </a:rPr>
              <a:t>could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have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nothing</a:t>
            </a:r>
            <a:r>
              <a:rPr lang="it-IT" dirty="0" smtClean="0">
                <a:latin typeface="Estrangelo Edessa" panose="03080600000000000000" pitchFamily="66" charset="0"/>
                <a:cs typeface="Estrangelo Edessa" panose="03080600000000000000" pitchFamily="66" charset="0"/>
              </a:rPr>
              <a:t> to do with </a:t>
            </a:r>
            <a:r>
              <a:rPr lang="it-IT" dirty="0" err="1" smtClean="0">
                <a:latin typeface="Estrangelo Edessa" panose="03080600000000000000" pitchFamily="66" charset="0"/>
                <a:cs typeface="Estrangelo Edessa" panose="03080600000000000000" pitchFamily="66" charset="0"/>
              </a:rPr>
              <a:t>them</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After</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second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assembly</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September</a:t>
            </a:r>
            <a:r>
              <a:rPr lang="it-IT" dirty="0" smtClean="0">
                <a:latin typeface="Estrangelo Edessa" panose="03080600000000000000" pitchFamily="66" charset="0"/>
                <a:cs typeface="Estrangelo Edessa" panose="03080600000000000000" pitchFamily="66" charset="0"/>
              </a:rPr>
              <a:t> 1921, a report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presented</a:t>
            </a:r>
            <a:r>
              <a:rPr lang="it-IT" dirty="0" smtClean="0">
                <a:latin typeface="Estrangelo Edessa" panose="03080600000000000000" pitchFamily="66" charset="0"/>
                <a:cs typeface="Estrangelo Edessa" panose="03080600000000000000" pitchFamily="66" charset="0"/>
              </a:rPr>
              <a:t> by the French delegate Léon </a:t>
            </a:r>
            <a:r>
              <a:rPr lang="it-IT" dirty="0" err="1" smtClean="0">
                <a:latin typeface="Estrangelo Edessa" panose="03080600000000000000" pitchFamily="66" charset="0"/>
                <a:cs typeface="Estrangelo Edessa" panose="03080600000000000000" pitchFamily="66" charset="0"/>
              </a:rPr>
              <a:t>Bourgeois</a:t>
            </a:r>
            <a:r>
              <a:rPr lang="it-IT" dirty="0" smtClean="0">
                <a:latin typeface="Estrangelo Edessa" panose="03080600000000000000" pitchFamily="66" charset="0"/>
                <a:cs typeface="Estrangelo Edessa" panose="03080600000000000000" pitchFamily="66" charset="0"/>
              </a:rPr>
              <a:t> and an International </a:t>
            </a:r>
            <a:r>
              <a:rPr lang="it-IT" dirty="0" err="1" smtClean="0">
                <a:latin typeface="Estrangelo Edessa" panose="03080600000000000000" pitchFamily="66" charset="0"/>
                <a:cs typeface="Estrangelo Edessa" panose="03080600000000000000" pitchFamily="66" charset="0"/>
              </a:rPr>
              <a:t>Committee</a:t>
            </a:r>
            <a:r>
              <a:rPr lang="it-IT" dirty="0" smtClean="0">
                <a:latin typeface="Estrangelo Edessa" panose="03080600000000000000" pitchFamily="66" charset="0"/>
                <a:cs typeface="Estrangelo Edessa" panose="03080600000000000000" pitchFamily="66" charset="0"/>
              </a:rPr>
              <a:t> on </a:t>
            </a:r>
            <a:r>
              <a:rPr lang="it-IT" dirty="0" err="1" smtClean="0">
                <a:latin typeface="Estrangelo Edessa" panose="03080600000000000000" pitchFamily="66" charset="0"/>
                <a:cs typeface="Estrangelo Edessa" panose="03080600000000000000" pitchFamily="66" charset="0"/>
              </a:rPr>
              <a:t>Intellectual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approved</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7024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Committee</a:t>
            </a:r>
            <a:r>
              <a:rPr lang="it-IT" dirty="0" smtClean="0">
                <a:latin typeface="Estrangelo Edessa" panose="03080600000000000000" pitchFamily="66" charset="0"/>
                <a:cs typeface="Estrangelo Edessa" panose="03080600000000000000" pitchFamily="66" charset="0"/>
              </a:rPr>
              <a:t> on </a:t>
            </a:r>
            <a:r>
              <a:rPr lang="it-IT" dirty="0" err="1" smtClean="0">
                <a:latin typeface="Estrangelo Edessa" panose="03080600000000000000" pitchFamily="66" charset="0"/>
                <a:cs typeface="Estrangelo Edessa" panose="03080600000000000000" pitchFamily="66" charset="0"/>
              </a:rPr>
              <a:t>Intellectual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buNone/>
            </a:pPr>
            <a:endParaRPr lang="it-IT" dirty="0"/>
          </a:p>
        </p:txBody>
      </p:sp>
      <p:sp>
        <p:nvSpPr>
          <p:cNvPr id="4" name="Ovale 3"/>
          <p:cNvSpPr/>
          <p:nvPr/>
        </p:nvSpPr>
        <p:spPr>
          <a:xfrm>
            <a:off x="5343896" y="2133600"/>
            <a:ext cx="3776353" cy="3091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smtClean="0">
                <a:latin typeface="Estrangelo Edessa" panose="03080600000000000000" pitchFamily="66" charset="0"/>
                <a:cs typeface="Estrangelo Edessa" panose="03080600000000000000" pitchFamily="66" charset="0"/>
              </a:rPr>
              <a:t>First chairman </a:t>
            </a:r>
            <a:r>
              <a:rPr lang="it-IT" sz="1600" i="1" dirty="0" err="1" smtClean="0">
                <a:latin typeface="Estrangelo Edessa" panose="03080600000000000000" pitchFamily="66" charset="0"/>
                <a:cs typeface="Estrangelo Edessa" panose="03080600000000000000" pitchFamily="66" charset="0"/>
              </a:rPr>
              <a:t>was</a:t>
            </a:r>
            <a:r>
              <a:rPr lang="it-IT" sz="1600" i="1" dirty="0" smtClean="0">
                <a:latin typeface="Estrangelo Edessa" panose="03080600000000000000" pitchFamily="66" charset="0"/>
                <a:cs typeface="Estrangelo Edessa" panose="03080600000000000000" pitchFamily="66" charset="0"/>
              </a:rPr>
              <a:t> Henri </a:t>
            </a:r>
            <a:r>
              <a:rPr lang="it-IT" sz="1600" i="1" dirty="0" err="1" smtClean="0">
                <a:latin typeface="Estrangelo Edessa" panose="03080600000000000000" pitchFamily="66" charset="0"/>
                <a:cs typeface="Estrangelo Edessa" panose="03080600000000000000" pitchFamily="66" charset="0"/>
              </a:rPr>
              <a:t>Bergson</a:t>
            </a:r>
            <a:endParaRPr lang="it-IT" sz="1600" i="1" dirty="0" smtClean="0">
              <a:latin typeface="Estrangelo Edessa" panose="03080600000000000000" pitchFamily="66" charset="0"/>
              <a:cs typeface="Estrangelo Edessa" panose="03080600000000000000" pitchFamily="66" charset="0"/>
            </a:endParaRPr>
          </a:p>
          <a:p>
            <a:pPr algn="ctr"/>
            <a:r>
              <a:rPr lang="it-IT" sz="1600" i="1" dirty="0" err="1" smtClean="0">
                <a:latin typeface="Estrangelo Edessa" panose="03080600000000000000" pitchFamily="66" charset="0"/>
                <a:cs typeface="Estrangelo Edessa" panose="03080600000000000000" pitchFamily="66" charset="0"/>
              </a:rPr>
              <a:t>Among</a:t>
            </a:r>
            <a:r>
              <a:rPr lang="it-IT" sz="1600" i="1" dirty="0" smtClean="0">
                <a:latin typeface="Estrangelo Edessa" panose="03080600000000000000" pitchFamily="66" charset="0"/>
                <a:cs typeface="Estrangelo Edessa" panose="03080600000000000000" pitchFamily="66" charset="0"/>
              </a:rPr>
              <a:t> the </a:t>
            </a:r>
            <a:r>
              <a:rPr lang="it-IT" sz="1600" i="1" dirty="0" err="1" smtClean="0">
                <a:latin typeface="Estrangelo Edessa" panose="03080600000000000000" pitchFamily="66" charset="0"/>
                <a:cs typeface="Estrangelo Edessa" panose="03080600000000000000" pitchFamily="66" charset="0"/>
              </a:rPr>
              <a:t>members</a:t>
            </a:r>
            <a:r>
              <a:rPr lang="it-IT" sz="1600" i="1" dirty="0" smtClean="0">
                <a:latin typeface="Estrangelo Edessa" panose="03080600000000000000" pitchFamily="66" charset="0"/>
                <a:cs typeface="Estrangelo Edessa" panose="03080600000000000000" pitchFamily="66" charset="0"/>
              </a:rPr>
              <a:t>: Marie Curie, Gilbert Murray, Robert </a:t>
            </a:r>
            <a:r>
              <a:rPr lang="it-IT" sz="1600" i="1" dirty="0" err="1" smtClean="0">
                <a:latin typeface="Estrangelo Edessa" panose="03080600000000000000" pitchFamily="66" charset="0"/>
                <a:cs typeface="Estrangelo Edessa" panose="03080600000000000000" pitchFamily="66" charset="0"/>
              </a:rPr>
              <a:t>Millikan</a:t>
            </a:r>
            <a:endParaRPr lang="it-IT" sz="1600" i="1" dirty="0">
              <a:latin typeface="Estrangelo Edessa" panose="03080600000000000000" pitchFamily="66" charset="0"/>
              <a:cs typeface="Estrangelo Edessa" panose="03080600000000000000" pitchFamily="66" charset="0"/>
            </a:endParaRPr>
          </a:p>
        </p:txBody>
      </p:sp>
      <p:cxnSp>
        <p:nvCxnSpPr>
          <p:cNvPr id="6" name="Connettore 2 5"/>
          <p:cNvCxnSpPr/>
          <p:nvPr/>
        </p:nvCxnSpPr>
        <p:spPr>
          <a:xfrm>
            <a:off x="4215740" y="3752603"/>
            <a:ext cx="1128156" cy="118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2280062" y="3372592"/>
            <a:ext cx="2946640" cy="1323439"/>
          </a:xfrm>
          <a:prstGeom prst="rect">
            <a:avLst/>
          </a:prstGeom>
          <a:noFill/>
        </p:spPr>
        <p:txBody>
          <a:bodyPr wrap="none" rtlCol="0">
            <a:spAutoFit/>
          </a:bodyPr>
          <a:lstStyle/>
          <a:p>
            <a:r>
              <a:rPr lang="it-IT" sz="1600" i="1" dirty="0" smtClean="0">
                <a:latin typeface="Estrangelo Edessa" panose="03080600000000000000" pitchFamily="66" charset="0"/>
                <a:cs typeface="Estrangelo Edessa" panose="03080600000000000000" pitchFamily="66" charset="0"/>
              </a:rPr>
              <a:t>An International</a:t>
            </a:r>
          </a:p>
          <a:p>
            <a:r>
              <a:rPr lang="it-IT" sz="1600" i="1" dirty="0" err="1" smtClean="0">
                <a:latin typeface="Estrangelo Edessa" panose="03080600000000000000" pitchFamily="66" charset="0"/>
                <a:cs typeface="Estrangelo Edessa" panose="03080600000000000000" pitchFamily="66" charset="0"/>
              </a:rPr>
              <a:t>Institute</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Intellectual</a:t>
            </a:r>
            <a:endParaRPr lang="it-IT" sz="1600" i="1" dirty="0" smtClean="0">
              <a:latin typeface="Estrangelo Edessa" panose="03080600000000000000" pitchFamily="66" charset="0"/>
              <a:cs typeface="Estrangelo Edessa" panose="03080600000000000000" pitchFamily="66" charset="0"/>
            </a:endParaRPr>
          </a:p>
          <a:p>
            <a:r>
              <a:rPr lang="it-IT" sz="1600" i="1" dirty="0" err="1">
                <a:latin typeface="Estrangelo Edessa" panose="03080600000000000000" pitchFamily="66" charset="0"/>
                <a:cs typeface="Estrangelo Edessa" panose="03080600000000000000" pitchFamily="66" charset="0"/>
              </a:rPr>
              <a:t>c</a:t>
            </a:r>
            <a:r>
              <a:rPr lang="it-IT" sz="1600" i="1" dirty="0" err="1" smtClean="0">
                <a:latin typeface="Estrangelo Edessa" panose="03080600000000000000" pitchFamily="66" charset="0"/>
                <a:cs typeface="Estrangelo Edessa" panose="03080600000000000000" pitchFamily="66" charset="0"/>
              </a:rPr>
              <a:t>ooperation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was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established</a:t>
            </a:r>
            <a:endParaRPr lang="it-IT" sz="1600" i="1" dirty="0" smtClean="0">
              <a:latin typeface="Estrangelo Edessa" panose="03080600000000000000" pitchFamily="66" charset="0"/>
              <a:cs typeface="Estrangelo Edessa" panose="03080600000000000000" pitchFamily="66" charset="0"/>
            </a:endParaRPr>
          </a:p>
          <a:p>
            <a:r>
              <a:rPr lang="it-IT" sz="1600" i="1" dirty="0">
                <a:latin typeface="Estrangelo Edessa" panose="03080600000000000000" pitchFamily="66" charset="0"/>
                <a:cs typeface="Estrangelo Edessa" panose="03080600000000000000" pitchFamily="66" charset="0"/>
              </a:rPr>
              <a:t>i</a:t>
            </a:r>
            <a:r>
              <a:rPr lang="it-IT" sz="1600" i="1" dirty="0" smtClean="0">
                <a:latin typeface="Estrangelo Edessa" panose="03080600000000000000" pitchFamily="66" charset="0"/>
                <a:cs typeface="Estrangelo Edessa" panose="03080600000000000000" pitchFamily="66" charset="0"/>
              </a:rPr>
              <a:t>n Paris, </a:t>
            </a:r>
            <a:r>
              <a:rPr lang="it-IT" sz="1600" i="1" dirty="0" err="1" smtClean="0">
                <a:latin typeface="Estrangelo Edessa" panose="03080600000000000000" pitchFamily="66" charset="0"/>
                <a:cs typeface="Estrangelo Edessa" panose="03080600000000000000" pitchFamily="66" charset="0"/>
              </a:rPr>
              <a:t>becoming</a:t>
            </a:r>
            <a:r>
              <a:rPr lang="it-IT" sz="1600" i="1" dirty="0" smtClean="0">
                <a:latin typeface="Estrangelo Edessa" panose="03080600000000000000" pitchFamily="66" charset="0"/>
                <a:cs typeface="Estrangelo Edessa" panose="03080600000000000000" pitchFamily="66" charset="0"/>
              </a:rPr>
              <a:t> the </a:t>
            </a:r>
            <a:r>
              <a:rPr lang="it-IT" sz="1600" i="1" dirty="0" err="1" smtClean="0">
                <a:latin typeface="Estrangelo Edessa" panose="03080600000000000000" pitchFamily="66" charset="0"/>
                <a:cs typeface="Estrangelo Edessa" panose="03080600000000000000" pitchFamily="66" charset="0"/>
              </a:rPr>
              <a:t>Secretariat</a:t>
            </a:r>
            <a:endParaRPr lang="it-IT" sz="1600" i="1" dirty="0" smtClean="0">
              <a:latin typeface="Estrangelo Edessa" panose="03080600000000000000" pitchFamily="66" charset="0"/>
              <a:cs typeface="Estrangelo Edessa" panose="03080600000000000000" pitchFamily="66" charset="0"/>
            </a:endParaRPr>
          </a:p>
          <a:p>
            <a:r>
              <a:rPr lang="it-IT" sz="1600" i="1" dirty="0">
                <a:latin typeface="Estrangelo Edessa" panose="03080600000000000000" pitchFamily="66" charset="0"/>
                <a:cs typeface="Estrangelo Edessa" panose="03080600000000000000" pitchFamily="66" charset="0"/>
              </a:rPr>
              <a:t>o</a:t>
            </a:r>
            <a:r>
              <a:rPr lang="it-IT" sz="1600" i="1" dirty="0" smtClean="0">
                <a:latin typeface="Estrangelo Edessa" panose="03080600000000000000" pitchFamily="66" charset="0"/>
                <a:cs typeface="Estrangelo Edessa" panose="03080600000000000000" pitchFamily="66" charset="0"/>
              </a:rPr>
              <a:t>f the </a:t>
            </a:r>
            <a:r>
              <a:rPr lang="it-IT" sz="1600" i="1" dirty="0" err="1" smtClean="0">
                <a:latin typeface="Estrangelo Edessa" panose="03080600000000000000" pitchFamily="66" charset="0"/>
                <a:cs typeface="Estrangelo Edessa" panose="03080600000000000000" pitchFamily="66" charset="0"/>
              </a:rPr>
              <a:t>Committee</a:t>
            </a:r>
            <a:endParaRPr lang="it-IT" sz="1600" i="1" dirty="0">
              <a:latin typeface="Estrangelo Edessa" panose="03080600000000000000" pitchFamily="66" charset="0"/>
              <a:cs typeface="Estrangelo Edessa" panose="03080600000000000000" pitchFamily="66" charset="0"/>
            </a:endParaRPr>
          </a:p>
        </p:txBody>
      </p:sp>
      <p:cxnSp>
        <p:nvCxnSpPr>
          <p:cNvPr id="10" name="Connettore 2 9"/>
          <p:cNvCxnSpPr/>
          <p:nvPr/>
        </p:nvCxnSpPr>
        <p:spPr>
          <a:xfrm>
            <a:off x="8894618" y="4441371"/>
            <a:ext cx="653143" cy="4275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9690265" y="4999512"/>
            <a:ext cx="1997663" cy="830997"/>
          </a:xfrm>
          <a:prstGeom prst="rect">
            <a:avLst/>
          </a:prstGeom>
          <a:noFill/>
        </p:spPr>
        <p:txBody>
          <a:bodyPr wrap="none" rtlCol="0">
            <a:spAutoFit/>
          </a:bodyPr>
          <a:lstStyle/>
          <a:p>
            <a:r>
              <a:rPr lang="it-IT" sz="1600" i="1" dirty="0" smtClean="0">
                <a:latin typeface="Estrangelo Edessa" panose="03080600000000000000" pitchFamily="66" charset="0"/>
                <a:cs typeface="Estrangelo Edessa" panose="03080600000000000000" pitchFamily="66" charset="0"/>
              </a:rPr>
              <a:t>National </a:t>
            </a:r>
            <a:r>
              <a:rPr lang="it-IT" sz="1600" i="1" dirty="0" err="1" smtClean="0">
                <a:latin typeface="Estrangelo Edessa" panose="03080600000000000000" pitchFamily="66" charset="0"/>
                <a:cs typeface="Estrangelo Edessa" panose="03080600000000000000" pitchFamily="66" charset="0"/>
              </a:rPr>
              <a:t>Committees</a:t>
            </a:r>
            <a:endParaRPr lang="it-IT" sz="1600" i="1" dirty="0" smtClean="0">
              <a:latin typeface="Estrangelo Edessa" panose="03080600000000000000" pitchFamily="66" charset="0"/>
              <a:cs typeface="Estrangelo Edessa" panose="03080600000000000000" pitchFamily="66" charset="0"/>
            </a:endParaRPr>
          </a:p>
          <a:p>
            <a:r>
              <a:rPr lang="it-IT" sz="1600" i="1" dirty="0" err="1">
                <a:latin typeface="Estrangelo Edessa" panose="03080600000000000000" pitchFamily="66" charset="0"/>
                <a:cs typeface="Estrangelo Edessa" panose="03080600000000000000" pitchFamily="66" charset="0"/>
              </a:rPr>
              <a:t>c</a:t>
            </a:r>
            <a:r>
              <a:rPr lang="it-IT" sz="1600" i="1" dirty="0" err="1" smtClean="0">
                <a:latin typeface="Estrangelo Edessa" panose="03080600000000000000" pitchFamily="66" charset="0"/>
                <a:cs typeface="Estrangelo Edessa" panose="03080600000000000000" pitchFamily="66" charset="0"/>
              </a:rPr>
              <a:t>reated</a:t>
            </a:r>
            <a:r>
              <a:rPr lang="it-IT" sz="1600" i="1" dirty="0" smtClean="0">
                <a:latin typeface="Estrangelo Edessa" panose="03080600000000000000" pitchFamily="66" charset="0"/>
                <a:cs typeface="Estrangelo Edessa" panose="03080600000000000000" pitchFamily="66" charset="0"/>
              </a:rPr>
              <a:t> in some </a:t>
            </a:r>
            <a:r>
              <a:rPr lang="it-IT" sz="1600" i="1" dirty="0" err="1" smtClean="0">
                <a:latin typeface="Estrangelo Edessa" panose="03080600000000000000" pitchFamily="66" charset="0"/>
                <a:cs typeface="Estrangelo Edessa" panose="03080600000000000000" pitchFamily="66" charset="0"/>
              </a:rPr>
              <a:t>forty</a:t>
            </a:r>
            <a:r>
              <a:rPr lang="it-IT" sz="1600" i="1" dirty="0" smtClean="0">
                <a:latin typeface="Estrangelo Edessa" panose="03080600000000000000" pitchFamily="66" charset="0"/>
                <a:cs typeface="Estrangelo Edessa" panose="03080600000000000000" pitchFamily="66" charset="0"/>
              </a:rPr>
              <a:t> </a:t>
            </a:r>
          </a:p>
          <a:p>
            <a:r>
              <a:rPr lang="it-IT" sz="1600" i="1" dirty="0" err="1" smtClean="0">
                <a:latin typeface="Estrangelo Edessa" panose="03080600000000000000" pitchFamily="66" charset="0"/>
                <a:cs typeface="Estrangelo Edessa" panose="03080600000000000000" pitchFamily="66" charset="0"/>
              </a:rPr>
              <a:t>countries</a:t>
            </a:r>
            <a:endParaRPr lang="it-IT" sz="16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91465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institutions</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0667" y="2251384"/>
            <a:ext cx="4233903" cy="2427494"/>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769" y="2636340"/>
            <a:ext cx="4039164" cy="828791"/>
          </a:xfrm>
          <a:prstGeom prst="rect">
            <a:avLst/>
          </a:prstGeom>
        </p:spPr>
      </p:pic>
    </p:spTree>
    <p:extLst>
      <p:ext uri="{BB962C8B-B14F-4D97-AF65-F5344CB8AC3E}">
        <p14:creationId xmlns:p14="http://schemas.microsoft.com/office/powerpoint/2010/main" val="1369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Committee</a:t>
            </a:r>
            <a:r>
              <a:rPr lang="it-IT" dirty="0" smtClean="0">
                <a:latin typeface="Estrangelo Edessa" panose="03080600000000000000" pitchFamily="66" charset="0"/>
                <a:cs typeface="Estrangelo Edessa" panose="03080600000000000000" pitchFamily="66" charset="0"/>
              </a:rPr>
              <a:t> on </a:t>
            </a:r>
            <a:r>
              <a:rPr lang="it-IT" dirty="0" err="1" smtClean="0">
                <a:latin typeface="Estrangelo Edessa" panose="03080600000000000000" pitchFamily="66" charset="0"/>
                <a:cs typeface="Estrangelo Edessa" panose="03080600000000000000" pitchFamily="66" charset="0"/>
              </a:rPr>
              <a:t>Intellectual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Tasks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results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lnSpcReduction="10000"/>
          </a:bodyPr>
          <a:lstStyle/>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sponsored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collaboration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among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intellectual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leaders</a:t>
            </a:r>
            <a:r>
              <a:rPr lang="it-IT" dirty="0" smtClean="0">
                <a:latin typeface="Estrangelo Edessa" panose="03080600000000000000" pitchFamily="66" charset="0"/>
                <a:cs typeface="Estrangelo Edessa" panose="03080600000000000000" pitchFamily="66" charset="0"/>
              </a:rPr>
              <a:t> on </a:t>
            </a:r>
            <a:r>
              <a:rPr lang="it-IT" dirty="0" err="1" smtClean="0">
                <a:latin typeface="Estrangelo Edessa" panose="03080600000000000000" pitchFamily="66" charset="0"/>
                <a:cs typeface="Estrangelo Edessa" panose="03080600000000000000" pitchFamily="66" charset="0"/>
              </a:rPr>
              <a:t>problems</a:t>
            </a:r>
            <a:r>
              <a:rPr lang="it-IT" dirty="0" smtClean="0">
                <a:latin typeface="Estrangelo Edessa" panose="03080600000000000000" pitchFamily="66" charset="0"/>
                <a:cs typeface="Estrangelo Edessa" panose="03080600000000000000" pitchFamily="66" charset="0"/>
              </a:rPr>
              <a:t> of common </a:t>
            </a:r>
            <a:r>
              <a:rPr lang="it-IT" dirty="0" err="1" smtClean="0">
                <a:latin typeface="Estrangelo Edessa" panose="03080600000000000000" pitchFamily="66" charset="0"/>
                <a:cs typeface="Estrangelo Edessa" panose="03080600000000000000" pitchFamily="66" charset="0"/>
              </a:rPr>
              <a:t>concern</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provided</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kind</a:t>
            </a:r>
            <a:r>
              <a:rPr lang="it-IT" dirty="0" smtClean="0">
                <a:latin typeface="Estrangelo Edessa" panose="03080600000000000000" pitchFamily="66" charset="0"/>
                <a:cs typeface="Estrangelo Edessa" panose="03080600000000000000" pitchFamily="66" charset="0"/>
              </a:rPr>
              <a:t> of clearing </a:t>
            </a:r>
            <a:r>
              <a:rPr lang="it-IT" dirty="0" err="1" smtClean="0">
                <a:latin typeface="Estrangelo Edessa" panose="03080600000000000000" pitchFamily="66" charset="0"/>
                <a:cs typeface="Estrangelo Edessa" panose="03080600000000000000" pitchFamily="66" charset="0"/>
              </a:rPr>
              <a:t>house</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government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departments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dealing</a:t>
            </a:r>
            <a:r>
              <a:rPr lang="it-IT" dirty="0" smtClean="0">
                <a:latin typeface="Estrangelo Edessa" panose="03080600000000000000" pitchFamily="66" charset="0"/>
                <a:cs typeface="Estrangelo Edessa" panose="03080600000000000000" pitchFamily="66" charset="0"/>
              </a:rPr>
              <a:t> with </a:t>
            </a:r>
            <a:r>
              <a:rPr lang="it-IT" dirty="0" err="1" smtClean="0">
                <a:latin typeface="Estrangelo Edessa" panose="03080600000000000000" pitchFamily="66" charset="0"/>
                <a:cs typeface="Estrangelo Edessa" panose="03080600000000000000" pitchFamily="66" charset="0"/>
              </a:rPr>
              <a:t>intellectual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matters</a:t>
            </a:r>
            <a:r>
              <a:rPr lang="it-IT" dirty="0" smtClean="0">
                <a:latin typeface="Estrangelo Edessa" panose="03080600000000000000" pitchFamily="66" charset="0"/>
                <a:cs typeface="Estrangelo Edessa" panose="03080600000000000000" pitchFamily="66" charset="0"/>
              </a:rPr>
              <a:t> and for </a:t>
            </a:r>
            <a:r>
              <a:rPr lang="it-IT" dirty="0" err="1" smtClean="0">
                <a:latin typeface="Estrangelo Edessa" panose="03080600000000000000" pitchFamily="66" charset="0"/>
                <a:cs typeface="Estrangelo Edessa" panose="03080600000000000000" pitchFamily="66" charset="0"/>
              </a:rPr>
              <a:t>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own</a:t>
            </a:r>
            <a:r>
              <a:rPr lang="it-IT" dirty="0" smtClean="0">
                <a:latin typeface="Estrangelo Edessa" panose="03080600000000000000" pitchFamily="66" charset="0"/>
                <a:cs typeface="Estrangelo Edessa" panose="03080600000000000000" pitchFamily="66" charset="0"/>
              </a:rPr>
              <a:t> National </a:t>
            </a:r>
            <a:r>
              <a:rPr lang="it-IT" dirty="0" err="1" smtClean="0">
                <a:latin typeface="Estrangelo Edessa" panose="03080600000000000000" pitchFamily="66" charset="0"/>
                <a:cs typeface="Estrangelo Edessa" panose="03080600000000000000" pitchFamily="66" charset="0"/>
              </a:rPr>
              <a:t>Committees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well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such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organizations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learned</a:t>
            </a:r>
            <a:r>
              <a:rPr lang="it-IT" dirty="0" smtClean="0">
                <a:latin typeface="Estrangelo Edessa" panose="03080600000000000000" pitchFamily="66" charset="0"/>
                <a:cs typeface="Estrangelo Edessa" panose="03080600000000000000" pitchFamily="66" charset="0"/>
              </a:rPr>
              <a:t> societies and </a:t>
            </a:r>
            <a:r>
              <a:rPr lang="it-IT" dirty="0" err="1" smtClean="0">
                <a:latin typeface="Estrangelo Edessa" panose="03080600000000000000" pitchFamily="66" charset="0"/>
                <a:cs typeface="Estrangelo Edessa" panose="03080600000000000000" pitchFamily="66" charset="0"/>
              </a:rPr>
              <a:t>organizations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educators</a:t>
            </a:r>
            <a:r>
              <a:rPr lang="it-IT" dirty="0" smtClean="0">
                <a:latin typeface="Estrangelo Edessa" panose="03080600000000000000" pitchFamily="66" charset="0"/>
                <a:cs typeface="Estrangelo Edessa" panose="03080600000000000000" pitchFamily="66" charset="0"/>
              </a:rPr>
              <a:t> or </a:t>
            </a:r>
            <a:r>
              <a:rPr lang="it-IT" dirty="0" err="1" smtClean="0">
                <a:latin typeface="Estrangelo Edessa" panose="03080600000000000000" pitchFamily="66" charset="0"/>
                <a:cs typeface="Estrangelo Edessa" panose="03080600000000000000" pitchFamily="66" charset="0"/>
              </a:rPr>
              <a:t>writers</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furnished</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number</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technical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services</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exchanged</a:t>
            </a:r>
            <a:r>
              <a:rPr lang="it-IT" dirty="0" smtClean="0">
                <a:latin typeface="Estrangelo Edessa" panose="03080600000000000000" pitchFamily="66" charset="0"/>
                <a:cs typeface="Estrangelo Edessa" panose="03080600000000000000" pitchFamily="66" charset="0"/>
              </a:rPr>
              <a:t> information on </a:t>
            </a:r>
            <a:r>
              <a:rPr lang="it-IT" dirty="0" err="1" smtClean="0">
                <a:latin typeface="Estrangelo Edessa" panose="03080600000000000000" pitchFamily="66" charset="0"/>
                <a:cs typeface="Estrangelo Edessa" panose="03080600000000000000" pitchFamily="66" charset="0"/>
              </a:rPr>
              <a:t>museums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archives</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published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lists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translations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bibliographies</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studied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problems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copywright</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issued</a:t>
            </a:r>
            <a:r>
              <a:rPr lang="it-IT" dirty="0" smtClean="0">
                <a:latin typeface="Estrangelo Edessa" panose="03080600000000000000" pitchFamily="66" charset="0"/>
                <a:cs typeface="Estrangelo Edessa" panose="03080600000000000000" pitchFamily="66" charset="0"/>
              </a:rPr>
              <a:t> reports on </a:t>
            </a:r>
            <a:r>
              <a:rPr lang="it-IT" dirty="0" err="1" smtClean="0">
                <a:latin typeface="Estrangelo Edessa" panose="03080600000000000000" pitchFamily="66" charset="0"/>
                <a:cs typeface="Estrangelo Edessa" panose="03080600000000000000" pitchFamily="66" charset="0"/>
              </a:rPr>
              <a:t>emplyment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intellectuals</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focalised</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problem</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especially</a:t>
            </a:r>
            <a:r>
              <a:rPr lang="it-IT" dirty="0">
                <a:latin typeface="Estrangelo Edessa" panose="03080600000000000000" pitchFamily="66" charset="0"/>
                <a:cs typeface="Estrangelo Edessa" panose="03080600000000000000" pitchFamily="66" charset="0"/>
              </a:rPr>
              <a:t> </a:t>
            </a: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matter</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textbooks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revision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teaching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history</a:t>
            </a:r>
            <a:r>
              <a:rPr lang="it-IT" dirty="0" smtClean="0">
                <a:latin typeface="Estrangelo Edessa" panose="03080600000000000000" pitchFamily="66" charset="0"/>
                <a:cs typeface="Estrangelo Edessa" panose="03080600000000000000" pitchFamily="66" charset="0"/>
              </a:rPr>
              <a:t> (1931) and the </a:t>
            </a:r>
            <a:r>
              <a:rPr lang="it-IT" dirty="0" err="1" smtClean="0">
                <a:latin typeface="Estrangelo Edessa" panose="03080600000000000000" pitchFamily="66" charset="0"/>
                <a:cs typeface="Estrangelo Edessa" panose="03080600000000000000" pitchFamily="66" charset="0"/>
              </a:rPr>
              <a:t>reorganization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Chinese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school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system</a:t>
            </a:r>
            <a:endParaRPr lang="it-IT" dirty="0">
              <a:latin typeface="Estrangelo Edessa" panose="03080600000000000000" pitchFamily="66" charset="0"/>
              <a:cs typeface="Estrangelo Edessa" panose="03080600000000000000" pitchFamily="66" charset="0"/>
            </a:endParaRPr>
          </a:p>
        </p:txBody>
      </p:sp>
      <p:cxnSp>
        <p:nvCxnSpPr>
          <p:cNvPr id="5" name="Connettore 2 4"/>
          <p:cNvCxnSpPr/>
          <p:nvPr/>
        </p:nvCxnSpPr>
        <p:spPr>
          <a:xfrm>
            <a:off x="3123210" y="5925787"/>
            <a:ext cx="11876" cy="3325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2386940" y="6483927"/>
            <a:ext cx="5052986" cy="338554"/>
          </a:xfrm>
          <a:prstGeom prst="rect">
            <a:avLst/>
          </a:prstGeom>
          <a:noFill/>
        </p:spPr>
        <p:txBody>
          <a:bodyPr wrap="none" rtlCol="0">
            <a:spAutoFit/>
          </a:bodyPr>
          <a:lstStyle/>
          <a:p>
            <a:r>
              <a:rPr lang="it-IT" sz="1600" i="1" dirty="0" err="1" smtClean="0">
                <a:latin typeface="Estrangelo Edessa" panose="03080600000000000000" pitchFamily="66" charset="0"/>
                <a:cs typeface="Estrangelo Edessa" panose="03080600000000000000" pitchFamily="66" charset="0"/>
              </a:rPr>
              <a:t>It</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was</a:t>
            </a:r>
            <a:r>
              <a:rPr lang="it-IT" sz="1600" i="1" dirty="0" smtClean="0">
                <a:latin typeface="Estrangelo Edessa" panose="03080600000000000000" pitchFamily="66" charset="0"/>
                <a:cs typeface="Estrangelo Edessa" panose="03080600000000000000" pitchFamily="66" charset="0"/>
              </a:rPr>
              <a:t> the </a:t>
            </a:r>
            <a:r>
              <a:rPr lang="it-IT" sz="1600" i="1" dirty="0" err="1" smtClean="0">
                <a:latin typeface="Estrangelo Edessa" panose="03080600000000000000" pitchFamily="66" charset="0"/>
                <a:cs typeface="Estrangelo Edessa" panose="03080600000000000000" pitchFamily="66" charset="0"/>
              </a:rPr>
              <a:t>effort</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individuals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within</a:t>
            </a:r>
            <a:r>
              <a:rPr lang="it-IT" sz="1600" i="1" dirty="0" smtClean="0">
                <a:latin typeface="Estrangelo Edessa" panose="03080600000000000000" pitchFamily="66" charset="0"/>
                <a:cs typeface="Estrangelo Edessa" panose="03080600000000000000" pitchFamily="66" charset="0"/>
              </a:rPr>
              <a:t> the League of Nations</a:t>
            </a:r>
            <a:endParaRPr lang="it-IT" sz="1600" i="1" dirty="0">
              <a:latin typeface="Estrangelo Edessa" panose="03080600000000000000" pitchFamily="66" charset="0"/>
              <a:cs typeface="Estrangelo Edessa" panose="03080600000000000000" pitchFamily="66" charset="0"/>
            </a:endParaRPr>
          </a:p>
        </p:txBody>
      </p:sp>
      <p:cxnSp>
        <p:nvCxnSpPr>
          <p:cNvPr id="9" name="Connettore 2 8"/>
          <p:cNvCxnSpPr/>
          <p:nvPr/>
        </p:nvCxnSpPr>
        <p:spPr>
          <a:xfrm>
            <a:off x="8502732" y="5925787"/>
            <a:ext cx="0" cy="3325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8288977" y="6483927"/>
            <a:ext cx="3701654" cy="338554"/>
          </a:xfrm>
          <a:prstGeom prst="rect">
            <a:avLst/>
          </a:prstGeom>
          <a:noFill/>
        </p:spPr>
        <p:txBody>
          <a:bodyPr wrap="none" rtlCol="0">
            <a:spAutoFit/>
          </a:bodyPr>
          <a:lstStyle/>
          <a:p>
            <a:r>
              <a:rPr lang="it-IT" sz="1600" i="1" dirty="0" err="1" smtClean="0">
                <a:latin typeface="Estrangelo Edessa" panose="03080600000000000000" pitchFamily="66" charset="0"/>
                <a:cs typeface="Estrangelo Edessa" panose="03080600000000000000" pitchFamily="66" charset="0"/>
              </a:rPr>
              <a:t>It</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was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limited</a:t>
            </a:r>
            <a:r>
              <a:rPr lang="it-IT" sz="1600" i="1" dirty="0" smtClean="0">
                <a:latin typeface="Estrangelo Edessa" panose="03080600000000000000" pitchFamily="66" charset="0"/>
                <a:cs typeface="Estrangelo Edessa" panose="03080600000000000000" pitchFamily="66" charset="0"/>
              </a:rPr>
              <a:t> to small </a:t>
            </a:r>
            <a:r>
              <a:rPr lang="it-IT" sz="1600" i="1" dirty="0" err="1" smtClean="0">
                <a:latin typeface="Estrangelo Edessa" panose="03080600000000000000" pitchFamily="66" charset="0"/>
                <a:cs typeface="Estrangelo Edessa" panose="03080600000000000000" pitchFamily="66" charset="0"/>
              </a:rPr>
              <a:t>groups</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individuals</a:t>
            </a:r>
            <a:endParaRPr lang="it-IT" sz="16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1846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1000"/>
                                        <p:tgtEl>
                                          <p:spTgt spid="7">
                                            <p:txEl>
                                              <p:pRg st="0" end="0"/>
                                            </p:txEl>
                                          </p:spTgt>
                                        </p:tgtEl>
                                      </p:cBhvr>
                                    </p:animEffect>
                                    <p:anim calcmode="lin" valueType="num">
                                      <p:cBhvr>
                                        <p:cTn id="6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International Bureau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Geneva</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founded</a:t>
            </a:r>
            <a:r>
              <a:rPr lang="it-IT" dirty="0" smtClean="0">
                <a:latin typeface="Estrangelo Edessa" panose="03080600000000000000" pitchFamily="66" charset="0"/>
                <a:cs typeface="Estrangelo Edessa" panose="03080600000000000000" pitchFamily="66" charset="0"/>
              </a:rPr>
              <a:t> in 1925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 private agency for </a:t>
            </a:r>
            <a:r>
              <a:rPr lang="it-IT" dirty="0" err="1" smtClean="0">
                <a:latin typeface="Estrangelo Edessa" panose="03080600000000000000" pitchFamily="66" charset="0"/>
                <a:cs typeface="Estrangelo Edessa" panose="03080600000000000000" pitchFamily="66" charset="0"/>
              </a:rPr>
              <a:t>exchange</a:t>
            </a:r>
            <a:r>
              <a:rPr lang="it-IT" dirty="0" smtClean="0">
                <a:latin typeface="Estrangelo Edessa" panose="03080600000000000000" pitchFamily="66" charset="0"/>
                <a:cs typeface="Estrangelo Edessa" panose="03080600000000000000" pitchFamily="66" charset="0"/>
              </a:rPr>
              <a:t> of information and </a:t>
            </a:r>
            <a:r>
              <a:rPr lang="it-IT" dirty="0" err="1" smtClean="0">
                <a:latin typeface="Estrangelo Edessa" panose="03080600000000000000" pitchFamily="66" charset="0"/>
                <a:cs typeface="Estrangelo Edessa" panose="03080600000000000000" pitchFamily="66" charset="0"/>
              </a:rPr>
              <a:t>research</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chiefly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primary</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secondary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level</a:t>
            </a:r>
            <a:endParaRPr lang="it-IT" dirty="0" smtClean="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In 1929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received</a:t>
            </a:r>
            <a:r>
              <a:rPr lang="it-IT" dirty="0" smtClean="0">
                <a:latin typeface="Estrangelo Edessa" panose="03080600000000000000" pitchFamily="66" charset="0"/>
                <a:cs typeface="Estrangelo Edessa" panose="03080600000000000000" pitchFamily="66" charset="0"/>
              </a:rPr>
              <a:t> a quasi-</a:t>
            </a:r>
            <a:r>
              <a:rPr lang="it-IT" dirty="0" err="1" smtClean="0">
                <a:latin typeface="Estrangelo Edessa" panose="03080600000000000000" pitchFamily="66" charset="0"/>
                <a:cs typeface="Estrangelo Edessa" panose="03080600000000000000" pitchFamily="66" charset="0"/>
              </a:rPr>
              <a:t>official</a:t>
            </a:r>
            <a:r>
              <a:rPr lang="it-IT" dirty="0" smtClean="0">
                <a:latin typeface="Estrangelo Edessa" panose="03080600000000000000" pitchFamily="66" charset="0"/>
                <a:cs typeface="Estrangelo Edessa" panose="03080600000000000000" pitchFamily="66" charset="0"/>
              </a:rPr>
              <a:t> status, with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public </a:t>
            </a:r>
            <a:r>
              <a:rPr lang="it-IT" dirty="0" err="1" smtClean="0">
                <a:latin typeface="Estrangelo Edessa" panose="03080600000000000000" pitchFamily="66" charset="0"/>
                <a:cs typeface="Estrangelo Edessa" panose="03080600000000000000" pitchFamily="66" charset="0"/>
              </a:rPr>
              <a:t>institutions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organizations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eligible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ffor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membership</a:t>
            </a:r>
            <a:endParaRPr lang="it-IT" dirty="0" smtClean="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In 1946 </a:t>
            </a:r>
            <a:r>
              <a:rPr lang="it-IT" dirty="0" err="1" smtClean="0">
                <a:latin typeface="Estrangelo Edessa" panose="03080600000000000000" pitchFamily="66" charset="0"/>
                <a:cs typeface="Estrangelo Edessa" panose="03080600000000000000" pitchFamily="66" charset="0"/>
              </a:rPr>
              <a:t>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membership</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included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fifteen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two</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nongovermental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organizations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but</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important</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remind</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neither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Kingdom </a:t>
            </a:r>
            <a:r>
              <a:rPr lang="it-IT" dirty="0" err="1" smtClean="0">
                <a:latin typeface="Estrangelo Edessa" panose="03080600000000000000" pitchFamily="66" charset="0"/>
                <a:cs typeface="Estrangelo Edessa" panose="03080600000000000000" pitchFamily="66" charset="0"/>
              </a:rPr>
              <a:t>nor</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members</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beginning</a:t>
            </a:r>
            <a:r>
              <a:rPr lang="it-IT" dirty="0" smtClean="0">
                <a:latin typeface="Estrangelo Edessa" panose="03080600000000000000" pitchFamily="66" charset="0"/>
                <a:cs typeface="Estrangelo Edessa" panose="03080600000000000000" pitchFamily="66" charset="0"/>
              </a:rPr>
              <a:t> a centre of information </a:t>
            </a:r>
            <a:r>
              <a:rPr lang="it-IT" dirty="0" err="1" smtClean="0">
                <a:latin typeface="Estrangelo Edessa" panose="03080600000000000000" pitchFamily="66" charset="0"/>
                <a:cs typeface="Estrangelo Edessa" panose="03080600000000000000" pitchFamily="66" charset="0"/>
              </a:rPr>
              <a:t>but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later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gave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attention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also</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methods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understanding</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cooperation</a:t>
            </a:r>
            <a:endParaRPr lang="it-IT" dirty="0">
              <a:latin typeface="Estrangelo Edessa" panose="03080600000000000000" pitchFamily="66" charset="0"/>
              <a:cs typeface="Estrangelo Edessa" panose="03080600000000000000" pitchFamily="66" charset="0"/>
            </a:endParaRPr>
          </a:p>
        </p:txBody>
      </p:sp>
      <p:sp>
        <p:nvSpPr>
          <p:cNvPr id="4" name="CasellaDiTesto 3"/>
          <p:cNvSpPr txBox="1"/>
          <p:nvPr/>
        </p:nvSpPr>
        <p:spPr>
          <a:xfrm>
            <a:off x="2695699" y="5569527"/>
            <a:ext cx="7346883" cy="369332"/>
          </a:xfrm>
          <a:prstGeom prst="rect">
            <a:avLst/>
          </a:prstGeom>
          <a:noFill/>
        </p:spPr>
        <p:txBody>
          <a:bodyPr wrap="none" rtlCol="0">
            <a:spAutoFit/>
          </a:bodyPr>
          <a:lstStyle/>
          <a:p>
            <a:r>
              <a:rPr lang="it-IT" i="1" dirty="0" smtClean="0">
                <a:latin typeface="Estrangelo Edessa" panose="03080600000000000000" pitchFamily="66" charset="0"/>
                <a:cs typeface="Estrangelo Edessa" panose="03080600000000000000" pitchFamily="66" charset="0"/>
              </a:rPr>
              <a:t>In 1917 a </a:t>
            </a:r>
            <a:r>
              <a:rPr lang="it-IT" i="1" dirty="0" err="1" smtClean="0">
                <a:latin typeface="Estrangelo Edessa" panose="03080600000000000000" pitchFamily="66" charset="0"/>
                <a:cs typeface="Estrangelo Edessa" panose="03080600000000000000" pitchFamily="66" charset="0"/>
              </a:rPr>
              <a:t>section</a:t>
            </a:r>
            <a:r>
              <a:rPr lang="it-IT" i="1" dirty="0" smtClean="0">
                <a:latin typeface="Estrangelo Edessa" panose="03080600000000000000" pitchFamily="66" charset="0"/>
                <a:cs typeface="Estrangelo Edessa" panose="03080600000000000000" pitchFamily="66" charset="0"/>
              </a:rPr>
              <a:t> of </a:t>
            </a:r>
            <a:r>
              <a:rPr lang="it-IT" i="1" dirty="0" err="1" smtClean="0">
                <a:latin typeface="Estrangelo Edessa" panose="03080600000000000000" pitchFamily="66" charset="0"/>
                <a:cs typeface="Estrangelo Edessa" panose="03080600000000000000" pitchFamily="66" charset="0"/>
              </a:rPr>
              <a:t>education</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was</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established</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also</a:t>
            </a:r>
            <a:r>
              <a:rPr lang="it-IT" i="1" dirty="0" smtClean="0">
                <a:latin typeface="Estrangelo Edessa" panose="03080600000000000000" pitchFamily="66" charset="0"/>
                <a:cs typeface="Estrangelo Edessa" panose="03080600000000000000" pitchFamily="66" charset="0"/>
              </a:rPr>
              <a:t> by the </a:t>
            </a:r>
            <a:r>
              <a:rPr lang="it-IT" i="1" dirty="0" err="1" smtClean="0">
                <a:latin typeface="Estrangelo Edessa" panose="03080600000000000000" pitchFamily="66" charset="0"/>
                <a:cs typeface="Estrangelo Edessa" panose="03080600000000000000" pitchFamily="66" charset="0"/>
              </a:rPr>
              <a:t>PanAmerican</a:t>
            </a:r>
            <a:r>
              <a:rPr lang="it-IT" i="1" dirty="0" smtClean="0">
                <a:latin typeface="Estrangelo Edessa" panose="03080600000000000000" pitchFamily="66" charset="0"/>
                <a:cs typeface="Estrangelo Edessa" panose="03080600000000000000" pitchFamily="66" charset="0"/>
              </a:rPr>
              <a:t> Union</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96810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National Cultural Relations Programs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buNone/>
            </a:pPr>
            <a:endParaRPr lang="it-IT" dirty="0"/>
          </a:p>
        </p:txBody>
      </p:sp>
      <p:sp>
        <p:nvSpPr>
          <p:cNvPr id="4" name="Ovale 3"/>
          <p:cNvSpPr/>
          <p:nvPr/>
        </p:nvSpPr>
        <p:spPr>
          <a:xfrm>
            <a:off x="5688281" y="2133600"/>
            <a:ext cx="3111335" cy="3777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smtClean="0">
                <a:latin typeface="Estrangelo Edessa" panose="03080600000000000000" pitchFamily="66" charset="0"/>
                <a:cs typeface="Estrangelo Edessa" panose="03080600000000000000" pitchFamily="66" charset="0"/>
              </a:rPr>
              <a:t>France </a:t>
            </a:r>
            <a:r>
              <a:rPr lang="it-IT" sz="1600" i="1" dirty="0" err="1" smtClean="0">
                <a:latin typeface="Estrangelo Edessa" panose="03080600000000000000" pitchFamily="66" charset="0"/>
                <a:cs typeface="Estrangelo Edessa" panose="03080600000000000000" pitchFamily="66" charset="0"/>
              </a:rPr>
              <a:t>was</a:t>
            </a:r>
            <a:r>
              <a:rPr lang="it-IT" sz="1600" i="1" dirty="0" smtClean="0">
                <a:latin typeface="Estrangelo Edessa" panose="03080600000000000000" pitchFamily="66" charset="0"/>
                <a:cs typeface="Estrangelo Edessa" panose="03080600000000000000" pitchFamily="66" charset="0"/>
              </a:rPr>
              <a:t> the first </a:t>
            </a:r>
            <a:r>
              <a:rPr lang="it-IT" sz="1600" i="1" dirty="0" err="1" smtClean="0">
                <a:latin typeface="Estrangelo Edessa" panose="03080600000000000000" pitchFamily="66" charset="0"/>
                <a:cs typeface="Estrangelo Edessa" panose="03080600000000000000" pitchFamily="66" charset="0"/>
              </a:rPr>
              <a:t>modern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nation</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embark</a:t>
            </a:r>
            <a:r>
              <a:rPr lang="it-IT" sz="1600" i="1" dirty="0" smtClean="0">
                <a:latin typeface="Estrangelo Edessa" panose="03080600000000000000" pitchFamily="66" charset="0"/>
                <a:cs typeface="Estrangelo Edessa" panose="03080600000000000000" pitchFamily="66" charset="0"/>
              </a:rPr>
              <a:t> on an </a:t>
            </a:r>
            <a:r>
              <a:rPr lang="it-IT" sz="1600" i="1" dirty="0" err="1" smtClean="0">
                <a:latin typeface="Estrangelo Edessa" panose="03080600000000000000" pitchFamily="66" charset="0"/>
                <a:cs typeface="Estrangelo Edessa" panose="03080600000000000000" pitchFamily="66" charset="0"/>
              </a:rPr>
              <a:t>official</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program</a:t>
            </a:r>
            <a:r>
              <a:rPr lang="it-IT" sz="1600" i="1" dirty="0" smtClean="0">
                <a:latin typeface="Estrangelo Edessa" panose="03080600000000000000" pitchFamily="66" charset="0"/>
                <a:cs typeface="Estrangelo Edessa" panose="03080600000000000000" pitchFamily="66" charset="0"/>
              </a:rPr>
              <a:t> of cultural relations, </a:t>
            </a:r>
            <a:r>
              <a:rPr lang="it-IT" sz="1600" i="1" dirty="0" err="1" smtClean="0">
                <a:latin typeface="Estrangelo Edessa" panose="03080600000000000000" pitchFamily="66" charset="0"/>
                <a:cs typeface="Estrangelo Edessa" panose="03080600000000000000" pitchFamily="66" charset="0"/>
              </a:rPr>
              <a:t>focalised</a:t>
            </a:r>
            <a:r>
              <a:rPr lang="it-IT" sz="1600" i="1" dirty="0" smtClean="0">
                <a:latin typeface="Estrangelo Edessa" panose="03080600000000000000" pitchFamily="66" charset="0"/>
                <a:cs typeface="Estrangelo Edessa" panose="03080600000000000000" pitchFamily="66" charset="0"/>
              </a:rPr>
              <a:t> on the Middle-East and Asia, </a:t>
            </a:r>
            <a:r>
              <a:rPr lang="it-IT" sz="1600" i="1" dirty="0" err="1" smtClean="0">
                <a:latin typeface="Estrangelo Edessa" panose="03080600000000000000" pitchFamily="66" charset="0"/>
                <a:cs typeface="Estrangelo Edessa" panose="03080600000000000000" pitchFamily="66" charset="0"/>
              </a:rPr>
              <a:t>following</a:t>
            </a:r>
            <a:r>
              <a:rPr lang="it-IT" sz="1600" i="1" dirty="0" smtClean="0">
                <a:latin typeface="Estrangelo Edessa" panose="03080600000000000000" pitchFamily="66" charset="0"/>
                <a:cs typeface="Estrangelo Edessa" panose="03080600000000000000" pitchFamily="66" charset="0"/>
              </a:rPr>
              <a:t> the </a:t>
            </a:r>
            <a:r>
              <a:rPr lang="it-IT" sz="1600" i="1" dirty="0" err="1" smtClean="0">
                <a:latin typeface="Estrangelo Edessa" panose="03080600000000000000" pitchFamily="66" charset="0"/>
                <a:cs typeface="Estrangelo Edessa" panose="03080600000000000000" pitchFamily="66" charset="0"/>
              </a:rPr>
              <a:t>experience</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catholic</a:t>
            </a:r>
            <a:r>
              <a:rPr lang="it-IT" sz="1600" i="1" dirty="0" smtClean="0">
                <a:latin typeface="Estrangelo Edessa" panose="03080600000000000000" pitchFamily="66" charset="0"/>
                <a:cs typeface="Estrangelo Edessa" panose="03080600000000000000" pitchFamily="66" charset="0"/>
              </a:rPr>
              <a:t> educational </a:t>
            </a:r>
            <a:r>
              <a:rPr lang="it-IT" sz="1600" i="1" dirty="0" err="1" smtClean="0">
                <a:latin typeface="Estrangelo Edessa" panose="03080600000000000000" pitchFamily="66" charset="0"/>
                <a:cs typeface="Estrangelo Edessa" panose="03080600000000000000" pitchFamily="66" charset="0"/>
              </a:rPr>
              <a:t>missionaries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supported</a:t>
            </a:r>
            <a:r>
              <a:rPr lang="it-IT" sz="1600" i="1" dirty="0" smtClean="0">
                <a:latin typeface="Estrangelo Edessa" panose="03080600000000000000" pitchFamily="66" charset="0"/>
                <a:cs typeface="Estrangelo Edessa" panose="03080600000000000000" pitchFamily="66" charset="0"/>
              </a:rPr>
              <a:t> by the French </a:t>
            </a:r>
            <a:r>
              <a:rPr lang="it-IT" sz="1600" i="1" dirty="0" err="1" smtClean="0">
                <a:latin typeface="Estrangelo Edessa" panose="03080600000000000000" pitchFamily="66" charset="0"/>
                <a:cs typeface="Estrangelo Edessa" panose="03080600000000000000" pitchFamily="66" charset="0"/>
              </a:rPr>
              <a:t>government</a:t>
            </a:r>
            <a:endParaRPr lang="it-IT" sz="1600" i="1" dirty="0">
              <a:latin typeface="Estrangelo Edessa" panose="03080600000000000000" pitchFamily="66" charset="0"/>
              <a:cs typeface="Estrangelo Edessa" panose="03080600000000000000" pitchFamily="66" charset="0"/>
            </a:endParaRPr>
          </a:p>
        </p:txBody>
      </p:sp>
      <p:cxnSp>
        <p:nvCxnSpPr>
          <p:cNvPr id="6" name="Connettore 2 5"/>
          <p:cNvCxnSpPr/>
          <p:nvPr/>
        </p:nvCxnSpPr>
        <p:spPr>
          <a:xfrm>
            <a:off x="4690753" y="3942608"/>
            <a:ext cx="890650" cy="118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2375065" y="3716977"/>
            <a:ext cx="2872902" cy="1323439"/>
          </a:xfrm>
          <a:prstGeom prst="rect">
            <a:avLst/>
          </a:prstGeom>
          <a:noFill/>
        </p:spPr>
        <p:txBody>
          <a:bodyPr wrap="none" rtlCol="0">
            <a:spAutoFit/>
          </a:bodyPr>
          <a:lstStyle/>
          <a:p>
            <a:r>
              <a:rPr lang="it-IT" sz="1600" i="1" dirty="0" smtClean="0">
                <a:latin typeface="Estrangelo Edessa" panose="03080600000000000000" pitchFamily="66" charset="0"/>
                <a:cs typeface="Estrangelo Edessa" panose="03080600000000000000" pitchFamily="66" charset="0"/>
              </a:rPr>
              <a:t>1906: </a:t>
            </a:r>
            <a:r>
              <a:rPr lang="it-IT" sz="1600" i="1" dirty="0" err="1" smtClean="0">
                <a:latin typeface="Estrangelo Edessa" panose="03080600000000000000" pitchFamily="66" charset="0"/>
                <a:cs typeface="Estrangelo Edessa" panose="03080600000000000000" pitchFamily="66" charset="0"/>
              </a:rPr>
              <a:t>it</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was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created</a:t>
            </a:r>
            <a:r>
              <a:rPr lang="it-IT" sz="1600" i="1" dirty="0" smtClean="0">
                <a:latin typeface="Estrangelo Edessa" panose="03080600000000000000" pitchFamily="66" charset="0"/>
                <a:cs typeface="Estrangelo Edessa" panose="03080600000000000000" pitchFamily="66" charset="0"/>
              </a:rPr>
              <a:t> the</a:t>
            </a:r>
          </a:p>
          <a:p>
            <a:r>
              <a:rPr lang="it-IT" sz="1600" i="1" dirty="0" err="1" smtClean="0">
                <a:latin typeface="Estrangelo Edessa" panose="03080600000000000000" pitchFamily="66" charset="0"/>
                <a:cs typeface="Estrangelo Edessa" panose="03080600000000000000" pitchFamily="66" charset="0"/>
              </a:rPr>
              <a:t>Alliance</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Française</a:t>
            </a:r>
            <a:r>
              <a:rPr lang="it-IT" sz="1600" i="1" dirty="0" smtClean="0">
                <a:latin typeface="Estrangelo Edessa" panose="03080600000000000000" pitchFamily="66" charset="0"/>
                <a:cs typeface="Estrangelo Edessa" panose="03080600000000000000" pitchFamily="66" charset="0"/>
              </a:rPr>
              <a:t>: a private</a:t>
            </a:r>
          </a:p>
          <a:p>
            <a:r>
              <a:rPr lang="it-IT" sz="1600" i="1" dirty="0">
                <a:latin typeface="Estrangelo Edessa" panose="03080600000000000000" pitchFamily="66" charset="0"/>
                <a:cs typeface="Estrangelo Edessa" panose="03080600000000000000" pitchFamily="66" charset="0"/>
              </a:rPr>
              <a:t>a</a:t>
            </a:r>
            <a:r>
              <a:rPr lang="it-IT" sz="1600" i="1" dirty="0" smtClean="0">
                <a:latin typeface="Estrangelo Edessa" panose="03080600000000000000" pitchFamily="66" charset="0"/>
                <a:cs typeface="Estrangelo Edessa" panose="03080600000000000000" pitchFamily="66" charset="0"/>
              </a:rPr>
              <a:t>gency </a:t>
            </a:r>
            <a:r>
              <a:rPr lang="it-IT" sz="1600" i="1" dirty="0" err="1" smtClean="0">
                <a:latin typeface="Estrangelo Edessa" panose="03080600000000000000" pitchFamily="66" charset="0"/>
                <a:cs typeface="Estrangelo Edessa" panose="03080600000000000000" pitchFamily="66" charset="0"/>
              </a:rPr>
              <a:t>enjoying</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governmental</a:t>
            </a:r>
            <a:r>
              <a:rPr lang="it-IT" sz="1600" i="1" dirty="0" smtClean="0">
                <a:latin typeface="Estrangelo Edessa" panose="03080600000000000000" pitchFamily="66" charset="0"/>
                <a:cs typeface="Estrangelo Edessa" panose="03080600000000000000" pitchFamily="66" charset="0"/>
              </a:rPr>
              <a:t> </a:t>
            </a:r>
          </a:p>
          <a:p>
            <a:r>
              <a:rPr lang="it-IT" sz="1600" i="1" dirty="0" err="1">
                <a:latin typeface="Estrangelo Edessa" panose="03080600000000000000" pitchFamily="66" charset="0"/>
                <a:cs typeface="Estrangelo Edessa" panose="03080600000000000000" pitchFamily="66" charset="0"/>
              </a:rPr>
              <a:t>s</a:t>
            </a:r>
            <a:r>
              <a:rPr lang="it-IT" sz="1600" i="1" dirty="0" err="1" smtClean="0">
                <a:latin typeface="Estrangelo Edessa" panose="03080600000000000000" pitchFamily="66" charset="0"/>
                <a:cs typeface="Estrangelo Edessa" panose="03080600000000000000" pitchFamily="66" charset="0"/>
              </a:rPr>
              <a:t>ubsidy</a:t>
            </a:r>
            <a:r>
              <a:rPr lang="it-IT" sz="1600" i="1" dirty="0" smtClean="0">
                <a:latin typeface="Estrangelo Edessa" panose="03080600000000000000" pitchFamily="66" charset="0"/>
                <a:cs typeface="Estrangelo Edessa" panose="03080600000000000000" pitchFamily="66" charset="0"/>
              </a:rPr>
              <a:t>, to spread </a:t>
            </a:r>
            <a:r>
              <a:rPr lang="it-IT" sz="1600" i="1" dirty="0" err="1" smtClean="0">
                <a:latin typeface="Estrangelo Edessa" panose="03080600000000000000" pitchFamily="66" charset="0"/>
                <a:cs typeface="Estrangelo Edessa" panose="03080600000000000000" pitchFamily="66" charset="0"/>
              </a:rPr>
              <a:t>language</a:t>
            </a:r>
            <a:r>
              <a:rPr lang="it-IT" sz="1600" i="1" dirty="0" smtClean="0">
                <a:latin typeface="Estrangelo Edessa" panose="03080600000000000000" pitchFamily="66" charset="0"/>
                <a:cs typeface="Estrangelo Edessa" panose="03080600000000000000" pitchFamily="66" charset="0"/>
              </a:rPr>
              <a:t> and </a:t>
            </a:r>
          </a:p>
          <a:p>
            <a:r>
              <a:rPr lang="it-IT" sz="1600" i="1" dirty="0" smtClean="0">
                <a:latin typeface="Estrangelo Edessa" panose="03080600000000000000" pitchFamily="66" charset="0"/>
                <a:cs typeface="Estrangelo Edessa" panose="03080600000000000000" pitchFamily="66" charset="0"/>
              </a:rPr>
              <a:t>Culture from France </a:t>
            </a:r>
            <a:r>
              <a:rPr lang="it-IT" sz="1600" i="1" dirty="0" err="1" smtClean="0">
                <a:latin typeface="Estrangelo Edessa" panose="03080600000000000000" pitchFamily="66" charset="0"/>
                <a:cs typeface="Estrangelo Edessa" panose="03080600000000000000" pitchFamily="66" charset="0"/>
              </a:rPr>
              <a:t>abroad</a:t>
            </a:r>
            <a:endParaRPr lang="it-IT" sz="1600" i="1" dirty="0">
              <a:latin typeface="Estrangelo Edessa" panose="03080600000000000000" pitchFamily="66" charset="0"/>
              <a:cs typeface="Estrangelo Edessa" panose="03080600000000000000" pitchFamily="66" charset="0"/>
            </a:endParaRPr>
          </a:p>
        </p:txBody>
      </p:sp>
      <p:cxnSp>
        <p:nvCxnSpPr>
          <p:cNvPr id="10" name="Connettore 2 9"/>
          <p:cNvCxnSpPr/>
          <p:nvPr/>
        </p:nvCxnSpPr>
        <p:spPr>
          <a:xfrm>
            <a:off x="8906494" y="3942608"/>
            <a:ext cx="570015" cy="118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9690265" y="3954483"/>
            <a:ext cx="2392001" cy="1077218"/>
          </a:xfrm>
          <a:prstGeom prst="rect">
            <a:avLst/>
          </a:prstGeom>
          <a:noFill/>
        </p:spPr>
        <p:txBody>
          <a:bodyPr wrap="none" rtlCol="0">
            <a:spAutoFit/>
          </a:bodyPr>
          <a:lstStyle/>
          <a:p>
            <a:r>
              <a:rPr lang="it-IT" sz="1600" i="1" dirty="0" smtClean="0">
                <a:latin typeface="Estrangelo Edessa" panose="03080600000000000000" pitchFamily="66" charset="0"/>
                <a:cs typeface="Estrangelo Edessa" panose="03080600000000000000" pitchFamily="66" charset="0"/>
              </a:rPr>
              <a:t>The French </a:t>
            </a:r>
            <a:r>
              <a:rPr lang="it-IT" sz="1600" i="1" dirty="0" err="1" smtClean="0">
                <a:latin typeface="Estrangelo Edessa" panose="03080600000000000000" pitchFamily="66" charset="0"/>
                <a:cs typeface="Estrangelo Edessa" panose="03080600000000000000" pitchFamily="66" charset="0"/>
              </a:rPr>
              <a:t>program</a:t>
            </a:r>
            <a:endParaRPr lang="it-IT" sz="1600" i="1" dirty="0" smtClean="0">
              <a:latin typeface="Estrangelo Edessa" panose="03080600000000000000" pitchFamily="66" charset="0"/>
              <a:cs typeface="Estrangelo Edessa" panose="03080600000000000000" pitchFamily="66" charset="0"/>
            </a:endParaRPr>
          </a:p>
          <a:p>
            <a:r>
              <a:rPr lang="it-IT" sz="1600" i="1" dirty="0">
                <a:latin typeface="Estrangelo Edessa" panose="03080600000000000000" pitchFamily="66" charset="0"/>
                <a:cs typeface="Estrangelo Edessa" panose="03080600000000000000" pitchFamily="66" charset="0"/>
              </a:rPr>
              <a:t>o</a:t>
            </a:r>
            <a:r>
              <a:rPr lang="it-IT" sz="1600" i="1" dirty="0" smtClean="0">
                <a:latin typeface="Estrangelo Edessa" panose="03080600000000000000" pitchFamily="66" charset="0"/>
                <a:cs typeface="Estrangelo Edessa" panose="03080600000000000000" pitchFamily="66" charset="0"/>
              </a:rPr>
              <a:t>f «</a:t>
            </a:r>
            <a:r>
              <a:rPr lang="it-IT" sz="1600" i="1" dirty="0" err="1" smtClean="0">
                <a:latin typeface="Estrangelo Edessa" panose="03080600000000000000" pitchFamily="66" charset="0"/>
                <a:cs typeface="Estrangelo Edessa" panose="03080600000000000000" pitchFamily="66" charset="0"/>
              </a:rPr>
              <a:t>intellectual</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expansion</a:t>
            </a:r>
            <a:r>
              <a:rPr lang="it-IT" sz="1600" i="1" dirty="0" smtClean="0">
                <a:latin typeface="Estrangelo Edessa" panose="03080600000000000000" pitchFamily="66" charset="0"/>
                <a:cs typeface="Estrangelo Edessa" panose="03080600000000000000" pitchFamily="66" charset="0"/>
              </a:rPr>
              <a:t>»</a:t>
            </a:r>
          </a:p>
          <a:p>
            <a:r>
              <a:rPr lang="it-IT" sz="1600" i="1" dirty="0" err="1">
                <a:latin typeface="Estrangelo Edessa" panose="03080600000000000000" pitchFamily="66" charset="0"/>
                <a:cs typeface="Estrangelo Edessa" panose="03080600000000000000" pitchFamily="66" charset="0"/>
              </a:rPr>
              <a:t>w</a:t>
            </a:r>
            <a:r>
              <a:rPr lang="it-IT" sz="1600" i="1" dirty="0" err="1" smtClean="0">
                <a:latin typeface="Estrangelo Edessa" panose="03080600000000000000" pitchFamily="66" charset="0"/>
                <a:cs typeface="Estrangelo Edessa" panose="03080600000000000000" pitchFamily="66" charset="0"/>
              </a:rPr>
              <a:t>as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enlarged</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after</a:t>
            </a:r>
            <a:r>
              <a:rPr lang="it-IT" sz="1600" i="1" dirty="0" smtClean="0">
                <a:latin typeface="Estrangelo Edessa" panose="03080600000000000000" pitchFamily="66" charset="0"/>
                <a:cs typeface="Estrangelo Edessa" panose="03080600000000000000" pitchFamily="66" charset="0"/>
              </a:rPr>
              <a:t> </a:t>
            </a:r>
          </a:p>
          <a:p>
            <a:r>
              <a:rPr lang="it-IT" sz="1600" i="1" dirty="0">
                <a:latin typeface="Estrangelo Edessa" panose="03080600000000000000" pitchFamily="66" charset="0"/>
                <a:cs typeface="Estrangelo Edessa" panose="03080600000000000000" pitchFamily="66" charset="0"/>
              </a:rPr>
              <a:t>t</a:t>
            </a:r>
            <a:r>
              <a:rPr lang="it-IT" sz="1600" i="1" dirty="0" smtClean="0">
                <a:latin typeface="Estrangelo Edessa" panose="03080600000000000000" pitchFamily="66" charset="0"/>
                <a:cs typeface="Estrangelo Edessa" panose="03080600000000000000" pitchFamily="66" charset="0"/>
              </a:rPr>
              <a:t>he First World War</a:t>
            </a:r>
            <a:endParaRPr lang="it-IT" sz="16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3721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National Cultural Relations Programs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endParaRPr lang="it-IT" dirty="0"/>
          </a:p>
        </p:txBody>
      </p:sp>
      <p:sp>
        <p:nvSpPr>
          <p:cNvPr id="4" name="Ovale 3"/>
          <p:cNvSpPr/>
          <p:nvPr/>
        </p:nvSpPr>
        <p:spPr>
          <a:xfrm>
            <a:off x="5795158" y="2133600"/>
            <a:ext cx="3063834" cy="3777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smtClean="0">
                <a:latin typeface="Estrangelo Edessa" panose="03080600000000000000" pitchFamily="66" charset="0"/>
                <a:cs typeface="Estrangelo Edessa" panose="03080600000000000000" pitchFamily="66" charset="0"/>
              </a:rPr>
              <a:t>The </a:t>
            </a:r>
            <a:r>
              <a:rPr lang="it-IT" sz="1600" i="1" dirty="0" err="1" smtClean="0">
                <a:latin typeface="Estrangelo Edessa" panose="03080600000000000000" pitchFamily="66" charset="0"/>
                <a:cs typeface="Estrangelo Edessa" panose="03080600000000000000" pitchFamily="66" charset="0"/>
              </a:rPr>
              <a:t>official</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German</a:t>
            </a:r>
            <a:r>
              <a:rPr lang="it-IT" sz="1600" i="1" dirty="0" smtClean="0">
                <a:latin typeface="Estrangelo Edessa" panose="03080600000000000000" pitchFamily="66" charset="0"/>
                <a:cs typeface="Estrangelo Edessa" panose="03080600000000000000" pitchFamily="66" charset="0"/>
              </a:rPr>
              <a:t> cultural </a:t>
            </a:r>
            <a:r>
              <a:rPr lang="it-IT" sz="1600" i="1" dirty="0" err="1" smtClean="0">
                <a:latin typeface="Estrangelo Edessa" panose="03080600000000000000" pitchFamily="66" charset="0"/>
                <a:cs typeface="Estrangelo Edessa" panose="03080600000000000000" pitchFamily="66" charset="0"/>
              </a:rPr>
              <a:t>program</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recognized</a:t>
            </a:r>
            <a:r>
              <a:rPr lang="it-IT" sz="1600" i="1" dirty="0" smtClean="0">
                <a:latin typeface="Estrangelo Edessa" panose="03080600000000000000" pitchFamily="66" charset="0"/>
                <a:cs typeface="Estrangelo Edessa" panose="03080600000000000000" pitchFamily="66" charset="0"/>
              </a:rPr>
              <a:t> the </a:t>
            </a:r>
            <a:r>
              <a:rPr lang="it-IT" sz="1600" i="1" dirty="0" err="1" smtClean="0">
                <a:latin typeface="Estrangelo Edessa" panose="03080600000000000000" pitchFamily="66" charset="0"/>
                <a:cs typeface="Estrangelo Edessa" panose="03080600000000000000" pitchFamily="66" charset="0"/>
              </a:rPr>
              <a:t>importance</a:t>
            </a:r>
            <a:r>
              <a:rPr lang="it-IT" sz="1600" i="1" dirty="0" smtClean="0">
                <a:latin typeface="Estrangelo Edessa" panose="03080600000000000000" pitchFamily="66" charset="0"/>
                <a:cs typeface="Estrangelo Edessa" panose="03080600000000000000" pitchFamily="66" charset="0"/>
              </a:rPr>
              <a:t> of the </a:t>
            </a:r>
            <a:r>
              <a:rPr lang="it-IT" sz="1600" i="1" dirty="0" err="1" smtClean="0">
                <a:latin typeface="Estrangelo Edessa" panose="03080600000000000000" pitchFamily="66" charset="0"/>
                <a:cs typeface="Estrangelo Edessa" panose="03080600000000000000" pitchFamily="66" charset="0"/>
              </a:rPr>
              <a:t>German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schools</a:t>
            </a:r>
            <a:r>
              <a:rPr lang="it-IT" sz="1600" i="1" dirty="0" smtClean="0">
                <a:latin typeface="Estrangelo Edessa" panose="03080600000000000000" pitchFamily="66" charset="0"/>
                <a:cs typeface="Estrangelo Edessa" panose="03080600000000000000" pitchFamily="66" charset="0"/>
              </a:rPr>
              <a:t> set up by </a:t>
            </a:r>
            <a:r>
              <a:rPr lang="it-IT" sz="1600" i="1" dirty="0" err="1" smtClean="0">
                <a:latin typeface="Estrangelo Edessa" panose="03080600000000000000" pitchFamily="66" charset="0"/>
                <a:cs typeface="Estrangelo Edessa" panose="03080600000000000000" pitchFamily="66" charset="0"/>
              </a:rPr>
              <a:t>emigrant</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German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communities</a:t>
            </a:r>
            <a:r>
              <a:rPr lang="it-IT" sz="1600" i="1" dirty="0" smtClean="0">
                <a:latin typeface="Estrangelo Edessa" panose="03080600000000000000" pitchFamily="66" charset="0"/>
                <a:cs typeface="Estrangelo Edessa" panose="03080600000000000000" pitchFamily="66" charset="0"/>
              </a:rPr>
              <a:t> in Asia, South Africa, Latin America</a:t>
            </a:r>
            <a:endParaRPr lang="it-IT" sz="1600" i="1" dirty="0">
              <a:latin typeface="Estrangelo Edessa" panose="03080600000000000000" pitchFamily="66" charset="0"/>
              <a:cs typeface="Estrangelo Edessa" panose="03080600000000000000" pitchFamily="66" charset="0"/>
            </a:endParaRPr>
          </a:p>
        </p:txBody>
      </p:sp>
      <p:cxnSp>
        <p:nvCxnSpPr>
          <p:cNvPr id="6" name="Connettore 2 5"/>
          <p:cNvCxnSpPr/>
          <p:nvPr/>
        </p:nvCxnSpPr>
        <p:spPr>
          <a:xfrm>
            <a:off x="4548249" y="3776353"/>
            <a:ext cx="1092530" cy="237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2458192" y="3657600"/>
            <a:ext cx="2595582" cy="1077218"/>
          </a:xfrm>
          <a:prstGeom prst="rect">
            <a:avLst/>
          </a:prstGeom>
          <a:noFill/>
        </p:spPr>
        <p:txBody>
          <a:bodyPr wrap="none" rtlCol="0">
            <a:spAutoFit/>
          </a:bodyPr>
          <a:lstStyle/>
          <a:p>
            <a:r>
              <a:rPr lang="it-IT" sz="1600" i="1" dirty="0" smtClean="0">
                <a:latin typeface="Estrangelo Edessa" panose="03080600000000000000" pitchFamily="66" charset="0"/>
                <a:cs typeface="Estrangelo Edessa" panose="03080600000000000000" pitchFamily="66" charset="0"/>
              </a:rPr>
              <a:t>Some </a:t>
            </a:r>
            <a:r>
              <a:rPr lang="it-IT" sz="1600" i="1" dirty="0" err="1" smtClean="0">
                <a:latin typeface="Estrangelo Edessa" panose="03080600000000000000" pitchFamily="66" charset="0"/>
                <a:cs typeface="Estrangelo Edessa" panose="03080600000000000000" pitchFamily="66" charset="0"/>
              </a:rPr>
              <a:t>schools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supported</a:t>
            </a:r>
            <a:endParaRPr lang="it-IT" sz="1600" i="1" dirty="0" smtClean="0">
              <a:latin typeface="Estrangelo Edessa" panose="03080600000000000000" pitchFamily="66" charset="0"/>
              <a:cs typeface="Estrangelo Edessa" panose="03080600000000000000" pitchFamily="66" charset="0"/>
            </a:endParaRPr>
          </a:p>
          <a:p>
            <a:r>
              <a:rPr lang="it-IT" sz="1600" i="1" dirty="0">
                <a:latin typeface="Estrangelo Edessa" panose="03080600000000000000" pitchFamily="66" charset="0"/>
                <a:cs typeface="Estrangelo Edessa" panose="03080600000000000000" pitchFamily="66" charset="0"/>
              </a:rPr>
              <a:t>b</a:t>
            </a:r>
            <a:r>
              <a:rPr lang="it-IT" sz="1600" i="1" dirty="0" smtClean="0">
                <a:latin typeface="Estrangelo Edessa" panose="03080600000000000000" pitchFamily="66" charset="0"/>
                <a:cs typeface="Estrangelo Edessa" panose="03080600000000000000" pitchFamily="66" charset="0"/>
              </a:rPr>
              <a:t>y private </a:t>
            </a:r>
            <a:r>
              <a:rPr lang="it-IT" sz="1600" i="1" dirty="0" err="1" smtClean="0">
                <a:latin typeface="Estrangelo Edessa" panose="03080600000000000000" pitchFamily="66" charset="0"/>
                <a:cs typeface="Estrangelo Edessa" panose="03080600000000000000" pitchFamily="66" charset="0"/>
              </a:rPr>
              <a:t>contributions</a:t>
            </a:r>
            <a:r>
              <a:rPr lang="it-IT" sz="1600" i="1" dirty="0" smtClean="0">
                <a:latin typeface="Estrangelo Edessa" panose="03080600000000000000" pitchFamily="66" charset="0"/>
                <a:cs typeface="Estrangelo Edessa" panose="03080600000000000000" pitchFamily="66" charset="0"/>
              </a:rPr>
              <a:t>,</a:t>
            </a:r>
          </a:p>
          <a:p>
            <a:r>
              <a:rPr lang="it-IT" sz="1600" i="1" dirty="0" err="1">
                <a:latin typeface="Estrangelo Edessa" panose="03080600000000000000" pitchFamily="66" charset="0"/>
                <a:cs typeface="Estrangelo Edessa" panose="03080600000000000000" pitchFamily="66" charset="0"/>
              </a:rPr>
              <a:t>b</a:t>
            </a:r>
            <a:r>
              <a:rPr lang="it-IT" sz="1600" i="1" dirty="0" err="1" smtClean="0">
                <a:latin typeface="Estrangelo Edessa" panose="03080600000000000000" pitchFamily="66" charset="0"/>
                <a:cs typeface="Estrangelo Edessa" panose="03080600000000000000" pitchFamily="66" charset="0"/>
              </a:rPr>
              <a:t>egan</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receive</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government</a:t>
            </a:r>
            <a:endParaRPr lang="it-IT" sz="1600" i="1" dirty="0" smtClean="0">
              <a:latin typeface="Estrangelo Edessa" panose="03080600000000000000" pitchFamily="66" charset="0"/>
              <a:cs typeface="Estrangelo Edessa" panose="03080600000000000000" pitchFamily="66" charset="0"/>
            </a:endParaRPr>
          </a:p>
          <a:p>
            <a:r>
              <a:rPr lang="it-IT" sz="1600" i="1" dirty="0" err="1">
                <a:latin typeface="Estrangelo Edessa" panose="03080600000000000000" pitchFamily="66" charset="0"/>
                <a:cs typeface="Estrangelo Edessa" panose="03080600000000000000" pitchFamily="66" charset="0"/>
              </a:rPr>
              <a:t>s</a:t>
            </a:r>
            <a:r>
              <a:rPr lang="it-IT" sz="1600" i="1" dirty="0" err="1" smtClean="0">
                <a:latin typeface="Estrangelo Edessa" panose="03080600000000000000" pitchFamily="66" charset="0"/>
                <a:cs typeface="Estrangelo Edessa" panose="03080600000000000000" pitchFamily="66" charset="0"/>
              </a:rPr>
              <a:t>ubsidies</a:t>
            </a:r>
            <a:r>
              <a:rPr lang="it-IT" sz="1600" i="1" dirty="0" smtClean="0">
                <a:latin typeface="Estrangelo Edessa" panose="03080600000000000000" pitchFamily="66" charset="0"/>
                <a:cs typeface="Estrangelo Edessa" panose="03080600000000000000" pitchFamily="66" charset="0"/>
              </a:rPr>
              <a:t> in 1875</a:t>
            </a:r>
            <a:endParaRPr lang="it-IT" sz="1600" i="1" dirty="0">
              <a:latin typeface="Estrangelo Edessa" panose="03080600000000000000" pitchFamily="66" charset="0"/>
              <a:cs typeface="Estrangelo Edessa" panose="03080600000000000000" pitchFamily="66" charset="0"/>
            </a:endParaRPr>
          </a:p>
        </p:txBody>
      </p:sp>
      <p:cxnSp>
        <p:nvCxnSpPr>
          <p:cNvPr id="10" name="Connettore 2 9"/>
          <p:cNvCxnSpPr/>
          <p:nvPr/>
        </p:nvCxnSpPr>
        <p:spPr>
          <a:xfrm>
            <a:off x="8858992" y="4643252"/>
            <a:ext cx="43938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9488384" y="4643252"/>
            <a:ext cx="2683748" cy="1815882"/>
          </a:xfrm>
          <a:prstGeom prst="rect">
            <a:avLst/>
          </a:prstGeom>
          <a:noFill/>
        </p:spPr>
        <p:txBody>
          <a:bodyPr wrap="none" rtlCol="0">
            <a:spAutoFit/>
          </a:bodyPr>
          <a:lstStyle/>
          <a:p>
            <a:r>
              <a:rPr lang="it-IT" sz="1600" i="1" dirty="0" err="1" smtClean="0">
                <a:latin typeface="Estrangelo Edessa" panose="03080600000000000000" pitchFamily="66" charset="0"/>
                <a:cs typeface="Estrangelo Edessa" panose="03080600000000000000" pitchFamily="66" charset="0"/>
              </a:rPr>
              <a:t>After</a:t>
            </a:r>
            <a:r>
              <a:rPr lang="it-IT" sz="1600" i="1" dirty="0" smtClean="0">
                <a:latin typeface="Estrangelo Edessa" panose="03080600000000000000" pitchFamily="66" charset="0"/>
                <a:cs typeface="Estrangelo Edessa" panose="03080600000000000000" pitchFamily="66" charset="0"/>
              </a:rPr>
              <a:t> the </a:t>
            </a:r>
            <a:r>
              <a:rPr lang="it-IT" sz="1600" i="1" dirty="0" err="1" smtClean="0">
                <a:latin typeface="Estrangelo Edessa" panose="03080600000000000000" pitchFamily="66" charset="0"/>
                <a:cs typeface="Estrangelo Edessa" panose="03080600000000000000" pitchFamily="66" charset="0"/>
              </a:rPr>
              <a:t>defeat</a:t>
            </a:r>
            <a:endParaRPr lang="it-IT" sz="1600" i="1" dirty="0" smtClean="0">
              <a:latin typeface="Estrangelo Edessa" panose="03080600000000000000" pitchFamily="66" charset="0"/>
              <a:cs typeface="Estrangelo Edessa" panose="03080600000000000000" pitchFamily="66" charset="0"/>
            </a:endParaRPr>
          </a:p>
          <a:p>
            <a:r>
              <a:rPr lang="it-IT" sz="1600" i="1" dirty="0">
                <a:latin typeface="Estrangelo Edessa" panose="03080600000000000000" pitchFamily="66" charset="0"/>
                <a:cs typeface="Estrangelo Edessa" panose="03080600000000000000" pitchFamily="66" charset="0"/>
              </a:rPr>
              <a:t>i</a:t>
            </a:r>
            <a:r>
              <a:rPr lang="it-IT" sz="1600" i="1" dirty="0" smtClean="0">
                <a:latin typeface="Estrangelo Edessa" panose="03080600000000000000" pitchFamily="66" charset="0"/>
                <a:cs typeface="Estrangelo Edessa" panose="03080600000000000000" pitchFamily="66" charset="0"/>
              </a:rPr>
              <a:t>n the First World War</a:t>
            </a:r>
          </a:p>
          <a:p>
            <a:r>
              <a:rPr lang="it-IT" sz="1600" i="1" dirty="0">
                <a:latin typeface="Estrangelo Edessa" panose="03080600000000000000" pitchFamily="66" charset="0"/>
                <a:cs typeface="Estrangelo Edessa" panose="03080600000000000000" pitchFamily="66" charset="0"/>
              </a:rPr>
              <a:t>t</a:t>
            </a:r>
            <a:r>
              <a:rPr lang="it-IT" sz="1600" i="1" dirty="0" smtClean="0">
                <a:latin typeface="Estrangelo Edessa" panose="03080600000000000000" pitchFamily="66" charset="0"/>
                <a:cs typeface="Estrangelo Edessa" panose="03080600000000000000" pitchFamily="66" charset="0"/>
              </a:rPr>
              <a:t>he </a:t>
            </a:r>
            <a:r>
              <a:rPr lang="it-IT" sz="1600" i="1" dirty="0" err="1" smtClean="0">
                <a:latin typeface="Estrangelo Edessa" panose="03080600000000000000" pitchFamily="66" charset="0"/>
                <a:cs typeface="Estrangelo Edessa" panose="03080600000000000000" pitchFamily="66" charset="0"/>
              </a:rPr>
              <a:t>program</a:t>
            </a:r>
            <a:r>
              <a:rPr lang="it-IT" sz="1600" i="1" dirty="0" smtClean="0">
                <a:latin typeface="Estrangelo Edessa" panose="03080600000000000000" pitchFamily="66" charset="0"/>
                <a:cs typeface="Estrangelo Edessa" panose="03080600000000000000" pitchFamily="66" charset="0"/>
              </a:rPr>
              <a:t> of cultural </a:t>
            </a:r>
          </a:p>
          <a:p>
            <a:r>
              <a:rPr lang="it-IT" sz="1600" i="1" dirty="0">
                <a:latin typeface="Estrangelo Edessa" panose="03080600000000000000" pitchFamily="66" charset="0"/>
                <a:cs typeface="Estrangelo Edessa" panose="03080600000000000000" pitchFamily="66" charset="0"/>
              </a:rPr>
              <a:t>r</a:t>
            </a:r>
            <a:r>
              <a:rPr lang="it-IT" sz="1600" i="1" dirty="0" smtClean="0">
                <a:latin typeface="Estrangelo Edessa" panose="03080600000000000000" pitchFamily="66" charset="0"/>
                <a:cs typeface="Estrangelo Edessa" panose="03080600000000000000" pitchFamily="66" charset="0"/>
              </a:rPr>
              <a:t>elations </a:t>
            </a:r>
            <a:r>
              <a:rPr lang="it-IT" sz="1600" i="1" dirty="0" err="1" smtClean="0">
                <a:latin typeface="Estrangelo Edessa" panose="03080600000000000000" pitchFamily="66" charset="0"/>
                <a:cs typeface="Estrangelo Edessa" panose="03080600000000000000" pitchFamily="66" charset="0"/>
              </a:rPr>
              <a:t>took</a:t>
            </a:r>
            <a:r>
              <a:rPr lang="it-IT" sz="1600" i="1" dirty="0" smtClean="0">
                <a:latin typeface="Estrangelo Edessa" panose="03080600000000000000" pitchFamily="66" charset="0"/>
                <a:cs typeface="Estrangelo Edessa" panose="03080600000000000000" pitchFamily="66" charset="0"/>
              </a:rPr>
              <a:t> new </a:t>
            </a:r>
            <a:r>
              <a:rPr lang="it-IT" sz="1600" i="1" dirty="0" err="1" smtClean="0">
                <a:latin typeface="Estrangelo Edessa" panose="03080600000000000000" pitchFamily="66" charset="0"/>
                <a:cs typeface="Estrangelo Edessa" panose="03080600000000000000" pitchFamily="66" charset="0"/>
              </a:rPr>
              <a:t>importance</a:t>
            </a:r>
            <a:endParaRPr lang="it-IT" sz="1600" i="1" dirty="0" smtClean="0">
              <a:latin typeface="Estrangelo Edessa" panose="03080600000000000000" pitchFamily="66" charset="0"/>
              <a:cs typeface="Estrangelo Edessa" panose="03080600000000000000" pitchFamily="66" charset="0"/>
            </a:endParaRPr>
          </a:p>
          <a:p>
            <a:r>
              <a:rPr lang="it-IT" sz="1600" i="1" dirty="0">
                <a:latin typeface="Estrangelo Edessa" panose="03080600000000000000" pitchFamily="66" charset="0"/>
                <a:cs typeface="Estrangelo Edessa" panose="03080600000000000000" pitchFamily="66" charset="0"/>
              </a:rPr>
              <a:t>t</a:t>
            </a:r>
            <a:r>
              <a:rPr lang="it-IT" sz="1600" i="1" dirty="0" smtClean="0">
                <a:latin typeface="Estrangelo Edessa" panose="03080600000000000000" pitchFamily="66" charset="0"/>
                <a:cs typeface="Estrangelo Edessa" panose="03080600000000000000" pitchFamily="66" charset="0"/>
              </a:rPr>
              <a:t>o </a:t>
            </a:r>
            <a:r>
              <a:rPr lang="it-IT" sz="1600" i="1" dirty="0" err="1" smtClean="0">
                <a:latin typeface="Estrangelo Edessa" panose="03080600000000000000" pitchFamily="66" charset="0"/>
                <a:cs typeface="Estrangelo Edessa" panose="03080600000000000000" pitchFamily="66" charset="0"/>
              </a:rPr>
              <a:t>try</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win</a:t>
            </a:r>
            <a:r>
              <a:rPr lang="it-IT" sz="1600" i="1" dirty="0" smtClean="0">
                <a:latin typeface="Estrangelo Edessa" panose="03080600000000000000" pitchFamily="66" charset="0"/>
                <a:cs typeface="Estrangelo Edessa" panose="03080600000000000000" pitchFamily="66" charset="0"/>
              </a:rPr>
              <a:t> by a </a:t>
            </a:r>
            <a:r>
              <a:rPr lang="it-IT" sz="1600" i="1" dirty="0" err="1" smtClean="0">
                <a:latin typeface="Estrangelo Edessa" panose="03080600000000000000" pitchFamily="66" charset="0"/>
                <a:cs typeface="Estrangelo Edessa" panose="03080600000000000000" pitchFamily="66" charset="0"/>
              </a:rPr>
              <a:t>friendly</a:t>
            </a:r>
            <a:endParaRPr lang="it-IT" sz="1600" i="1" dirty="0" smtClean="0">
              <a:latin typeface="Estrangelo Edessa" panose="03080600000000000000" pitchFamily="66" charset="0"/>
              <a:cs typeface="Estrangelo Edessa" panose="03080600000000000000" pitchFamily="66" charset="0"/>
            </a:endParaRPr>
          </a:p>
          <a:p>
            <a:r>
              <a:rPr lang="it-IT" sz="1600" i="1" dirty="0">
                <a:latin typeface="Estrangelo Edessa" panose="03080600000000000000" pitchFamily="66" charset="0"/>
                <a:cs typeface="Estrangelo Edessa" panose="03080600000000000000" pitchFamily="66" charset="0"/>
              </a:rPr>
              <a:t>c</a:t>
            </a:r>
            <a:r>
              <a:rPr lang="it-IT" sz="1600" i="1" dirty="0" smtClean="0">
                <a:latin typeface="Estrangelo Edessa" panose="03080600000000000000" pitchFamily="66" charset="0"/>
                <a:cs typeface="Estrangelo Edessa" panose="03080600000000000000" pitchFamily="66" charset="0"/>
              </a:rPr>
              <a:t>ultural offensive in the </a:t>
            </a:r>
          </a:p>
          <a:p>
            <a:r>
              <a:rPr lang="it-IT" sz="1600" i="1" dirty="0" err="1">
                <a:latin typeface="Estrangelo Edessa" panose="03080600000000000000" pitchFamily="66" charset="0"/>
                <a:cs typeface="Estrangelo Edessa" panose="03080600000000000000" pitchFamily="66" charset="0"/>
              </a:rPr>
              <a:t>o</a:t>
            </a:r>
            <a:r>
              <a:rPr lang="it-IT" sz="1600" i="1" dirty="0" err="1" smtClean="0">
                <a:latin typeface="Estrangelo Edessa" panose="03080600000000000000" pitchFamily="66" charset="0"/>
                <a:cs typeface="Estrangelo Edessa" panose="03080600000000000000" pitchFamily="66" charset="0"/>
              </a:rPr>
              <a:t>utside</a:t>
            </a:r>
            <a:r>
              <a:rPr lang="it-IT" sz="1600" i="1" dirty="0" smtClean="0">
                <a:latin typeface="Estrangelo Edessa" panose="03080600000000000000" pitchFamily="66" charset="0"/>
                <a:cs typeface="Estrangelo Edessa" panose="03080600000000000000" pitchFamily="66" charset="0"/>
              </a:rPr>
              <a:t> world»</a:t>
            </a:r>
            <a:endParaRPr lang="it-IT" sz="16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7446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Nationa</a:t>
            </a:r>
            <a:r>
              <a:rPr lang="it-IT" dirty="0" smtClean="0">
                <a:latin typeface="Estrangelo Edessa" panose="03080600000000000000" pitchFamily="66" charset="0"/>
                <a:cs typeface="Estrangelo Edessa" panose="03080600000000000000" pitchFamily="66" charset="0"/>
              </a:rPr>
              <a:t> Cultural Relations Programs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buNone/>
            </a:pPr>
            <a:endParaRPr lang="it-IT" dirty="0"/>
          </a:p>
        </p:txBody>
      </p:sp>
      <p:sp>
        <p:nvSpPr>
          <p:cNvPr id="4" name="Ovale 3"/>
          <p:cNvSpPr/>
          <p:nvPr/>
        </p:nvSpPr>
        <p:spPr>
          <a:xfrm>
            <a:off x="5510151" y="2133600"/>
            <a:ext cx="3336965" cy="3777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smtClean="0">
                <a:latin typeface="Estrangelo Edessa" panose="03080600000000000000" pitchFamily="66" charset="0"/>
                <a:cs typeface="Estrangelo Edessa" panose="03080600000000000000" pitchFamily="66" charset="0"/>
              </a:rPr>
              <a:t>Soviet Union </a:t>
            </a:r>
            <a:r>
              <a:rPr lang="it-IT" sz="1600" i="1" dirty="0" err="1" smtClean="0">
                <a:latin typeface="Estrangelo Edessa" panose="03080600000000000000" pitchFamily="66" charset="0"/>
                <a:cs typeface="Estrangelo Edessa" panose="03080600000000000000" pitchFamily="66" charset="0"/>
              </a:rPr>
              <a:t>began</a:t>
            </a:r>
            <a:r>
              <a:rPr lang="it-IT" sz="1600" i="1" dirty="0" smtClean="0">
                <a:latin typeface="Estrangelo Edessa" panose="03080600000000000000" pitchFamily="66" charset="0"/>
                <a:cs typeface="Estrangelo Edessa" panose="03080600000000000000" pitchFamily="66" charset="0"/>
              </a:rPr>
              <a:t> some cultural </a:t>
            </a:r>
            <a:r>
              <a:rPr lang="it-IT" sz="1600" i="1" dirty="0" err="1" smtClean="0">
                <a:latin typeface="Estrangelo Edessa" panose="03080600000000000000" pitchFamily="66" charset="0"/>
                <a:cs typeface="Estrangelo Edessa" panose="03080600000000000000" pitchFamily="66" charset="0"/>
              </a:rPr>
              <a:t>programs</a:t>
            </a:r>
            <a:r>
              <a:rPr lang="it-IT" sz="1600" i="1" dirty="0" smtClean="0">
                <a:latin typeface="Estrangelo Edessa" panose="03080600000000000000" pitchFamily="66" charset="0"/>
                <a:cs typeface="Estrangelo Edessa" panose="03080600000000000000" pitchFamily="66" charset="0"/>
              </a:rPr>
              <a:t> with </a:t>
            </a:r>
            <a:r>
              <a:rPr lang="it-IT" sz="1600" i="1" dirty="0" err="1" smtClean="0">
                <a:latin typeface="Estrangelo Edessa" panose="03080600000000000000" pitchFamily="66" charset="0"/>
                <a:cs typeface="Estrangelo Edessa" panose="03080600000000000000" pitchFamily="66" charset="0"/>
              </a:rPr>
              <a:t>other</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countries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after</a:t>
            </a:r>
            <a:r>
              <a:rPr lang="it-IT" sz="1600" i="1" dirty="0" smtClean="0">
                <a:latin typeface="Estrangelo Edessa" panose="03080600000000000000" pitchFamily="66" charset="0"/>
                <a:cs typeface="Estrangelo Edessa" panose="03080600000000000000" pitchFamily="66" charset="0"/>
              </a:rPr>
              <a:t> the </a:t>
            </a:r>
            <a:r>
              <a:rPr lang="it-IT" sz="1600" i="1" dirty="0" err="1" smtClean="0">
                <a:latin typeface="Estrangelo Edessa" panose="03080600000000000000" pitchFamily="66" charset="0"/>
                <a:cs typeface="Estrangelo Edessa" panose="03080600000000000000" pitchFamily="66" charset="0"/>
              </a:rPr>
              <a:t>abandon</a:t>
            </a:r>
            <a:r>
              <a:rPr lang="it-IT" sz="1600" i="1" dirty="0" smtClean="0">
                <a:latin typeface="Estrangelo Edessa" panose="03080600000000000000" pitchFamily="66" charset="0"/>
                <a:cs typeface="Estrangelo Edessa" panose="03080600000000000000" pitchFamily="66" charset="0"/>
              </a:rPr>
              <a:t> of immediate </a:t>
            </a:r>
            <a:r>
              <a:rPr lang="it-IT" sz="1600" i="1" dirty="0" err="1" smtClean="0">
                <a:latin typeface="Estrangelo Edessa" panose="03080600000000000000" pitchFamily="66" charset="0"/>
                <a:cs typeface="Estrangelo Edessa" panose="03080600000000000000" pitchFamily="66" charset="0"/>
              </a:rPr>
              <a:t>efforts</a:t>
            </a:r>
            <a:r>
              <a:rPr lang="it-IT" sz="1600" i="1" dirty="0" smtClean="0">
                <a:latin typeface="Estrangelo Edessa" panose="03080600000000000000" pitchFamily="66" charset="0"/>
                <a:cs typeface="Estrangelo Edessa" panose="03080600000000000000" pitchFamily="66" charset="0"/>
              </a:rPr>
              <a:t> for world </a:t>
            </a:r>
            <a:r>
              <a:rPr lang="it-IT" sz="1600" i="1" dirty="0" err="1" smtClean="0">
                <a:latin typeface="Estrangelo Edessa" panose="03080600000000000000" pitchFamily="66" charset="0"/>
                <a:cs typeface="Estrangelo Edessa" panose="03080600000000000000" pitchFamily="66" charset="0"/>
              </a:rPr>
              <a:t>revolution</a:t>
            </a:r>
            <a:r>
              <a:rPr lang="it-IT" sz="1600" i="1" dirty="0" smtClean="0">
                <a:latin typeface="Estrangelo Edessa" panose="03080600000000000000" pitchFamily="66" charset="0"/>
                <a:cs typeface="Estrangelo Edessa" panose="03080600000000000000" pitchFamily="66" charset="0"/>
              </a:rPr>
              <a:t>. In 1925 </a:t>
            </a:r>
            <a:r>
              <a:rPr lang="it-IT" sz="1600" i="1" dirty="0" err="1" smtClean="0">
                <a:latin typeface="Estrangelo Edessa" panose="03080600000000000000" pitchFamily="66" charset="0"/>
                <a:cs typeface="Estrangelo Edessa" panose="03080600000000000000" pitchFamily="66" charset="0"/>
              </a:rPr>
              <a:t>there</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was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established</a:t>
            </a:r>
            <a:r>
              <a:rPr lang="it-IT" sz="1600" i="1" dirty="0" smtClean="0">
                <a:latin typeface="Estrangelo Edessa" panose="03080600000000000000" pitchFamily="66" charset="0"/>
                <a:cs typeface="Estrangelo Edessa" panose="03080600000000000000" pitchFamily="66" charset="0"/>
              </a:rPr>
              <a:t> the </a:t>
            </a:r>
            <a:r>
              <a:rPr lang="it-IT" sz="1600" i="1" dirty="0" err="1" smtClean="0">
                <a:latin typeface="Estrangelo Edessa" panose="03080600000000000000" pitchFamily="66" charset="0"/>
                <a:cs typeface="Estrangelo Edessa" panose="03080600000000000000" pitchFamily="66" charset="0"/>
              </a:rPr>
              <a:t>All</a:t>
            </a:r>
            <a:r>
              <a:rPr lang="it-IT" sz="1600" i="1" dirty="0" smtClean="0">
                <a:latin typeface="Estrangelo Edessa" panose="03080600000000000000" pitchFamily="66" charset="0"/>
                <a:cs typeface="Estrangelo Edessa" panose="03080600000000000000" pitchFamily="66" charset="0"/>
              </a:rPr>
              <a:t> Union Society for Cultural Relations with </a:t>
            </a:r>
            <a:r>
              <a:rPr lang="it-IT" sz="1600" i="1" dirty="0" err="1" smtClean="0">
                <a:latin typeface="Estrangelo Edessa" panose="03080600000000000000" pitchFamily="66" charset="0"/>
                <a:cs typeface="Estrangelo Edessa" panose="03080600000000000000" pitchFamily="66" charset="0"/>
              </a:rPr>
              <a:t>Foreign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Countries</a:t>
            </a:r>
            <a:r>
              <a:rPr lang="it-IT" sz="1600" i="1" dirty="0" smtClean="0">
                <a:latin typeface="Estrangelo Edessa" panose="03080600000000000000" pitchFamily="66" charset="0"/>
                <a:cs typeface="Estrangelo Edessa" panose="03080600000000000000" pitchFamily="66" charset="0"/>
              </a:rPr>
              <a:t> (VOKS),</a:t>
            </a:r>
          </a:p>
          <a:p>
            <a:pPr algn="ctr"/>
            <a:r>
              <a:rPr lang="it-IT" sz="1600" i="1" dirty="0">
                <a:latin typeface="Estrangelo Edessa" panose="03080600000000000000" pitchFamily="66" charset="0"/>
                <a:cs typeface="Estrangelo Edessa" panose="03080600000000000000" pitchFamily="66" charset="0"/>
              </a:rPr>
              <a:t>w</a:t>
            </a:r>
            <a:r>
              <a:rPr lang="it-IT" sz="1600" i="1" dirty="0" smtClean="0">
                <a:latin typeface="Estrangelo Edessa" panose="03080600000000000000" pitchFamily="66" charset="0"/>
                <a:cs typeface="Estrangelo Edessa" panose="03080600000000000000" pitchFamily="66" charset="0"/>
              </a:rPr>
              <a:t>ith propaganda for the Soviet </a:t>
            </a:r>
            <a:r>
              <a:rPr lang="it-IT" sz="1600" i="1" dirty="0" err="1" smtClean="0">
                <a:latin typeface="Estrangelo Edessa" panose="03080600000000000000" pitchFamily="66" charset="0"/>
                <a:cs typeface="Estrangelo Edessa" panose="03080600000000000000" pitchFamily="66" charset="0"/>
              </a:rPr>
              <a:t>system</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as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its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object</a:t>
            </a:r>
            <a:r>
              <a:rPr lang="it-IT" sz="1600" i="1" dirty="0" smtClean="0">
                <a:latin typeface="Estrangelo Edessa" panose="03080600000000000000" pitchFamily="66" charset="0"/>
                <a:cs typeface="Estrangelo Edessa" panose="03080600000000000000" pitchFamily="66" charset="0"/>
              </a:rPr>
              <a:t> </a:t>
            </a:r>
            <a:endParaRPr lang="it-IT" sz="1600" i="1" dirty="0">
              <a:latin typeface="Estrangelo Edessa" panose="03080600000000000000" pitchFamily="66" charset="0"/>
              <a:cs typeface="Estrangelo Edessa" panose="03080600000000000000" pitchFamily="66" charset="0"/>
            </a:endParaRPr>
          </a:p>
        </p:txBody>
      </p:sp>
      <p:cxnSp>
        <p:nvCxnSpPr>
          <p:cNvPr id="6" name="Connettore 2 5"/>
          <p:cNvCxnSpPr/>
          <p:nvPr/>
        </p:nvCxnSpPr>
        <p:spPr>
          <a:xfrm flipH="1">
            <a:off x="4821382" y="3978234"/>
            <a:ext cx="475013" cy="118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766951" y="3871356"/>
            <a:ext cx="3741730" cy="2062103"/>
          </a:xfrm>
          <a:prstGeom prst="rect">
            <a:avLst/>
          </a:prstGeom>
          <a:noFill/>
        </p:spPr>
        <p:txBody>
          <a:bodyPr wrap="none" rtlCol="0">
            <a:spAutoFit/>
          </a:bodyPr>
          <a:lstStyle/>
          <a:p>
            <a:r>
              <a:rPr lang="it-IT" sz="1600" i="1" dirty="0" err="1" smtClean="0">
                <a:latin typeface="Estrangelo Edessa" panose="03080600000000000000" pitchFamily="66" charset="0"/>
                <a:cs typeface="Estrangelo Edessa" panose="03080600000000000000" pitchFamily="66" charset="0"/>
              </a:rPr>
              <a:t>Seeking</a:t>
            </a:r>
            <a:r>
              <a:rPr lang="it-IT" sz="1600" i="1" dirty="0" smtClean="0">
                <a:latin typeface="Estrangelo Edessa" panose="03080600000000000000" pitchFamily="66" charset="0"/>
                <a:cs typeface="Estrangelo Edessa" panose="03080600000000000000" pitchFamily="66" charset="0"/>
              </a:rPr>
              <a:t> «the world </a:t>
            </a:r>
          </a:p>
          <a:p>
            <a:r>
              <a:rPr lang="it-IT" sz="1600" i="1" dirty="0">
                <a:latin typeface="Estrangelo Edessa" panose="03080600000000000000" pitchFamily="66" charset="0"/>
                <a:cs typeface="Estrangelo Edessa" panose="03080600000000000000" pitchFamily="66" charset="0"/>
              </a:rPr>
              <a:t>u</a:t>
            </a:r>
            <a:r>
              <a:rPr lang="it-IT" sz="1600" i="1" dirty="0" smtClean="0">
                <a:latin typeface="Estrangelo Edessa" panose="03080600000000000000" pitchFamily="66" charset="0"/>
                <a:cs typeface="Estrangelo Edessa" panose="03080600000000000000" pitchFamily="66" charset="0"/>
              </a:rPr>
              <a:t>nion of </a:t>
            </a:r>
            <a:r>
              <a:rPr lang="it-IT" sz="1600" i="1" dirty="0" err="1" smtClean="0">
                <a:latin typeface="Estrangelo Edessa" panose="03080600000000000000" pitchFamily="66" charset="0"/>
                <a:cs typeface="Estrangelo Edessa" panose="03080600000000000000" pitchFamily="66" charset="0"/>
              </a:rPr>
              <a:t>intellectual</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forces</a:t>
            </a:r>
            <a:endParaRPr lang="it-IT" sz="1600" i="1" dirty="0" smtClean="0">
              <a:latin typeface="Estrangelo Edessa" panose="03080600000000000000" pitchFamily="66" charset="0"/>
              <a:cs typeface="Estrangelo Edessa" panose="03080600000000000000" pitchFamily="66" charset="0"/>
            </a:endParaRPr>
          </a:p>
          <a:p>
            <a:r>
              <a:rPr lang="it-IT" sz="1600" i="1" dirty="0">
                <a:latin typeface="Estrangelo Edessa" panose="03080600000000000000" pitchFamily="66" charset="0"/>
                <a:cs typeface="Estrangelo Edessa" panose="03080600000000000000" pitchFamily="66" charset="0"/>
              </a:rPr>
              <a:t>f</a:t>
            </a:r>
            <a:r>
              <a:rPr lang="it-IT" sz="1600" i="1" dirty="0" smtClean="0">
                <a:latin typeface="Estrangelo Edessa" panose="03080600000000000000" pitchFamily="66" charset="0"/>
                <a:cs typeface="Estrangelo Edessa" panose="03080600000000000000" pitchFamily="66" charset="0"/>
              </a:rPr>
              <a:t>or the </a:t>
            </a:r>
            <a:r>
              <a:rPr lang="it-IT" sz="1600" i="1" dirty="0" err="1" smtClean="0">
                <a:latin typeface="Estrangelo Edessa" panose="03080600000000000000" pitchFamily="66" charset="0"/>
                <a:cs typeface="Estrangelo Edessa" panose="03080600000000000000" pitchFamily="66" charset="0"/>
              </a:rPr>
              <a:t>triumph</a:t>
            </a:r>
            <a:r>
              <a:rPr lang="it-IT" sz="1600" i="1" dirty="0" smtClean="0">
                <a:latin typeface="Estrangelo Edessa" panose="03080600000000000000" pitchFamily="66" charset="0"/>
                <a:cs typeface="Estrangelo Edessa" panose="03080600000000000000" pitchFamily="66" charset="0"/>
              </a:rPr>
              <a:t> of genuine </a:t>
            </a:r>
          </a:p>
          <a:p>
            <a:r>
              <a:rPr lang="it-IT" sz="1600" i="1" dirty="0">
                <a:latin typeface="Estrangelo Edessa" panose="03080600000000000000" pitchFamily="66" charset="0"/>
                <a:cs typeface="Estrangelo Edessa" panose="03080600000000000000" pitchFamily="66" charset="0"/>
              </a:rPr>
              <a:t>w</a:t>
            </a:r>
            <a:r>
              <a:rPr lang="it-IT" sz="1600" i="1" dirty="0" smtClean="0">
                <a:latin typeface="Estrangelo Edessa" panose="03080600000000000000" pitchFamily="66" charset="0"/>
                <a:cs typeface="Estrangelo Edessa" panose="03080600000000000000" pitchFamily="66" charset="0"/>
              </a:rPr>
              <a:t>orld culture», </a:t>
            </a:r>
            <a:r>
              <a:rPr lang="it-IT" sz="1600" i="1" dirty="0" err="1" smtClean="0">
                <a:latin typeface="Estrangelo Edessa" panose="03080600000000000000" pitchFamily="66" charset="0"/>
                <a:cs typeface="Estrangelo Edessa" panose="03080600000000000000" pitchFamily="66" charset="0"/>
              </a:rPr>
              <a:t>demonstrating</a:t>
            </a:r>
            <a:r>
              <a:rPr lang="it-IT" sz="1600" i="1" dirty="0" smtClean="0">
                <a:latin typeface="Estrangelo Edessa" panose="03080600000000000000" pitchFamily="66" charset="0"/>
                <a:cs typeface="Estrangelo Edessa" panose="03080600000000000000" pitchFamily="66" charset="0"/>
              </a:rPr>
              <a:t> </a:t>
            </a:r>
          </a:p>
          <a:p>
            <a:r>
              <a:rPr lang="it-IT" sz="1600" i="1" dirty="0" smtClean="0">
                <a:latin typeface="Estrangelo Edessa" panose="03080600000000000000" pitchFamily="66" charset="0"/>
                <a:cs typeface="Estrangelo Edessa" panose="03080600000000000000" pitchFamily="66" charset="0"/>
              </a:rPr>
              <a:t>«to </a:t>
            </a:r>
            <a:r>
              <a:rPr lang="it-IT" sz="1600" i="1" dirty="0" err="1" smtClean="0">
                <a:latin typeface="Estrangelo Edessa" panose="03080600000000000000" pitchFamily="66" charset="0"/>
                <a:cs typeface="Estrangelo Edessa" panose="03080600000000000000" pitchFamily="66" charset="0"/>
              </a:rPr>
              <a:t>foreign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countries</a:t>
            </a:r>
            <a:r>
              <a:rPr lang="it-IT" sz="1600" i="1" dirty="0" smtClean="0">
                <a:latin typeface="Estrangelo Edessa" panose="03080600000000000000" pitchFamily="66" charset="0"/>
                <a:cs typeface="Estrangelo Edessa" panose="03080600000000000000" pitchFamily="66" charset="0"/>
              </a:rPr>
              <a:t> a general</a:t>
            </a:r>
          </a:p>
          <a:p>
            <a:r>
              <a:rPr lang="it-IT" sz="1600" i="1" dirty="0" err="1">
                <a:latin typeface="Estrangelo Edessa" panose="03080600000000000000" pitchFamily="66" charset="0"/>
                <a:cs typeface="Estrangelo Edessa" panose="03080600000000000000" pitchFamily="66" charset="0"/>
              </a:rPr>
              <a:t>o</a:t>
            </a:r>
            <a:r>
              <a:rPr lang="it-IT" sz="1600" i="1" dirty="0" err="1" smtClean="0">
                <a:latin typeface="Estrangelo Edessa" panose="03080600000000000000" pitchFamily="66" charset="0"/>
                <a:cs typeface="Estrangelo Edessa" panose="03080600000000000000" pitchFamily="66" charset="0"/>
              </a:rPr>
              <a:t>utilne</a:t>
            </a:r>
            <a:r>
              <a:rPr lang="it-IT" sz="1600" i="1" dirty="0" smtClean="0">
                <a:latin typeface="Estrangelo Edessa" panose="03080600000000000000" pitchFamily="66" charset="0"/>
                <a:cs typeface="Estrangelo Edessa" panose="03080600000000000000" pitchFamily="66" charset="0"/>
              </a:rPr>
              <a:t> of Soviet culture </a:t>
            </a:r>
          </a:p>
          <a:p>
            <a:r>
              <a:rPr lang="it-IT" sz="1600" i="1" dirty="0">
                <a:latin typeface="Estrangelo Edessa" panose="03080600000000000000" pitchFamily="66" charset="0"/>
                <a:cs typeface="Estrangelo Edessa" panose="03080600000000000000" pitchFamily="66" charset="0"/>
              </a:rPr>
              <a:t>i</a:t>
            </a:r>
            <a:r>
              <a:rPr lang="it-IT" sz="1600" i="1" dirty="0" smtClean="0">
                <a:latin typeface="Estrangelo Edessa" panose="03080600000000000000" pitchFamily="66" charset="0"/>
                <a:cs typeface="Estrangelo Edessa" panose="03080600000000000000" pitchFamily="66" charset="0"/>
              </a:rPr>
              <a:t>n </a:t>
            </a:r>
            <a:r>
              <a:rPr lang="it-IT" sz="1600" i="1" dirty="0" err="1" smtClean="0">
                <a:latin typeface="Estrangelo Edessa" panose="03080600000000000000" pitchFamily="66" charset="0"/>
                <a:cs typeface="Estrangelo Edessa" panose="03080600000000000000" pitchFamily="66" charset="0"/>
              </a:rPr>
              <a:t>its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totality</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calling</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intellectuals</a:t>
            </a:r>
            <a:endParaRPr lang="it-IT" sz="1600" i="1" dirty="0" smtClean="0">
              <a:latin typeface="Estrangelo Edessa" panose="03080600000000000000" pitchFamily="66" charset="0"/>
              <a:cs typeface="Estrangelo Edessa" panose="03080600000000000000" pitchFamily="66" charset="0"/>
            </a:endParaRPr>
          </a:p>
          <a:p>
            <a:r>
              <a:rPr lang="it-IT" sz="1600" i="1" dirty="0" smtClean="0">
                <a:latin typeface="Estrangelo Edessa" panose="03080600000000000000" pitchFamily="66" charset="0"/>
                <a:cs typeface="Estrangelo Edessa" panose="03080600000000000000" pitchFamily="66" charset="0"/>
              </a:rPr>
              <a:t>«to </a:t>
            </a:r>
            <a:r>
              <a:rPr lang="it-IT" sz="1600" i="1" dirty="0" err="1" smtClean="0">
                <a:latin typeface="Estrangelo Edessa" panose="03080600000000000000" pitchFamily="66" charset="0"/>
                <a:cs typeface="Estrangelo Edessa" panose="03080600000000000000" pitchFamily="66" charset="0"/>
              </a:rPr>
              <a:t>fight</a:t>
            </a:r>
            <a:r>
              <a:rPr lang="it-IT" sz="1600" i="1" dirty="0" smtClean="0">
                <a:latin typeface="Estrangelo Edessa" panose="03080600000000000000" pitchFamily="66" charset="0"/>
                <a:cs typeface="Estrangelo Edessa" panose="03080600000000000000" pitchFamily="66" charset="0"/>
              </a:rPr>
              <a:t> the war </a:t>
            </a:r>
            <a:r>
              <a:rPr lang="it-IT" sz="1600" i="1" dirty="0" err="1" smtClean="0">
                <a:latin typeface="Estrangelo Edessa" panose="03080600000000000000" pitchFamily="66" charset="0"/>
                <a:cs typeface="Estrangelo Edessa" panose="03080600000000000000" pitchFamily="66" charset="0"/>
              </a:rPr>
              <a:t>danger</a:t>
            </a:r>
            <a:r>
              <a:rPr lang="it-IT" sz="1600" i="1" dirty="0" smtClean="0">
                <a:latin typeface="Estrangelo Edessa" panose="03080600000000000000" pitchFamily="66" charset="0"/>
                <a:cs typeface="Estrangelo Edessa" panose="03080600000000000000" pitchFamily="66" charset="0"/>
              </a:rPr>
              <a:t>, agitate for </a:t>
            </a:r>
            <a:r>
              <a:rPr lang="it-IT" sz="1600" i="1" dirty="0" err="1" smtClean="0">
                <a:latin typeface="Estrangelo Edessa" panose="03080600000000000000" pitchFamily="66" charset="0"/>
                <a:cs typeface="Estrangelo Edessa" panose="03080600000000000000" pitchFamily="66" charset="0"/>
              </a:rPr>
              <a:t>peace</a:t>
            </a:r>
            <a:r>
              <a:rPr lang="it-IT" sz="1600" i="1" dirty="0" smtClean="0">
                <a:latin typeface="Estrangelo Edessa" panose="03080600000000000000" pitchFamily="66" charset="0"/>
                <a:cs typeface="Estrangelo Edessa" panose="03080600000000000000" pitchFamily="66" charset="0"/>
              </a:rPr>
              <a:t>»</a:t>
            </a:r>
          </a:p>
        </p:txBody>
      </p:sp>
      <p:cxnSp>
        <p:nvCxnSpPr>
          <p:cNvPr id="11" name="Connettore 2 10"/>
          <p:cNvCxnSpPr/>
          <p:nvPr/>
        </p:nvCxnSpPr>
        <p:spPr>
          <a:xfrm>
            <a:off x="8847116" y="3040083"/>
            <a:ext cx="320635" cy="118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9381506" y="3051958"/>
            <a:ext cx="2840842" cy="2062103"/>
          </a:xfrm>
          <a:prstGeom prst="rect">
            <a:avLst/>
          </a:prstGeom>
          <a:noFill/>
        </p:spPr>
        <p:txBody>
          <a:bodyPr wrap="none" rtlCol="0">
            <a:spAutoFit/>
          </a:bodyPr>
          <a:lstStyle/>
          <a:p>
            <a:r>
              <a:rPr lang="it-IT" sz="1600" i="1" dirty="0" smtClean="0">
                <a:latin typeface="Estrangelo Edessa" panose="03080600000000000000" pitchFamily="66" charset="0"/>
                <a:cs typeface="Estrangelo Edessa" panose="03080600000000000000" pitchFamily="66" charset="0"/>
              </a:rPr>
              <a:t>The </a:t>
            </a:r>
            <a:r>
              <a:rPr lang="it-IT" sz="1600" i="1" dirty="0" err="1" smtClean="0">
                <a:latin typeface="Estrangelo Edessa" panose="03080600000000000000" pitchFamily="66" charset="0"/>
                <a:cs typeface="Estrangelo Edessa" panose="03080600000000000000" pitchFamily="66" charset="0"/>
              </a:rPr>
              <a:t>VicePresident</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Voks</a:t>
            </a:r>
            <a:endParaRPr lang="it-IT" sz="1600" i="1" dirty="0" smtClean="0">
              <a:latin typeface="Estrangelo Edessa" panose="03080600000000000000" pitchFamily="66" charset="0"/>
              <a:cs typeface="Estrangelo Edessa" panose="03080600000000000000" pitchFamily="66" charset="0"/>
            </a:endParaRPr>
          </a:p>
          <a:p>
            <a:r>
              <a:rPr lang="it-IT" sz="1600" i="1" dirty="0" smtClean="0">
                <a:latin typeface="Estrangelo Edessa" panose="03080600000000000000" pitchFamily="66" charset="0"/>
                <a:cs typeface="Estrangelo Edessa" panose="03080600000000000000" pitchFamily="66" charset="0"/>
              </a:rPr>
              <a:t>E. Lerner </a:t>
            </a:r>
            <a:r>
              <a:rPr lang="it-IT" sz="1600" i="1" dirty="0" err="1" smtClean="0">
                <a:latin typeface="Estrangelo Edessa" panose="03080600000000000000" pitchFamily="66" charset="0"/>
                <a:cs typeface="Estrangelo Edessa" panose="03080600000000000000" pitchFamily="66" charset="0"/>
              </a:rPr>
              <a:t>stated</a:t>
            </a:r>
            <a:r>
              <a:rPr lang="it-IT" sz="1600" i="1" dirty="0" smtClean="0">
                <a:latin typeface="Estrangelo Edessa" panose="03080600000000000000" pitchFamily="66" charset="0"/>
                <a:cs typeface="Estrangelo Edessa" panose="03080600000000000000" pitchFamily="66" charset="0"/>
              </a:rPr>
              <a:t> in 1931:</a:t>
            </a:r>
          </a:p>
          <a:p>
            <a:r>
              <a:rPr lang="it-IT" sz="1600" i="1" dirty="0" smtClean="0">
                <a:latin typeface="Estrangelo Edessa" panose="03080600000000000000" pitchFamily="66" charset="0"/>
                <a:cs typeface="Estrangelo Edessa" panose="03080600000000000000" pitchFamily="66" charset="0"/>
              </a:rPr>
              <a:t>«</a:t>
            </a:r>
            <a:r>
              <a:rPr lang="it-IT" sz="1600" i="1" dirty="0" err="1" smtClean="0">
                <a:latin typeface="Estrangelo Edessa" panose="03080600000000000000" pitchFamily="66" charset="0"/>
                <a:cs typeface="Estrangelo Edessa" panose="03080600000000000000" pitchFamily="66" charset="0"/>
              </a:rPr>
              <a:t>These</a:t>
            </a:r>
            <a:r>
              <a:rPr lang="it-IT" sz="1600" i="1" dirty="0" smtClean="0">
                <a:latin typeface="Estrangelo Edessa" panose="03080600000000000000" pitchFamily="66" charset="0"/>
                <a:cs typeface="Estrangelo Edessa" panose="03080600000000000000" pitchFamily="66" charset="0"/>
              </a:rPr>
              <a:t> societies must create</a:t>
            </a:r>
          </a:p>
          <a:p>
            <a:r>
              <a:rPr lang="it-IT" sz="1600" i="1" dirty="0">
                <a:latin typeface="Estrangelo Edessa" panose="03080600000000000000" pitchFamily="66" charset="0"/>
                <a:cs typeface="Estrangelo Edessa" panose="03080600000000000000" pitchFamily="66" charset="0"/>
              </a:rPr>
              <a:t>a</a:t>
            </a:r>
            <a:r>
              <a:rPr lang="it-IT" sz="1600" i="1" dirty="0" smtClean="0">
                <a:latin typeface="Estrangelo Edessa" panose="03080600000000000000" pitchFamily="66" charset="0"/>
                <a:cs typeface="Estrangelo Edessa" panose="03080600000000000000" pitchFamily="66" charset="0"/>
              </a:rPr>
              <a:t> ring of trust, </a:t>
            </a:r>
            <a:r>
              <a:rPr lang="it-IT" sz="1600" i="1" dirty="0" err="1" smtClean="0">
                <a:latin typeface="Estrangelo Edessa" panose="03080600000000000000" pitchFamily="66" charset="0"/>
                <a:cs typeface="Estrangelo Edessa" panose="03080600000000000000" pitchFamily="66" charset="0"/>
              </a:rPr>
              <a:t>sympathy</a:t>
            </a:r>
            <a:r>
              <a:rPr lang="it-IT" sz="1600" i="1" dirty="0" smtClean="0">
                <a:latin typeface="Estrangelo Edessa" panose="03080600000000000000" pitchFamily="66" charset="0"/>
                <a:cs typeface="Estrangelo Edessa" panose="03080600000000000000" pitchFamily="66" charset="0"/>
              </a:rPr>
              <a:t> and </a:t>
            </a:r>
          </a:p>
          <a:p>
            <a:r>
              <a:rPr lang="it-IT" sz="1600" i="1" dirty="0" err="1">
                <a:latin typeface="Estrangelo Edessa" panose="03080600000000000000" pitchFamily="66" charset="0"/>
                <a:cs typeface="Estrangelo Edessa" panose="03080600000000000000" pitchFamily="66" charset="0"/>
              </a:rPr>
              <a:t>f</a:t>
            </a:r>
            <a:r>
              <a:rPr lang="it-IT" sz="1600" i="1" dirty="0" err="1" smtClean="0">
                <a:latin typeface="Estrangelo Edessa" panose="03080600000000000000" pitchFamily="66" charset="0"/>
                <a:cs typeface="Estrangelo Edessa" panose="03080600000000000000" pitchFamily="66" charset="0"/>
              </a:rPr>
              <a:t>riendship</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around</a:t>
            </a:r>
            <a:r>
              <a:rPr lang="it-IT" sz="1600" i="1" dirty="0" smtClean="0">
                <a:latin typeface="Estrangelo Edessa" panose="03080600000000000000" pitchFamily="66" charset="0"/>
                <a:cs typeface="Estrangelo Edessa" panose="03080600000000000000" pitchFamily="66" charset="0"/>
              </a:rPr>
              <a:t> the USSR,</a:t>
            </a:r>
          </a:p>
          <a:p>
            <a:r>
              <a:rPr lang="it-IT" sz="1600" i="1" dirty="0" err="1">
                <a:latin typeface="Estrangelo Edessa" panose="03080600000000000000" pitchFamily="66" charset="0"/>
                <a:cs typeface="Estrangelo Edessa" panose="03080600000000000000" pitchFamily="66" charset="0"/>
              </a:rPr>
              <a:t>t</a:t>
            </a:r>
            <a:r>
              <a:rPr lang="it-IT" sz="1600" i="1" dirty="0" err="1" smtClean="0">
                <a:latin typeface="Estrangelo Edessa" panose="03080600000000000000" pitchFamily="66" charset="0"/>
                <a:cs typeface="Estrangelo Edessa" panose="03080600000000000000" pitchFamily="66" charset="0"/>
              </a:rPr>
              <a:t>hrough</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which</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all</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plans</a:t>
            </a:r>
            <a:r>
              <a:rPr lang="it-IT" sz="1600" i="1" dirty="0" smtClean="0">
                <a:latin typeface="Estrangelo Edessa" panose="03080600000000000000" pitchFamily="66" charset="0"/>
                <a:cs typeface="Estrangelo Edessa" panose="03080600000000000000" pitchFamily="66" charset="0"/>
              </a:rPr>
              <a:t> </a:t>
            </a:r>
          </a:p>
          <a:p>
            <a:r>
              <a:rPr lang="it-IT" sz="1600" i="1" dirty="0">
                <a:latin typeface="Estrangelo Edessa" panose="03080600000000000000" pitchFamily="66" charset="0"/>
                <a:cs typeface="Estrangelo Edessa" panose="03080600000000000000" pitchFamily="66" charset="0"/>
              </a:rPr>
              <a:t>o</a:t>
            </a:r>
            <a:r>
              <a:rPr lang="it-IT" sz="1600" i="1" dirty="0" smtClean="0">
                <a:latin typeface="Estrangelo Edessa" panose="03080600000000000000" pitchFamily="66" charset="0"/>
                <a:cs typeface="Estrangelo Edessa" panose="03080600000000000000" pitchFamily="66" charset="0"/>
              </a:rPr>
              <a:t>f </a:t>
            </a:r>
            <a:r>
              <a:rPr lang="it-IT" sz="1600" i="1" dirty="0" err="1" smtClean="0">
                <a:latin typeface="Estrangelo Edessa" panose="03080600000000000000" pitchFamily="66" charset="0"/>
                <a:cs typeface="Estrangelo Edessa" panose="03080600000000000000" pitchFamily="66" charset="0"/>
              </a:rPr>
              <a:t>intervention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will</a:t>
            </a:r>
            <a:r>
              <a:rPr lang="it-IT" sz="1600" i="1" dirty="0" smtClean="0">
                <a:latin typeface="Estrangelo Edessa" panose="03080600000000000000" pitchFamily="66" charset="0"/>
                <a:cs typeface="Estrangelo Edessa" panose="03080600000000000000" pitchFamily="66" charset="0"/>
              </a:rPr>
              <a:t> be </a:t>
            </a:r>
            <a:r>
              <a:rPr lang="it-IT" sz="1600" i="1" dirty="0" err="1" smtClean="0">
                <a:latin typeface="Estrangelo Edessa" panose="03080600000000000000" pitchFamily="66" charset="0"/>
                <a:cs typeface="Estrangelo Edessa" panose="03080600000000000000" pitchFamily="66" charset="0"/>
              </a:rPr>
              <a:t>unable</a:t>
            </a:r>
            <a:r>
              <a:rPr lang="it-IT" sz="1600" i="1" dirty="0" smtClean="0">
                <a:latin typeface="Estrangelo Edessa" panose="03080600000000000000" pitchFamily="66" charset="0"/>
                <a:cs typeface="Estrangelo Edessa" panose="03080600000000000000" pitchFamily="66" charset="0"/>
              </a:rPr>
              <a:t> to </a:t>
            </a:r>
          </a:p>
          <a:p>
            <a:r>
              <a:rPr lang="it-IT" sz="1600" i="1" dirty="0">
                <a:latin typeface="Estrangelo Edessa" panose="03080600000000000000" pitchFamily="66" charset="0"/>
                <a:cs typeface="Estrangelo Edessa" panose="03080600000000000000" pitchFamily="66" charset="0"/>
              </a:rPr>
              <a:t>p</a:t>
            </a:r>
            <a:r>
              <a:rPr lang="it-IT" sz="1600" i="1" dirty="0" smtClean="0">
                <a:latin typeface="Estrangelo Edessa" panose="03080600000000000000" pitchFamily="66" charset="0"/>
                <a:cs typeface="Estrangelo Edessa" panose="03080600000000000000" pitchFamily="66" charset="0"/>
              </a:rPr>
              <a:t>enetrate»</a:t>
            </a:r>
            <a:endParaRPr lang="it-IT" sz="16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9275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National Cultural Relations Programs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endParaRPr lang="it-IT" dirty="0"/>
          </a:p>
        </p:txBody>
      </p:sp>
      <p:sp>
        <p:nvSpPr>
          <p:cNvPr id="4" name="Ovale 3"/>
          <p:cNvSpPr/>
          <p:nvPr/>
        </p:nvSpPr>
        <p:spPr>
          <a:xfrm>
            <a:off x="2589213" y="2133600"/>
            <a:ext cx="4167848" cy="3777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err="1" smtClean="0">
                <a:latin typeface="Estrangelo Edessa" panose="03080600000000000000" pitchFamily="66" charset="0"/>
                <a:cs typeface="Estrangelo Edessa" panose="03080600000000000000" pitchFamily="66" charset="0"/>
              </a:rPr>
              <a:t>United</a:t>
            </a:r>
            <a:r>
              <a:rPr lang="it-IT" sz="1600" i="1" dirty="0" smtClean="0">
                <a:latin typeface="Estrangelo Edessa" panose="03080600000000000000" pitchFamily="66" charset="0"/>
                <a:cs typeface="Estrangelo Edessa" panose="03080600000000000000" pitchFamily="66" charset="0"/>
              </a:rPr>
              <a:t> Kingdom </a:t>
            </a:r>
            <a:r>
              <a:rPr lang="it-IT" sz="1600" i="1" dirty="0" err="1" smtClean="0">
                <a:latin typeface="Estrangelo Edessa" panose="03080600000000000000" pitchFamily="66" charset="0"/>
                <a:cs typeface="Estrangelo Edessa" panose="03080600000000000000" pitchFamily="66" charset="0"/>
              </a:rPr>
              <a:t>created</a:t>
            </a:r>
            <a:r>
              <a:rPr lang="it-IT" sz="1600" i="1" dirty="0" smtClean="0">
                <a:latin typeface="Estrangelo Edessa" panose="03080600000000000000" pitchFamily="66" charset="0"/>
                <a:cs typeface="Estrangelo Edessa" panose="03080600000000000000" pitchFamily="66" charset="0"/>
              </a:rPr>
              <a:t> in 1934 the </a:t>
            </a:r>
            <a:r>
              <a:rPr lang="it-IT" sz="1600" i="1" dirty="0" err="1" smtClean="0">
                <a:latin typeface="Estrangelo Edessa" panose="03080600000000000000" pitchFamily="66" charset="0"/>
                <a:cs typeface="Estrangelo Edessa" panose="03080600000000000000" pitchFamily="66" charset="0"/>
              </a:rPr>
              <a:t>British</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Council</a:t>
            </a:r>
            <a:r>
              <a:rPr lang="it-IT" sz="1600" i="1" dirty="0" smtClean="0">
                <a:latin typeface="Estrangelo Edessa" panose="03080600000000000000" pitchFamily="66" charset="0"/>
                <a:cs typeface="Estrangelo Edessa" panose="03080600000000000000" pitchFamily="66" charset="0"/>
              </a:rPr>
              <a:t> for Relations with </a:t>
            </a:r>
            <a:r>
              <a:rPr lang="it-IT" sz="1600" i="1" dirty="0" err="1" smtClean="0">
                <a:latin typeface="Estrangelo Edessa" panose="03080600000000000000" pitchFamily="66" charset="0"/>
                <a:cs typeface="Estrangelo Edessa" panose="03080600000000000000" pitchFamily="66" charset="0"/>
              </a:rPr>
              <a:t>Other</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Countries</a:t>
            </a:r>
            <a:r>
              <a:rPr lang="it-IT" sz="1600" i="1" dirty="0" smtClean="0">
                <a:latin typeface="Estrangelo Edessa" panose="03080600000000000000" pitchFamily="66" charset="0"/>
                <a:cs typeface="Estrangelo Edessa" panose="03080600000000000000" pitchFamily="66" charset="0"/>
              </a:rPr>
              <a:t>: an agency of «</a:t>
            </a:r>
            <a:r>
              <a:rPr lang="it-IT" sz="1600" i="1" dirty="0" err="1" smtClean="0">
                <a:latin typeface="Estrangelo Edessa" panose="03080600000000000000" pitchFamily="66" charset="0"/>
                <a:cs typeface="Estrangelo Edessa" panose="03080600000000000000" pitchFamily="66" charset="0"/>
              </a:rPr>
              <a:t>national</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interpretation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abroad</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initially</a:t>
            </a:r>
            <a:r>
              <a:rPr lang="it-IT" sz="1600" i="1" dirty="0" smtClean="0">
                <a:latin typeface="Estrangelo Edessa" panose="03080600000000000000" pitchFamily="66" charset="0"/>
                <a:cs typeface="Estrangelo Edessa" panose="03080600000000000000" pitchFamily="66" charset="0"/>
              </a:rPr>
              <a:t> with the </a:t>
            </a:r>
            <a:r>
              <a:rPr lang="it-IT" sz="1600" i="1" dirty="0" err="1" smtClean="0">
                <a:latin typeface="Estrangelo Edessa" panose="03080600000000000000" pitchFamily="66" charset="0"/>
                <a:cs typeface="Estrangelo Edessa" panose="03080600000000000000" pitchFamily="66" charset="0"/>
              </a:rPr>
              <a:t>expectation</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financial</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support</a:t>
            </a:r>
            <a:r>
              <a:rPr lang="it-IT" sz="1600" i="1" dirty="0" smtClean="0">
                <a:latin typeface="Estrangelo Edessa" panose="03080600000000000000" pitchFamily="66" charset="0"/>
                <a:cs typeface="Estrangelo Edessa" panose="03080600000000000000" pitchFamily="66" charset="0"/>
              </a:rPr>
              <a:t> from private </a:t>
            </a:r>
            <a:r>
              <a:rPr lang="it-IT" sz="1600" i="1" dirty="0" err="1" smtClean="0">
                <a:latin typeface="Estrangelo Edessa" panose="03080600000000000000" pitchFamily="66" charset="0"/>
                <a:cs typeface="Estrangelo Edessa" panose="03080600000000000000" pitchFamily="66" charset="0"/>
              </a:rPr>
              <a:t>agencies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then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rapidly</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supported</a:t>
            </a:r>
            <a:r>
              <a:rPr lang="it-IT" sz="1600" i="1" dirty="0" smtClean="0">
                <a:latin typeface="Estrangelo Edessa" panose="03080600000000000000" pitchFamily="66" charset="0"/>
                <a:cs typeface="Estrangelo Edessa" panose="03080600000000000000" pitchFamily="66" charset="0"/>
              </a:rPr>
              <a:t> by the </a:t>
            </a:r>
            <a:r>
              <a:rPr lang="it-IT" sz="1600" i="1" dirty="0" err="1" smtClean="0">
                <a:latin typeface="Estrangelo Edessa" panose="03080600000000000000" pitchFamily="66" charset="0"/>
                <a:cs typeface="Estrangelo Edessa" panose="03080600000000000000" pitchFamily="66" charset="0"/>
              </a:rPr>
              <a:t>Foreign</a:t>
            </a:r>
            <a:r>
              <a:rPr lang="it-IT" sz="1600" i="1" dirty="0" smtClean="0">
                <a:latin typeface="Estrangelo Edessa" panose="03080600000000000000" pitchFamily="66" charset="0"/>
                <a:cs typeface="Estrangelo Edessa" panose="03080600000000000000" pitchFamily="66" charset="0"/>
              </a:rPr>
              <a:t> Office</a:t>
            </a:r>
            <a:endParaRPr lang="it-IT" sz="1600" i="1" dirty="0">
              <a:latin typeface="Estrangelo Edessa" panose="03080600000000000000" pitchFamily="66" charset="0"/>
              <a:cs typeface="Estrangelo Edessa" panose="03080600000000000000" pitchFamily="66" charset="0"/>
            </a:endParaRPr>
          </a:p>
        </p:txBody>
      </p:sp>
      <p:sp>
        <p:nvSpPr>
          <p:cNvPr id="5" name="Ovale 4"/>
          <p:cNvSpPr/>
          <p:nvPr/>
        </p:nvSpPr>
        <p:spPr>
          <a:xfrm>
            <a:off x="7956468" y="2133600"/>
            <a:ext cx="3548143" cy="37776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err="1" smtClean="0">
                <a:latin typeface="Estrangelo Edessa" panose="03080600000000000000" pitchFamily="66" charset="0"/>
                <a:cs typeface="Estrangelo Edessa" panose="03080600000000000000" pitchFamily="66" charset="0"/>
              </a:rPr>
              <a:t>United</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States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was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one</a:t>
            </a:r>
            <a:r>
              <a:rPr lang="it-IT" sz="1600" i="1" dirty="0" smtClean="0">
                <a:latin typeface="Estrangelo Edessa" panose="03080600000000000000" pitchFamily="66" charset="0"/>
                <a:cs typeface="Estrangelo Edessa" panose="03080600000000000000" pitchFamily="66" charset="0"/>
              </a:rPr>
              <a:t> of the last of the major </a:t>
            </a:r>
            <a:r>
              <a:rPr lang="it-IT" sz="1600" i="1" dirty="0" err="1" smtClean="0">
                <a:latin typeface="Estrangelo Edessa" panose="03080600000000000000" pitchFamily="66" charset="0"/>
                <a:cs typeface="Estrangelo Edessa" panose="03080600000000000000" pitchFamily="66" charset="0"/>
              </a:rPr>
              <a:t>powers</a:t>
            </a:r>
            <a:r>
              <a:rPr lang="it-IT" sz="1600" i="1" dirty="0" smtClean="0">
                <a:latin typeface="Estrangelo Edessa" panose="03080600000000000000" pitchFamily="66" charset="0"/>
                <a:cs typeface="Estrangelo Edessa" panose="03080600000000000000" pitchFamily="66" charset="0"/>
              </a:rPr>
              <a:t> to create </a:t>
            </a:r>
            <a:r>
              <a:rPr lang="it-IT" sz="1600" i="1" dirty="0" err="1" smtClean="0">
                <a:latin typeface="Estrangelo Edessa" panose="03080600000000000000" pitchFamily="66" charset="0"/>
                <a:cs typeface="Estrangelo Edessa" panose="03080600000000000000" pitchFamily="66" charset="0"/>
              </a:rPr>
              <a:t>programs</a:t>
            </a:r>
            <a:r>
              <a:rPr lang="it-IT" sz="1600" i="1" dirty="0" smtClean="0">
                <a:latin typeface="Estrangelo Edessa" panose="03080600000000000000" pitchFamily="66" charset="0"/>
                <a:cs typeface="Estrangelo Edessa" panose="03080600000000000000" pitchFamily="66" charset="0"/>
              </a:rPr>
              <a:t> of cultural </a:t>
            </a:r>
            <a:r>
              <a:rPr lang="it-IT" sz="1600" i="1" dirty="0" err="1" smtClean="0">
                <a:latin typeface="Estrangelo Edessa" panose="03080600000000000000" pitchFamily="66" charset="0"/>
                <a:cs typeface="Estrangelo Edessa" panose="03080600000000000000" pitchFamily="66" charset="0"/>
              </a:rPr>
              <a:t>exchange</a:t>
            </a:r>
            <a:r>
              <a:rPr lang="it-IT" sz="1600" i="1" dirty="0" smtClean="0">
                <a:latin typeface="Estrangelo Edessa" panose="03080600000000000000" pitchFamily="66" charset="0"/>
                <a:cs typeface="Estrangelo Edessa" panose="03080600000000000000" pitchFamily="66" charset="0"/>
              </a:rPr>
              <a:t>. In 1938 </a:t>
            </a:r>
            <a:r>
              <a:rPr lang="it-IT" sz="1600" i="1" dirty="0" err="1" smtClean="0">
                <a:latin typeface="Estrangelo Edessa" panose="03080600000000000000" pitchFamily="66" charset="0"/>
                <a:cs typeface="Estrangelo Edessa" panose="03080600000000000000" pitchFamily="66" charset="0"/>
              </a:rPr>
              <a:t>was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created</a:t>
            </a:r>
            <a:r>
              <a:rPr lang="it-IT" sz="1600" i="1" dirty="0" smtClean="0">
                <a:latin typeface="Estrangelo Edessa" panose="03080600000000000000" pitchFamily="66" charset="0"/>
                <a:cs typeface="Estrangelo Edessa" panose="03080600000000000000" pitchFamily="66" charset="0"/>
              </a:rPr>
              <a:t> an Inter-Departmental </a:t>
            </a:r>
            <a:r>
              <a:rPr lang="it-IT" sz="1600" i="1" dirty="0" err="1" smtClean="0">
                <a:latin typeface="Estrangelo Edessa" panose="03080600000000000000" pitchFamily="66" charset="0"/>
                <a:cs typeface="Estrangelo Edessa" panose="03080600000000000000" pitchFamily="66" charset="0"/>
              </a:rPr>
              <a:t>Committee</a:t>
            </a:r>
            <a:r>
              <a:rPr lang="it-IT" sz="1600" i="1" dirty="0" smtClean="0">
                <a:latin typeface="Estrangelo Edessa" panose="03080600000000000000" pitchFamily="66" charset="0"/>
                <a:cs typeface="Estrangelo Edessa" panose="03080600000000000000" pitchFamily="66" charset="0"/>
              </a:rPr>
              <a:t> on </a:t>
            </a:r>
            <a:r>
              <a:rPr lang="it-IT" sz="1600" i="1" dirty="0" err="1" smtClean="0">
                <a:latin typeface="Estrangelo Edessa" panose="03080600000000000000" pitchFamily="66" charset="0"/>
                <a:cs typeface="Estrangelo Edessa" panose="03080600000000000000" pitchFamily="66" charset="0"/>
              </a:rPr>
              <a:t>Scientific</a:t>
            </a:r>
            <a:r>
              <a:rPr lang="it-IT" sz="1600" i="1" dirty="0" smtClean="0">
                <a:latin typeface="Estrangelo Edessa" panose="03080600000000000000" pitchFamily="66" charset="0"/>
                <a:cs typeface="Estrangelo Edessa" panose="03080600000000000000" pitchFamily="66" charset="0"/>
              </a:rPr>
              <a:t> and Cultural </a:t>
            </a:r>
            <a:r>
              <a:rPr lang="it-IT" sz="1600" i="1" dirty="0" err="1" smtClean="0">
                <a:latin typeface="Estrangelo Edessa" panose="03080600000000000000" pitchFamily="66" charset="0"/>
                <a:cs typeface="Estrangelo Edessa" panose="03080600000000000000" pitchFamily="66" charset="0"/>
              </a:rPr>
              <a:t>Cooperation</a:t>
            </a:r>
            <a:r>
              <a:rPr lang="it-IT" sz="1600" i="1" dirty="0" smtClean="0">
                <a:latin typeface="Estrangelo Edessa" panose="03080600000000000000" pitchFamily="66" charset="0"/>
                <a:cs typeface="Estrangelo Edessa" panose="03080600000000000000" pitchFamily="66" charset="0"/>
              </a:rPr>
              <a:t> with the </a:t>
            </a:r>
            <a:r>
              <a:rPr lang="it-IT" sz="1600" i="1" dirty="0" err="1" smtClean="0">
                <a:latin typeface="Estrangelo Edessa" panose="03080600000000000000" pitchFamily="66" charset="0"/>
                <a:cs typeface="Estrangelo Edessa" panose="03080600000000000000" pitchFamily="66" charset="0"/>
              </a:rPr>
              <a:t>other</a:t>
            </a:r>
            <a:r>
              <a:rPr lang="it-IT" sz="1600" i="1" dirty="0" smtClean="0">
                <a:latin typeface="Estrangelo Edessa" panose="03080600000000000000" pitchFamily="66" charset="0"/>
                <a:cs typeface="Estrangelo Edessa" panose="03080600000000000000" pitchFamily="66" charset="0"/>
              </a:rPr>
              <a:t> American </a:t>
            </a:r>
            <a:r>
              <a:rPr lang="it-IT" sz="1600" i="1" dirty="0" err="1" smtClean="0">
                <a:latin typeface="Estrangelo Edessa" panose="03080600000000000000" pitchFamily="66" charset="0"/>
                <a:cs typeface="Estrangelo Edessa" panose="03080600000000000000" pitchFamily="66" charset="0"/>
              </a:rPr>
              <a:t>Republics</a:t>
            </a:r>
            <a:r>
              <a:rPr lang="it-IT" sz="1600" i="1" dirty="0" smtClean="0">
                <a:latin typeface="Estrangelo Edessa" panose="03080600000000000000" pitchFamily="66" charset="0"/>
                <a:cs typeface="Estrangelo Edessa" panose="03080600000000000000" pitchFamily="66" charset="0"/>
              </a:rPr>
              <a:t>, and, </a:t>
            </a:r>
            <a:r>
              <a:rPr lang="it-IT" sz="1600" i="1" dirty="0" err="1" smtClean="0">
                <a:latin typeface="Estrangelo Edessa" panose="03080600000000000000" pitchFamily="66" charset="0"/>
                <a:cs typeface="Estrangelo Edessa" panose="03080600000000000000" pitchFamily="66" charset="0"/>
              </a:rPr>
              <a:t>together</a:t>
            </a:r>
            <a:r>
              <a:rPr lang="it-IT" sz="1600" i="1" dirty="0" smtClean="0">
                <a:latin typeface="Estrangelo Edessa" panose="03080600000000000000" pitchFamily="66" charset="0"/>
                <a:cs typeface="Estrangelo Edessa" panose="03080600000000000000" pitchFamily="66" charset="0"/>
              </a:rPr>
              <a:t>, in the </a:t>
            </a:r>
            <a:r>
              <a:rPr lang="it-IT" sz="1600" i="1" dirty="0" err="1" smtClean="0">
                <a:latin typeface="Estrangelo Edessa" panose="03080600000000000000" pitchFamily="66" charset="0"/>
                <a:cs typeface="Estrangelo Edessa" panose="03080600000000000000" pitchFamily="66" charset="0"/>
              </a:rPr>
              <a:t>Department</a:t>
            </a:r>
            <a:r>
              <a:rPr lang="it-IT" sz="1600" i="1" dirty="0" smtClean="0">
                <a:latin typeface="Estrangelo Edessa" panose="03080600000000000000" pitchFamily="66" charset="0"/>
                <a:cs typeface="Estrangelo Edessa" panose="03080600000000000000" pitchFamily="66" charset="0"/>
              </a:rPr>
              <a:t> of State, a </a:t>
            </a:r>
            <a:r>
              <a:rPr lang="it-IT" sz="1600" i="1" dirty="0" err="1" smtClean="0">
                <a:latin typeface="Estrangelo Edessa" panose="03080600000000000000" pitchFamily="66" charset="0"/>
                <a:cs typeface="Estrangelo Edessa" panose="03080600000000000000" pitchFamily="66" charset="0"/>
              </a:rPr>
              <a:t>Divisionn</a:t>
            </a:r>
            <a:r>
              <a:rPr lang="it-IT" sz="1600" i="1" dirty="0" smtClean="0">
                <a:latin typeface="Estrangelo Edessa" panose="03080600000000000000" pitchFamily="66" charset="0"/>
                <a:cs typeface="Estrangelo Edessa" panose="03080600000000000000" pitchFamily="66" charset="0"/>
              </a:rPr>
              <a:t> of Cultural Relations</a:t>
            </a:r>
            <a:endParaRPr lang="it-IT" sz="16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974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National Cultural Relations Programs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lnSpcReduction="10000"/>
          </a:bodyPr>
          <a:lstStyle/>
          <a:p>
            <a:pPr marL="0" indent="0" algn="ctr">
              <a:buNone/>
            </a:pPr>
            <a:r>
              <a:rPr lang="it-IT" i="1" dirty="0" smtClean="0">
                <a:latin typeface="Estrangelo Edessa" panose="03080600000000000000" pitchFamily="66" charset="0"/>
                <a:cs typeface="Estrangelo Edessa" panose="03080600000000000000" pitchFamily="66" charset="0"/>
              </a:rPr>
              <a:t>Some common </a:t>
            </a:r>
            <a:r>
              <a:rPr lang="it-IT" i="1" dirty="0" err="1" smtClean="0">
                <a:latin typeface="Estrangelo Edessa" panose="03080600000000000000" pitchFamily="66" charset="0"/>
                <a:cs typeface="Estrangelo Edessa" panose="03080600000000000000" pitchFamily="66" charset="0"/>
              </a:rPr>
              <a:t>elements</a:t>
            </a:r>
            <a:r>
              <a:rPr lang="it-IT" i="1" dirty="0" smtClean="0">
                <a:latin typeface="Estrangelo Edessa" panose="03080600000000000000" pitchFamily="66" charset="0"/>
                <a:cs typeface="Estrangelo Edessa" panose="03080600000000000000" pitchFamily="66" charset="0"/>
              </a:rPr>
              <a:t>…</a:t>
            </a:r>
          </a:p>
          <a:p>
            <a:pPr marL="0" indent="0" algn="ctr">
              <a:buNone/>
            </a:pPr>
            <a:endParaRPr lang="it-IT" i="1" dirty="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programs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concerned</a:t>
            </a:r>
            <a:r>
              <a:rPr lang="it-IT" dirty="0" smtClean="0">
                <a:latin typeface="Estrangelo Edessa" panose="03080600000000000000" pitchFamily="66" charset="0"/>
                <a:cs typeface="Estrangelo Edessa" panose="03080600000000000000" pitchFamily="66" charset="0"/>
              </a:rPr>
              <a:t> with «</a:t>
            </a:r>
            <a:r>
              <a:rPr lang="it-IT" dirty="0" err="1" smtClean="0">
                <a:latin typeface="Estrangelo Edessa" panose="03080600000000000000" pitchFamily="66" charset="0"/>
                <a:cs typeface="Estrangelo Edessa" panose="03080600000000000000" pitchFamily="66" charset="0"/>
              </a:rPr>
              <a:t>exchanges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persons</a:t>
            </a:r>
            <a:r>
              <a:rPr lang="it-IT" dirty="0" smtClean="0">
                <a:latin typeface="Estrangelo Edessa" panose="03080600000000000000" pitchFamily="66" charset="0"/>
                <a:cs typeface="Estrangelo Edessa" panose="03080600000000000000" pitchFamily="66" charset="0"/>
              </a:rPr>
              <a:t>»</a:t>
            </a:r>
          </a:p>
          <a:p>
            <a:pPr algn="just"/>
            <a:r>
              <a:rPr lang="it-IT" dirty="0" err="1" smtClean="0">
                <a:latin typeface="Estrangelo Edessa" panose="03080600000000000000" pitchFamily="66" charset="0"/>
                <a:cs typeface="Estrangelo Edessa" panose="03080600000000000000" pitchFamily="66" charset="0"/>
              </a:rPr>
              <a:t>They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encouraged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contacts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between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members</a:t>
            </a:r>
            <a:r>
              <a:rPr lang="it-IT" dirty="0" smtClean="0">
                <a:latin typeface="Estrangelo Edessa" panose="03080600000000000000" pitchFamily="66" charset="0"/>
                <a:cs typeface="Estrangelo Edessa" panose="03080600000000000000" pitchFamily="66" charset="0"/>
              </a:rPr>
              <a:t> of a </a:t>
            </a:r>
            <a:r>
              <a:rPr lang="it-IT" dirty="0" err="1" smtClean="0">
                <a:latin typeface="Estrangelo Edessa" panose="03080600000000000000" pitchFamily="66" charset="0"/>
                <a:cs typeface="Estrangelo Edessa" panose="03080600000000000000" pitchFamily="66" charset="0"/>
              </a:rPr>
              <a:t>national</a:t>
            </a:r>
            <a:r>
              <a:rPr lang="it-IT" dirty="0" smtClean="0">
                <a:latin typeface="Estrangelo Edessa" panose="03080600000000000000" pitchFamily="66" charset="0"/>
                <a:cs typeface="Estrangelo Edessa" panose="03080600000000000000" pitchFamily="66" charset="0"/>
              </a:rPr>
              <a:t> community and </a:t>
            </a:r>
            <a:r>
              <a:rPr lang="it-IT" dirty="0" err="1" smtClean="0">
                <a:latin typeface="Estrangelo Edessa" panose="03080600000000000000" pitchFamily="66" charset="0"/>
                <a:cs typeface="Estrangelo Edessa" panose="03080600000000000000" pitchFamily="66" charset="0"/>
              </a:rPr>
              <a:t>those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another</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They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promoted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exhchanges</a:t>
            </a:r>
            <a:r>
              <a:rPr lang="it-IT" dirty="0" smtClean="0">
                <a:latin typeface="Estrangelo Edessa" panose="03080600000000000000" pitchFamily="66" charset="0"/>
                <a:cs typeface="Estrangelo Edessa" panose="03080600000000000000" pitchFamily="66" charset="0"/>
              </a:rPr>
              <a:t> of books and </a:t>
            </a:r>
            <a:r>
              <a:rPr lang="it-IT" dirty="0" err="1" smtClean="0">
                <a:latin typeface="Estrangelo Edessa" panose="03080600000000000000" pitchFamily="66" charset="0"/>
                <a:cs typeface="Estrangelo Edessa" panose="03080600000000000000" pitchFamily="66" charset="0"/>
              </a:rPr>
              <a:t>periodicals</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They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promoted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lectures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concerts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theatrical</a:t>
            </a:r>
            <a:r>
              <a:rPr lang="it-IT" dirty="0" smtClean="0">
                <a:latin typeface="Estrangelo Edessa" panose="03080600000000000000" pitchFamily="66" charset="0"/>
                <a:cs typeface="Estrangelo Edessa" panose="03080600000000000000" pitchFamily="66" charset="0"/>
              </a:rPr>
              <a:t> productions, art and science </a:t>
            </a:r>
            <a:r>
              <a:rPr lang="it-IT" dirty="0" err="1" smtClean="0">
                <a:latin typeface="Estrangelo Edessa" panose="03080600000000000000" pitchFamily="66" charset="0"/>
                <a:cs typeface="Estrangelo Edessa" panose="03080600000000000000" pitchFamily="66" charset="0"/>
              </a:rPr>
              <a:t>exhibits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broadcasts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motion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pictures</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They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encouraged</a:t>
            </a:r>
            <a:r>
              <a:rPr lang="it-IT" dirty="0" smtClean="0">
                <a:latin typeface="Estrangelo Edessa" panose="03080600000000000000" pitchFamily="66" charset="0"/>
                <a:cs typeface="Estrangelo Edessa" panose="03080600000000000000" pitchFamily="66" charset="0"/>
              </a:rPr>
              <a:t> «cultural </a:t>
            </a:r>
            <a:r>
              <a:rPr lang="it-IT" dirty="0" err="1" smtClean="0">
                <a:latin typeface="Estrangelo Edessa" panose="03080600000000000000" pitchFamily="66" charset="0"/>
                <a:cs typeface="Estrangelo Edessa" panose="03080600000000000000" pitchFamily="66" charset="0"/>
              </a:rPr>
              <a:t>institutes</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foster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knowledge</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language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literature</a:t>
            </a:r>
            <a:r>
              <a:rPr lang="it-IT" dirty="0" smtClean="0">
                <a:latin typeface="Estrangelo Edessa" panose="03080600000000000000" pitchFamily="66" charset="0"/>
                <a:cs typeface="Estrangelo Edessa" panose="03080600000000000000" pitchFamily="66" charset="0"/>
              </a:rPr>
              <a:t>, life of the sponsoring country</a:t>
            </a:r>
          </a:p>
          <a:p>
            <a:pPr algn="just"/>
            <a:r>
              <a:rPr lang="it-IT" dirty="0" err="1" smtClean="0">
                <a:latin typeface="Estrangelo Edessa" panose="03080600000000000000" pitchFamily="66" charset="0"/>
                <a:cs typeface="Estrangelo Edessa" panose="03080600000000000000" pitchFamily="66" charset="0"/>
              </a:rPr>
              <a:t>They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based</a:t>
            </a:r>
            <a:r>
              <a:rPr lang="it-IT" dirty="0" smtClean="0">
                <a:latin typeface="Estrangelo Edessa" panose="03080600000000000000" pitchFamily="66" charset="0"/>
                <a:cs typeface="Estrangelo Edessa" panose="03080600000000000000" pitchFamily="66" charset="0"/>
              </a:rPr>
              <a:t> on a </a:t>
            </a:r>
            <a:r>
              <a:rPr lang="it-IT" dirty="0" err="1" smtClean="0">
                <a:latin typeface="Estrangelo Edessa" panose="03080600000000000000" pitchFamily="66" charset="0"/>
                <a:cs typeface="Estrangelo Edessa" panose="03080600000000000000" pitchFamily="66" charset="0"/>
              </a:rPr>
              <a:t>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aim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promoting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friendship</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interest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around</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national</a:t>
            </a:r>
            <a:r>
              <a:rPr lang="it-IT" dirty="0" smtClean="0">
                <a:latin typeface="Estrangelo Edessa" panose="03080600000000000000" pitchFamily="66" charset="0"/>
                <a:cs typeface="Estrangelo Edessa" panose="03080600000000000000" pitchFamily="66" charset="0"/>
              </a:rPr>
              <a:t> culture</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88648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immediate </a:t>
            </a:r>
            <a:r>
              <a:rPr lang="it-IT" dirty="0" err="1" smtClean="0">
                <a:latin typeface="Estrangelo Edessa" panose="03080600000000000000" pitchFamily="66" charset="0"/>
                <a:cs typeface="Estrangelo Edessa" panose="03080600000000000000" pitchFamily="66" charset="0"/>
              </a:rPr>
              <a:t>origins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smtClean="0">
                <a:latin typeface="Estrangelo Edessa" panose="03080600000000000000" pitchFamily="66" charset="0"/>
                <a:cs typeface="Estrangelo Edessa" panose="03080600000000000000" pitchFamily="66" charset="0"/>
              </a:rPr>
              <a:t>1942: Conference of </a:t>
            </a:r>
            <a:r>
              <a:rPr lang="it-IT" dirty="0" err="1" smtClean="0">
                <a:latin typeface="Estrangelo Edessa" panose="03080600000000000000" pitchFamily="66" charset="0"/>
                <a:cs typeface="Estrangelo Edessa" panose="03080600000000000000" pitchFamily="66" charset="0"/>
              </a:rPr>
              <a:t>Allied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Ministers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(CAME) </a:t>
            </a:r>
            <a:r>
              <a:rPr lang="it-IT" dirty="0" err="1" smtClean="0">
                <a:latin typeface="Estrangelo Edessa" panose="03080600000000000000" pitchFamily="66" charset="0"/>
                <a:cs typeface="Estrangelo Edessa" panose="03080600000000000000" pitchFamily="66" charset="0"/>
              </a:rPr>
              <a:t>took</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place</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promoted</a:t>
            </a:r>
            <a:r>
              <a:rPr lang="it-IT" dirty="0" smtClean="0">
                <a:latin typeface="Estrangelo Edessa" panose="03080600000000000000" pitchFamily="66" charset="0"/>
                <a:cs typeface="Estrangelo Edessa" panose="03080600000000000000" pitchFamily="66" charset="0"/>
              </a:rPr>
              <a:t> by the </a:t>
            </a:r>
            <a:r>
              <a:rPr lang="it-IT" dirty="0" err="1" smtClean="0">
                <a:latin typeface="Estrangelo Edessa" panose="03080600000000000000" pitchFamily="66" charset="0"/>
                <a:cs typeface="Estrangelo Edessa" panose="03080600000000000000" pitchFamily="66" charset="0"/>
              </a:rPr>
              <a:t>British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Council</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British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Foreign</a:t>
            </a:r>
            <a:r>
              <a:rPr lang="it-IT" dirty="0" smtClean="0">
                <a:latin typeface="Estrangelo Edessa" panose="03080600000000000000" pitchFamily="66" charset="0"/>
                <a:cs typeface="Estrangelo Edessa" panose="03080600000000000000" pitchFamily="66" charset="0"/>
              </a:rPr>
              <a:t> Office, and R.A. Butler, </a:t>
            </a:r>
            <a:r>
              <a:rPr lang="it-IT" dirty="0" err="1" smtClean="0">
                <a:latin typeface="Estrangelo Edessa" panose="03080600000000000000" pitchFamily="66" charset="0"/>
                <a:cs typeface="Estrangelo Edessa" panose="03080600000000000000" pitchFamily="66" charset="0"/>
              </a:rPr>
              <a:t>President</a:t>
            </a:r>
            <a:r>
              <a:rPr lang="it-IT" dirty="0" smtClean="0">
                <a:latin typeface="Estrangelo Edessa" panose="03080600000000000000" pitchFamily="66" charset="0"/>
                <a:cs typeface="Estrangelo Edessa" panose="03080600000000000000" pitchFamily="66" charset="0"/>
              </a:rPr>
              <a:t> of the Board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attended</a:t>
            </a:r>
            <a:r>
              <a:rPr lang="it-IT" dirty="0" smtClean="0">
                <a:latin typeface="Estrangelo Edessa" panose="03080600000000000000" pitchFamily="66" charset="0"/>
                <a:cs typeface="Estrangelo Edessa" panose="03080600000000000000" pitchFamily="66" charset="0"/>
              </a:rPr>
              <a:t> by </a:t>
            </a:r>
            <a:r>
              <a:rPr lang="it-IT" dirty="0" err="1" smtClean="0">
                <a:latin typeface="Estrangelo Edessa" panose="03080600000000000000" pitchFamily="66" charset="0"/>
                <a:cs typeface="Estrangelo Edessa" panose="03080600000000000000" pitchFamily="66" charset="0"/>
              </a:rPr>
              <a:t>Ministers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exile</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Belgium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Czechoslovakia</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Greece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Holland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Luxembourg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Norway</a:t>
            </a:r>
            <a:r>
              <a:rPr lang="it-IT" dirty="0" smtClean="0">
                <a:latin typeface="Estrangelo Edessa" panose="03080600000000000000" pitchFamily="66" charset="0"/>
                <a:cs typeface="Estrangelo Edessa" panose="03080600000000000000" pitchFamily="66" charset="0"/>
              </a:rPr>
              <a:t>, Poland, </a:t>
            </a:r>
            <a:r>
              <a:rPr lang="it-IT" dirty="0" err="1" smtClean="0">
                <a:latin typeface="Estrangelo Edessa" panose="03080600000000000000" pitchFamily="66" charset="0"/>
                <a:cs typeface="Estrangelo Edessa" panose="03080600000000000000" pitchFamily="66" charset="0"/>
              </a:rPr>
              <a:t>Yugoslavia</a:t>
            </a:r>
            <a:r>
              <a:rPr lang="it-IT" dirty="0" smtClean="0">
                <a:latin typeface="Estrangelo Edessa" panose="03080600000000000000" pitchFamily="66" charset="0"/>
                <a:cs typeface="Estrangelo Edessa" panose="03080600000000000000" pitchFamily="66" charset="0"/>
              </a:rPr>
              <a:t>, the French National </a:t>
            </a:r>
            <a:r>
              <a:rPr lang="it-IT" dirty="0" err="1" smtClean="0">
                <a:latin typeface="Estrangelo Edessa" panose="03080600000000000000" pitchFamily="66" charset="0"/>
                <a:cs typeface="Estrangelo Edessa" panose="03080600000000000000" pitchFamily="66" charset="0"/>
              </a:rPr>
              <a:t>Committee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Liberation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considered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what</a:t>
            </a:r>
            <a:r>
              <a:rPr lang="it-IT" dirty="0" smtClean="0">
                <a:latin typeface="Estrangelo Edessa" panose="03080600000000000000" pitchFamily="66" charset="0"/>
                <a:cs typeface="Estrangelo Edessa" panose="03080600000000000000" pitchFamily="66" charset="0"/>
              </a:rPr>
              <a:t> help </a:t>
            </a:r>
            <a:r>
              <a:rPr lang="it-IT" dirty="0" err="1" smtClean="0">
                <a:latin typeface="Estrangelo Edessa" panose="03080600000000000000" pitchFamily="66" charset="0"/>
                <a:cs typeface="Estrangelo Edessa" panose="03080600000000000000" pitchFamily="66" charset="0"/>
              </a:rPr>
              <a:t>would</a:t>
            </a:r>
            <a:r>
              <a:rPr lang="it-IT" dirty="0" smtClean="0">
                <a:latin typeface="Estrangelo Edessa" panose="03080600000000000000" pitchFamily="66" charset="0"/>
                <a:cs typeface="Estrangelo Edessa" panose="03080600000000000000" pitchFamily="66" charset="0"/>
              </a:rPr>
              <a:t> be </a:t>
            </a:r>
            <a:r>
              <a:rPr lang="it-IT" dirty="0" err="1" smtClean="0">
                <a:latin typeface="Estrangelo Edessa" panose="03080600000000000000" pitchFamily="66" charset="0"/>
                <a:cs typeface="Estrangelo Edessa" panose="03080600000000000000" pitchFamily="66" charset="0"/>
              </a:rPr>
              <a:t>needed</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coulld</a:t>
            </a:r>
            <a:r>
              <a:rPr lang="it-IT" dirty="0" smtClean="0">
                <a:latin typeface="Estrangelo Edessa" panose="03080600000000000000" pitchFamily="66" charset="0"/>
                <a:cs typeface="Estrangelo Edessa" panose="03080600000000000000" pitchFamily="66" charset="0"/>
              </a:rPr>
              <a:t> be </a:t>
            </a:r>
            <a:r>
              <a:rPr lang="it-IT" dirty="0" err="1" smtClean="0">
                <a:latin typeface="Estrangelo Edessa" panose="03080600000000000000" pitchFamily="66" charset="0"/>
                <a:cs typeface="Estrangelo Edessa" panose="03080600000000000000" pitchFamily="66" charset="0"/>
              </a:rPr>
              <a:t>given</a:t>
            </a:r>
            <a:r>
              <a:rPr lang="it-IT" dirty="0" smtClean="0">
                <a:latin typeface="Estrangelo Edessa" panose="03080600000000000000" pitchFamily="66" charset="0"/>
                <a:cs typeface="Estrangelo Edessa" panose="03080600000000000000" pitchFamily="66" charset="0"/>
              </a:rPr>
              <a:t> to the </a:t>
            </a:r>
            <a:r>
              <a:rPr lang="it-IT" dirty="0" err="1" smtClean="0">
                <a:latin typeface="Estrangelo Edessa" panose="03080600000000000000" pitchFamily="66" charset="0"/>
                <a:cs typeface="Estrangelo Edessa" panose="03080600000000000000" pitchFamily="66" charset="0"/>
              </a:rPr>
              <a:t>occupied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countries</a:t>
            </a:r>
            <a:r>
              <a:rPr lang="it-IT" dirty="0" smtClean="0">
                <a:latin typeface="Estrangelo Edessa" panose="03080600000000000000" pitchFamily="66" charset="0"/>
                <a:cs typeface="Estrangelo Edessa" panose="03080600000000000000" pitchFamily="66" charset="0"/>
              </a:rPr>
              <a:t> of Europe in the </a:t>
            </a:r>
            <a:r>
              <a:rPr lang="it-IT" dirty="0" err="1" smtClean="0">
                <a:latin typeface="Estrangelo Edessa" panose="03080600000000000000" pitchFamily="66" charset="0"/>
                <a:cs typeface="Estrangelo Edessa" panose="03080600000000000000" pitchFamily="66" charset="0"/>
              </a:rPr>
              <a:t>restoration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their</a:t>
            </a:r>
            <a:r>
              <a:rPr lang="it-IT" dirty="0" smtClean="0">
                <a:latin typeface="Estrangelo Edessa" panose="03080600000000000000" pitchFamily="66" charset="0"/>
                <a:cs typeface="Estrangelo Edessa" panose="03080600000000000000" pitchFamily="66" charset="0"/>
              </a:rPr>
              <a:t> educational </a:t>
            </a:r>
            <a:r>
              <a:rPr lang="it-IT" dirty="0" err="1" smtClean="0">
                <a:latin typeface="Estrangelo Edessa" panose="03080600000000000000" pitchFamily="66" charset="0"/>
                <a:cs typeface="Estrangelo Edessa" panose="03080600000000000000" pitchFamily="66" charset="0"/>
              </a:rPr>
              <a:t>systems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grow</a:t>
            </a:r>
            <a:r>
              <a:rPr lang="it-IT" dirty="0" smtClean="0">
                <a:latin typeface="Estrangelo Edessa" panose="03080600000000000000" pitchFamily="66" charset="0"/>
                <a:cs typeface="Estrangelo Edessa" panose="03080600000000000000" pitchFamily="66" charset="0"/>
              </a:rPr>
              <a:t> up </a:t>
            </a:r>
            <a:r>
              <a:rPr lang="it-IT" dirty="0" err="1" smtClean="0">
                <a:latin typeface="Estrangelo Edessa" panose="03080600000000000000" pitchFamily="66" charset="0"/>
                <a:cs typeface="Estrangelo Edessa" panose="03080600000000000000" pitchFamily="66" charset="0"/>
              </a:rPr>
              <a:t>during</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further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years</a:t>
            </a:r>
            <a:r>
              <a:rPr lang="it-IT" dirty="0" smtClean="0">
                <a:latin typeface="Estrangelo Edessa" panose="03080600000000000000" pitchFamily="66" charset="0"/>
                <a:cs typeface="Estrangelo Edessa" panose="03080600000000000000" pitchFamily="66" charset="0"/>
              </a:rPr>
              <a:t>, with the </a:t>
            </a:r>
            <a:r>
              <a:rPr lang="it-IT" dirty="0" err="1" smtClean="0">
                <a:latin typeface="Estrangelo Edessa" panose="03080600000000000000" pitchFamily="66" charset="0"/>
                <a:cs typeface="Estrangelo Edessa" panose="03080600000000000000" pitchFamily="66" charset="0"/>
              </a:rPr>
              <a:t>attendance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different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delegates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having</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particular</a:t>
            </a:r>
            <a:r>
              <a:rPr lang="it-IT" dirty="0" smtClean="0">
                <a:latin typeface="Estrangelo Edessa" panose="03080600000000000000" pitchFamily="66" charset="0"/>
                <a:cs typeface="Estrangelo Edessa" panose="03080600000000000000" pitchFamily="66" charset="0"/>
              </a:rPr>
              <a:t> help from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a:t>
            </a:r>
          </a:p>
          <a:p>
            <a:pPr algn="just"/>
            <a:r>
              <a:rPr lang="it-IT" dirty="0" smtClean="0">
                <a:latin typeface="Estrangelo Edessa" panose="03080600000000000000" pitchFamily="66" charset="0"/>
                <a:cs typeface="Estrangelo Edessa" panose="03080600000000000000" pitchFamily="66" charset="0"/>
              </a:rPr>
              <a:t>San Francisco Conference (</a:t>
            </a:r>
            <a:r>
              <a:rPr lang="it-IT" dirty="0" err="1" smtClean="0">
                <a:latin typeface="Estrangelo Edessa" panose="03080600000000000000" pitchFamily="66" charset="0"/>
                <a:cs typeface="Estrangelo Edessa" panose="03080600000000000000" pitchFamily="66" charset="0"/>
              </a:rPr>
              <a:t>May</a:t>
            </a:r>
            <a:r>
              <a:rPr lang="it-IT" dirty="0" smtClean="0">
                <a:latin typeface="Estrangelo Edessa" panose="03080600000000000000" pitchFamily="66" charset="0"/>
                <a:cs typeface="Estrangelo Edessa" panose="03080600000000000000" pitchFamily="66" charset="0"/>
              </a:rPr>
              <a:t> 1945),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provided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a:t>
            </a:r>
            <a:r>
              <a:rPr lang="it-IT" dirty="0" err="1" smtClean="0">
                <a:latin typeface="Estrangelo Edessa" panose="03080600000000000000" pitchFamily="66" charset="0"/>
                <a:cs typeface="Estrangelo Edessa" panose="03080600000000000000" pitchFamily="66" charset="0"/>
              </a:rPr>
              <a:t>shall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promote</a:t>
            </a:r>
            <a:r>
              <a:rPr lang="it-IT" dirty="0" smtClean="0">
                <a:latin typeface="Estrangelo Edessa" panose="03080600000000000000" pitchFamily="66" charset="0"/>
                <a:cs typeface="Estrangelo Edessa" panose="03080600000000000000" pitchFamily="66" charset="0"/>
              </a:rPr>
              <a:t>…</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cultural and educational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84974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Characters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action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lgn="ctr">
              <a:buNone/>
            </a:pPr>
            <a:r>
              <a:rPr lang="it-IT" i="1" dirty="0" err="1" smtClean="0">
                <a:latin typeface="Estrangelo Edessa" panose="03080600000000000000" pitchFamily="66" charset="0"/>
                <a:cs typeface="Estrangelo Edessa" panose="03080600000000000000" pitchFamily="66" charset="0"/>
              </a:rPr>
              <a:t>Five</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issues</a:t>
            </a:r>
            <a:endParaRPr lang="it-IT" i="1" dirty="0" smtClean="0">
              <a:latin typeface="Estrangelo Edessa" panose="03080600000000000000" pitchFamily="66" charset="0"/>
              <a:cs typeface="Estrangelo Edessa" panose="03080600000000000000" pitchFamily="66" charset="0"/>
            </a:endParaRPr>
          </a:p>
          <a:p>
            <a:pPr marL="0" indent="0" algn="ctr">
              <a:buNone/>
            </a:pPr>
            <a:endParaRPr lang="it-IT" i="1" dirty="0">
              <a:latin typeface="Estrangelo Edessa" panose="03080600000000000000" pitchFamily="66" charset="0"/>
              <a:cs typeface="Estrangelo Edessa" panose="03080600000000000000" pitchFamily="66" charset="0"/>
            </a:endParaRPr>
          </a:p>
          <a:p>
            <a:pPr algn="just"/>
            <a:r>
              <a:rPr lang="it-IT" i="1" dirty="0" err="1" smtClean="0">
                <a:latin typeface="Estrangelo Edessa" panose="03080600000000000000" pitchFamily="66" charset="0"/>
                <a:cs typeface="Estrangelo Edessa" panose="03080600000000000000" pitchFamily="66" charset="0"/>
              </a:rPr>
              <a:t>Unesco’s</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program</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its</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content</a:t>
            </a:r>
            <a:r>
              <a:rPr lang="it-IT" i="1" dirty="0" smtClean="0">
                <a:latin typeface="Estrangelo Edessa" panose="03080600000000000000" pitchFamily="66" charset="0"/>
                <a:cs typeface="Estrangelo Edessa" panose="03080600000000000000" pitchFamily="66" charset="0"/>
              </a:rPr>
              <a:t> and </a:t>
            </a:r>
            <a:r>
              <a:rPr lang="it-IT" i="1" dirty="0" err="1" smtClean="0">
                <a:latin typeface="Estrangelo Edessa" panose="03080600000000000000" pitchFamily="66" charset="0"/>
                <a:cs typeface="Estrangelo Edessa" panose="03080600000000000000" pitchFamily="66" charset="0"/>
              </a:rPr>
              <a:t>range</a:t>
            </a:r>
            <a:r>
              <a:rPr lang="it-IT" i="1" dirty="0" smtClean="0">
                <a:latin typeface="Estrangelo Edessa" panose="03080600000000000000" pitchFamily="66" charset="0"/>
                <a:cs typeface="Estrangelo Edessa" panose="03080600000000000000" pitchFamily="66" charset="0"/>
              </a:rPr>
              <a:t>;</a:t>
            </a:r>
          </a:p>
          <a:p>
            <a:pPr algn="just"/>
            <a:r>
              <a:rPr lang="it-IT" i="1" dirty="0" err="1" smtClean="0">
                <a:latin typeface="Estrangelo Edessa" panose="03080600000000000000" pitchFamily="66" charset="0"/>
                <a:cs typeface="Estrangelo Edessa" panose="03080600000000000000" pitchFamily="66" charset="0"/>
              </a:rPr>
              <a:t>Unesco’s</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purpose</a:t>
            </a:r>
            <a:r>
              <a:rPr lang="it-IT" i="1" dirty="0" smtClean="0">
                <a:latin typeface="Estrangelo Edessa" panose="03080600000000000000" pitchFamily="66" charset="0"/>
                <a:cs typeface="Estrangelo Edessa" panose="03080600000000000000" pitchFamily="66" charset="0"/>
              </a:rPr>
              <a:t>: single or multiple;</a:t>
            </a:r>
          </a:p>
          <a:p>
            <a:pPr algn="just"/>
            <a:r>
              <a:rPr lang="it-IT" i="1" dirty="0" err="1" smtClean="0">
                <a:latin typeface="Estrangelo Edessa" panose="03080600000000000000" pitchFamily="66" charset="0"/>
                <a:cs typeface="Estrangelo Edessa" panose="03080600000000000000" pitchFamily="66" charset="0"/>
              </a:rPr>
              <a:t>Unesco’s</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character</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governmental</a:t>
            </a:r>
            <a:r>
              <a:rPr lang="it-IT" i="1" dirty="0" smtClean="0">
                <a:latin typeface="Estrangelo Edessa" panose="03080600000000000000" pitchFamily="66" charset="0"/>
                <a:cs typeface="Estrangelo Edessa" panose="03080600000000000000" pitchFamily="66" charset="0"/>
              </a:rPr>
              <a:t> or </a:t>
            </a:r>
            <a:r>
              <a:rPr lang="it-IT" i="1" dirty="0" err="1" smtClean="0">
                <a:latin typeface="Estrangelo Edessa" panose="03080600000000000000" pitchFamily="66" charset="0"/>
                <a:cs typeface="Estrangelo Edessa" panose="03080600000000000000" pitchFamily="66" charset="0"/>
              </a:rPr>
              <a:t>nongovernmental</a:t>
            </a:r>
            <a:endParaRPr lang="it-IT" i="1" dirty="0" smtClean="0">
              <a:latin typeface="Estrangelo Edessa" panose="03080600000000000000" pitchFamily="66" charset="0"/>
              <a:cs typeface="Estrangelo Edessa" panose="03080600000000000000" pitchFamily="66" charset="0"/>
            </a:endParaRPr>
          </a:p>
          <a:p>
            <a:pPr algn="just"/>
            <a:r>
              <a:rPr lang="it-IT" i="1" dirty="0" err="1" smtClean="0">
                <a:latin typeface="Estrangelo Edessa" panose="03080600000000000000" pitchFamily="66" charset="0"/>
                <a:cs typeface="Estrangelo Edessa" panose="03080600000000000000" pitchFamily="66" charset="0"/>
              </a:rPr>
              <a:t>Unesco’s</a:t>
            </a:r>
            <a:r>
              <a:rPr lang="it-IT" i="1" dirty="0" smtClean="0">
                <a:latin typeface="Estrangelo Edessa" panose="03080600000000000000" pitchFamily="66" charset="0"/>
                <a:cs typeface="Estrangelo Edessa" panose="03080600000000000000" pitchFamily="66" charset="0"/>
              </a:rPr>
              <a:t> relation to the </a:t>
            </a:r>
            <a:r>
              <a:rPr lang="it-IT" i="1" dirty="0" err="1" smtClean="0">
                <a:latin typeface="Estrangelo Edessa" panose="03080600000000000000" pitchFamily="66" charset="0"/>
                <a:cs typeface="Estrangelo Edessa" panose="03080600000000000000" pitchFamily="66" charset="0"/>
              </a:rPr>
              <a:t>United</a:t>
            </a:r>
            <a:r>
              <a:rPr lang="it-IT" i="1" dirty="0" smtClean="0">
                <a:latin typeface="Estrangelo Edessa" panose="03080600000000000000" pitchFamily="66" charset="0"/>
                <a:cs typeface="Estrangelo Edessa" panose="03080600000000000000" pitchFamily="66" charset="0"/>
              </a:rPr>
              <a:t> Nations</a:t>
            </a:r>
          </a:p>
          <a:p>
            <a:pPr algn="just"/>
            <a:r>
              <a:rPr lang="it-IT" i="1" dirty="0" err="1" smtClean="0">
                <a:latin typeface="Estrangelo Edessa" panose="03080600000000000000" pitchFamily="66" charset="0"/>
                <a:cs typeface="Estrangelo Edessa" panose="03080600000000000000" pitchFamily="66" charset="0"/>
              </a:rPr>
              <a:t>Unesco’s</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role</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how</a:t>
            </a:r>
            <a:r>
              <a:rPr lang="it-IT" i="1"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should</a:t>
            </a:r>
            <a:r>
              <a:rPr lang="it-IT" i="1" dirty="0" smtClean="0">
                <a:latin typeface="Estrangelo Edessa" panose="03080600000000000000" pitchFamily="66" charset="0"/>
                <a:cs typeface="Estrangelo Edessa" panose="03080600000000000000" pitchFamily="66" charset="0"/>
              </a:rPr>
              <a:t> the </a:t>
            </a:r>
            <a:r>
              <a:rPr lang="it-IT" i="1" dirty="0" err="1" smtClean="0">
                <a:latin typeface="Estrangelo Edessa" panose="03080600000000000000" pitchFamily="66" charset="0"/>
                <a:cs typeface="Estrangelo Edessa" panose="03080600000000000000" pitchFamily="66" charset="0"/>
              </a:rPr>
              <a:t>organization</a:t>
            </a:r>
            <a:r>
              <a:rPr lang="it-IT" i="1" dirty="0" smtClean="0">
                <a:latin typeface="Estrangelo Edessa" panose="03080600000000000000" pitchFamily="66" charset="0"/>
                <a:cs typeface="Estrangelo Edessa" panose="03080600000000000000" pitchFamily="66" charset="0"/>
              </a:rPr>
              <a:t> be </a:t>
            </a:r>
            <a:r>
              <a:rPr lang="it-IT" i="1" dirty="0" err="1" smtClean="0">
                <a:latin typeface="Estrangelo Edessa" panose="03080600000000000000" pitchFamily="66" charset="0"/>
                <a:cs typeface="Estrangelo Edessa" panose="03080600000000000000" pitchFamily="66" charset="0"/>
              </a:rPr>
              <a:t>used</a:t>
            </a:r>
            <a:r>
              <a:rPr lang="it-IT" i="1" dirty="0" smtClean="0">
                <a:latin typeface="Estrangelo Edessa" panose="03080600000000000000" pitchFamily="66" charset="0"/>
                <a:cs typeface="Estrangelo Edessa" panose="03080600000000000000" pitchFamily="66" charset="0"/>
              </a:rPr>
              <a:t>?</a:t>
            </a:r>
          </a:p>
          <a:p>
            <a:pPr algn="just"/>
            <a:endParaRPr lang="it-IT" i="1" dirty="0">
              <a:latin typeface="Estrangelo Edessa" panose="03080600000000000000" pitchFamily="66" charset="0"/>
              <a:cs typeface="Estrangelo Edessa" panose="03080600000000000000" pitchFamily="66" charset="0"/>
            </a:endParaRPr>
          </a:p>
          <a:p>
            <a:pPr marL="0" indent="0" algn="just">
              <a:buNone/>
            </a:pP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0954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Characters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action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lgn="ctr">
              <a:buNone/>
            </a:pPr>
            <a:r>
              <a:rPr lang="it-IT" i="1" dirty="0" smtClean="0">
                <a:latin typeface="Estrangelo Edessa" panose="03080600000000000000" pitchFamily="66" charset="0"/>
                <a:cs typeface="Estrangelo Edessa" panose="03080600000000000000" pitchFamily="66" charset="0"/>
              </a:rPr>
              <a:t>Program: Content and </a:t>
            </a:r>
            <a:r>
              <a:rPr lang="it-IT" i="1" dirty="0" err="1" smtClean="0">
                <a:latin typeface="Estrangelo Edessa" panose="03080600000000000000" pitchFamily="66" charset="0"/>
                <a:cs typeface="Estrangelo Edessa" panose="03080600000000000000" pitchFamily="66" charset="0"/>
              </a:rPr>
              <a:t>Range</a:t>
            </a:r>
            <a:endParaRPr lang="it-IT" i="1" dirty="0" smtClean="0">
              <a:latin typeface="Estrangelo Edessa" panose="03080600000000000000" pitchFamily="66" charset="0"/>
              <a:cs typeface="Estrangelo Edessa" panose="03080600000000000000" pitchFamily="66" charset="0"/>
            </a:endParaRPr>
          </a:p>
          <a:p>
            <a:pPr marL="0" indent="0" algn="ctr">
              <a:buNone/>
            </a:pPr>
            <a:endParaRPr lang="it-IT" i="1" dirty="0">
              <a:latin typeface="Estrangelo Edessa" panose="03080600000000000000" pitchFamily="66" charset="0"/>
              <a:cs typeface="Estrangelo Edessa" panose="03080600000000000000" pitchFamily="66" charset="0"/>
            </a:endParaRPr>
          </a:p>
          <a:p>
            <a:pPr marL="0" indent="0" algn="just">
              <a:buNone/>
            </a:pPr>
            <a:r>
              <a:rPr lang="it-IT" dirty="0" smtClean="0">
                <a:latin typeface="Estrangelo Edessa" panose="03080600000000000000" pitchFamily="66" charset="0"/>
                <a:cs typeface="Estrangelo Edessa" panose="03080600000000000000" pitchFamily="66" charset="0"/>
              </a:rPr>
              <a:t>Unesco </a:t>
            </a:r>
            <a:r>
              <a:rPr lang="it-IT" dirty="0" err="1" smtClean="0">
                <a:latin typeface="Estrangelo Edessa" panose="03080600000000000000" pitchFamily="66" charset="0"/>
                <a:cs typeface="Estrangelo Edessa" panose="03080600000000000000" pitchFamily="66" charset="0"/>
              </a:rPr>
              <a:t>didn’t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have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typical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functions</a:t>
            </a:r>
            <a:r>
              <a:rPr lang="it-IT" dirty="0" smtClean="0">
                <a:latin typeface="Estrangelo Edessa" panose="03080600000000000000" pitchFamily="66" charset="0"/>
                <a:cs typeface="Estrangelo Edessa" panose="03080600000000000000" pitchFamily="66" charset="0"/>
              </a:rPr>
              <a:t> of a </a:t>
            </a:r>
            <a:r>
              <a:rPr lang="it-IT" dirty="0" err="1" smtClean="0">
                <a:latin typeface="Estrangelo Edessa" panose="03080600000000000000" pitchFamily="66" charset="0"/>
                <a:cs typeface="Estrangelo Edessa" panose="03080600000000000000" pitchFamily="66" charset="0"/>
              </a:rPr>
              <a:t>sovereign</a:t>
            </a:r>
            <a:r>
              <a:rPr lang="it-IT" dirty="0" smtClean="0">
                <a:latin typeface="Estrangelo Edessa" panose="03080600000000000000" pitchFamily="66" charset="0"/>
                <a:cs typeface="Estrangelo Edessa" panose="03080600000000000000" pitchFamily="66" charset="0"/>
              </a:rPr>
              <a:t> State.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not</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intervene</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member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on </a:t>
            </a:r>
            <a:r>
              <a:rPr lang="it-IT" dirty="0" err="1" smtClean="0">
                <a:latin typeface="Estrangelo Edessa" panose="03080600000000000000" pitchFamily="66" charset="0"/>
                <a:cs typeface="Estrangelo Edessa" panose="03080600000000000000" pitchFamily="66" charset="0"/>
              </a:rPr>
              <a:t>matters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essentially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within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their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domestic</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jurisdiction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Indirect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references</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this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particular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role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in some </a:t>
            </a:r>
            <a:r>
              <a:rPr lang="it-IT" dirty="0" err="1" smtClean="0">
                <a:latin typeface="Estrangelo Edessa" panose="03080600000000000000" pitchFamily="66" charset="0"/>
                <a:cs typeface="Estrangelo Edessa" panose="03080600000000000000" pitchFamily="66" charset="0"/>
              </a:rPr>
              <a:t>words</a:t>
            </a:r>
            <a:r>
              <a:rPr lang="it-IT" dirty="0" smtClean="0">
                <a:latin typeface="Estrangelo Edessa" panose="03080600000000000000" pitchFamily="66" charset="0"/>
                <a:cs typeface="Estrangelo Edessa" panose="03080600000000000000" pitchFamily="66" charset="0"/>
              </a:rPr>
              <a:t> of the first </a:t>
            </a:r>
            <a:r>
              <a:rPr lang="it-IT" dirty="0" err="1" smtClean="0">
                <a:latin typeface="Estrangelo Edessa" panose="03080600000000000000" pitchFamily="66" charset="0"/>
                <a:cs typeface="Estrangelo Edessa" panose="03080600000000000000" pitchFamily="66" charset="0"/>
              </a:rPr>
              <a:t>articles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Constitutions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encouraging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recommending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suggesting</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aims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indicated</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very</a:t>
            </a:r>
            <a:r>
              <a:rPr lang="it-IT" dirty="0" smtClean="0">
                <a:latin typeface="Estrangelo Edessa" panose="03080600000000000000" pitchFamily="66" charset="0"/>
                <a:cs typeface="Estrangelo Edessa" panose="03080600000000000000" pitchFamily="66" charset="0"/>
              </a:rPr>
              <a:t> general and open </a:t>
            </a:r>
            <a:r>
              <a:rPr lang="it-IT" dirty="0" err="1" smtClean="0">
                <a:latin typeface="Estrangelo Edessa" panose="03080600000000000000" pitchFamily="66" charset="0"/>
                <a:cs typeface="Estrangelo Edessa" panose="03080600000000000000" pitchFamily="66" charset="0"/>
              </a:rPr>
              <a:t>manner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branches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intellectual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activity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adults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well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children</a:t>
            </a:r>
            <a:r>
              <a:rPr lang="it-IT" dirty="0" smtClean="0">
                <a:latin typeface="Estrangelo Edessa" panose="03080600000000000000" pitchFamily="66" charset="0"/>
                <a:cs typeface="Estrangelo Edessa" panose="03080600000000000000" pitchFamily="66" charset="0"/>
              </a:rPr>
              <a:t>, books, </a:t>
            </a:r>
            <a:r>
              <a:rPr lang="it-IT" dirty="0" err="1" smtClean="0">
                <a:latin typeface="Estrangelo Edessa" panose="03080600000000000000" pitchFamily="66" charset="0"/>
                <a:cs typeface="Estrangelo Edessa" panose="03080600000000000000" pitchFamily="66" charset="0"/>
              </a:rPr>
              <a:t>works</a:t>
            </a:r>
            <a:r>
              <a:rPr lang="it-IT" dirty="0" smtClean="0">
                <a:latin typeface="Estrangelo Edessa" panose="03080600000000000000" pitchFamily="66" charset="0"/>
                <a:cs typeface="Estrangelo Edessa" panose="03080600000000000000" pitchFamily="66" charset="0"/>
              </a:rPr>
              <a:t> of art, </a:t>
            </a:r>
            <a:r>
              <a:rPr lang="it-IT" dirty="0" err="1" smtClean="0">
                <a:latin typeface="Estrangelo Edessa" panose="03080600000000000000" pitchFamily="66" charset="0"/>
                <a:cs typeface="Estrangelo Edessa" panose="03080600000000000000" pitchFamily="66" charset="0"/>
              </a:rPr>
              <a:t>monuments</a:t>
            </a:r>
            <a:r>
              <a:rPr lang="it-IT" dirty="0" smtClean="0">
                <a:latin typeface="Estrangelo Edessa" panose="03080600000000000000" pitchFamily="66" charset="0"/>
                <a:cs typeface="Estrangelo Edessa" panose="03080600000000000000" pitchFamily="66" charset="0"/>
              </a:rPr>
              <a:t>, press, radio and film.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clear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Unesco </a:t>
            </a:r>
            <a:r>
              <a:rPr lang="it-IT" dirty="0" err="1" smtClean="0">
                <a:latin typeface="Estrangelo Edessa" panose="03080600000000000000" pitchFamily="66" charset="0"/>
                <a:cs typeface="Estrangelo Edessa" panose="03080600000000000000" pitchFamily="66" charset="0"/>
              </a:rPr>
              <a:t>would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have</a:t>
            </a:r>
            <a:r>
              <a:rPr lang="it-IT" dirty="0" smtClean="0">
                <a:latin typeface="Estrangelo Edessa" panose="03080600000000000000" pitchFamily="66" charset="0"/>
                <a:cs typeface="Estrangelo Edessa" panose="03080600000000000000" pitchFamily="66" charset="0"/>
              </a:rPr>
              <a:t> a far more </a:t>
            </a:r>
            <a:r>
              <a:rPr lang="it-IT" dirty="0" err="1" smtClean="0">
                <a:latin typeface="Estrangelo Edessa" panose="03080600000000000000" pitchFamily="66" charset="0"/>
                <a:cs typeface="Estrangelo Edessa" panose="03080600000000000000" pitchFamily="66" charset="0"/>
              </a:rPr>
              <a:t>difficult</a:t>
            </a:r>
            <a:r>
              <a:rPr lang="it-IT" dirty="0" smtClean="0">
                <a:latin typeface="Estrangelo Edessa" panose="03080600000000000000" pitchFamily="66" charset="0"/>
                <a:cs typeface="Estrangelo Edessa" panose="03080600000000000000" pitchFamily="66" charset="0"/>
              </a:rPr>
              <a:t> task in </a:t>
            </a:r>
            <a:r>
              <a:rPr lang="it-IT" dirty="0" err="1" smtClean="0">
                <a:latin typeface="Estrangelo Edessa" panose="03080600000000000000" pitchFamily="66" charset="0"/>
                <a:cs typeface="Estrangelo Edessa" panose="03080600000000000000" pitchFamily="66" charset="0"/>
              </a:rPr>
              <a:t>developing</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coherent</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integrated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program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such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sister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agencies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Food</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Agriculture</a:t>
            </a:r>
            <a:r>
              <a:rPr lang="it-IT" dirty="0" smtClean="0">
                <a:latin typeface="Estrangelo Edessa" panose="03080600000000000000" pitchFamily="66" charset="0"/>
                <a:cs typeface="Estrangelo Edessa" panose="03080600000000000000" pitchFamily="66" charset="0"/>
              </a:rPr>
              <a:t> Organization and the World </a:t>
            </a:r>
            <a:r>
              <a:rPr lang="it-IT" dirty="0" err="1" smtClean="0">
                <a:latin typeface="Estrangelo Edessa" panose="03080600000000000000" pitchFamily="66" charset="0"/>
                <a:cs typeface="Estrangelo Edessa" panose="03080600000000000000" pitchFamily="66" charset="0"/>
              </a:rPr>
              <a:t>Health</a:t>
            </a:r>
            <a:r>
              <a:rPr lang="it-IT" dirty="0" smtClean="0">
                <a:latin typeface="Estrangelo Edessa" panose="03080600000000000000" pitchFamily="66" charset="0"/>
                <a:cs typeface="Estrangelo Edessa" panose="03080600000000000000" pitchFamily="66" charset="0"/>
              </a:rPr>
              <a:t> Organization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dealt</a:t>
            </a:r>
            <a:r>
              <a:rPr lang="it-IT" dirty="0" smtClean="0">
                <a:latin typeface="Estrangelo Edessa" panose="03080600000000000000" pitchFamily="66" charset="0"/>
                <a:cs typeface="Estrangelo Edessa" panose="03080600000000000000" pitchFamily="66" charset="0"/>
              </a:rPr>
              <a:t> with more </a:t>
            </a:r>
            <a:r>
              <a:rPr lang="it-IT" dirty="0" err="1" smtClean="0">
                <a:latin typeface="Estrangelo Edessa" panose="03080600000000000000" pitchFamily="66" charset="0"/>
                <a:cs typeface="Estrangelo Edessa" panose="03080600000000000000" pitchFamily="66" charset="0"/>
              </a:rPr>
              <a:t>limited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areas</a:t>
            </a:r>
            <a:r>
              <a:rPr lang="it-IT" dirty="0" smtClean="0">
                <a:latin typeface="Estrangelo Edessa" panose="03080600000000000000" pitchFamily="66" charset="0"/>
                <a:cs typeface="Estrangelo Edessa" panose="03080600000000000000" pitchFamily="66" charset="0"/>
              </a:rPr>
              <a:t> and more </a:t>
            </a:r>
            <a:r>
              <a:rPr lang="it-IT" dirty="0" err="1" smtClean="0">
                <a:latin typeface="Estrangelo Edessa" panose="03080600000000000000" pitchFamily="66" charset="0"/>
                <a:cs typeface="Estrangelo Edessa" panose="03080600000000000000" pitchFamily="66" charset="0"/>
              </a:rPr>
              <a:t>tangible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activities</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17469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Some general </a:t>
            </a:r>
            <a:r>
              <a:rPr lang="it-IT" dirty="0" err="1" smtClean="0">
                <a:latin typeface="Estrangelo Edessa" panose="03080600000000000000" pitchFamily="66" charset="0"/>
                <a:cs typeface="Estrangelo Edessa" panose="03080600000000000000" pitchFamily="66" charset="0"/>
              </a:rPr>
              <a:t>considerations</a:t>
            </a:r>
            <a:r>
              <a:rPr lang="it-IT" dirty="0" smtClean="0">
                <a:latin typeface="Estrangelo Edessa" panose="03080600000000000000" pitchFamily="66" charset="0"/>
                <a:cs typeface="Estrangelo Edessa" panose="03080600000000000000" pitchFamily="66" charset="0"/>
              </a:rPr>
              <a:t> to introduce…</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660" y="1777341"/>
            <a:ext cx="3884363" cy="2402773"/>
          </a:xfrm>
        </p:spPr>
      </p:pic>
      <p:sp>
        <p:nvSpPr>
          <p:cNvPr id="5" name="CasellaDiTesto 4"/>
          <p:cNvSpPr txBox="1"/>
          <p:nvPr/>
        </p:nvSpPr>
        <p:spPr>
          <a:xfrm>
            <a:off x="5557915" y="1905000"/>
            <a:ext cx="6393097" cy="3139321"/>
          </a:xfrm>
          <a:prstGeom prst="rect">
            <a:avLst/>
          </a:prstGeom>
          <a:noFill/>
        </p:spPr>
        <p:txBody>
          <a:bodyPr wrap="none" rtlCol="0">
            <a:spAutoFit/>
          </a:bodyPr>
          <a:lstStyle/>
          <a:p>
            <a:pPr marL="285750" indent="-285750">
              <a:buFont typeface="Arial" panose="020B0604020202020204" pitchFamily="34" charset="0"/>
              <a:buChar char="•"/>
            </a:pP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creation</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a:t>
            </a:r>
            <a:r>
              <a:rPr lang="it-IT" dirty="0" err="1" smtClean="0">
                <a:latin typeface="Estrangelo Edessa" panose="03080600000000000000" pitchFamily="66" charset="0"/>
                <a:cs typeface="Estrangelo Edessa" panose="03080600000000000000" pitchFamily="66" charset="0"/>
              </a:rPr>
              <a:t>system</a:t>
            </a:r>
            <a:r>
              <a:rPr lang="it-IT" dirty="0" smtClean="0">
                <a:latin typeface="Estrangelo Edessa" panose="03080600000000000000" pitchFamily="66" charset="0"/>
                <a:cs typeface="Estrangelo Edessa" panose="03080600000000000000" pitchFamily="66" charset="0"/>
              </a:rPr>
              <a:t> with </a:t>
            </a:r>
            <a:r>
              <a:rPr lang="it-IT" dirty="0" err="1" smtClean="0">
                <a:latin typeface="Estrangelo Edessa" panose="03080600000000000000" pitchFamily="66" charset="0"/>
                <a:cs typeface="Estrangelo Edessa" panose="03080600000000000000" pitchFamily="66" charset="0"/>
              </a:rPr>
              <a:t>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specialized</a:t>
            </a:r>
            <a:endParaRPr lang="it-IT" dirty="0" smtClean="0">
              <a:latin typeface="Estrangelo Edessa" panose="03080600000000000000" pitchFamily="66" charset="0"/>
              <a:cs typeface="Estrangelo Edessa" panose="03080600000000000000" pitchFamily="66" charset="0"/>
            </a:endParaRPr>
          </a:p>
          <a:p>
            <a:pPr algn="just"/>
            <a:r>
              <a:rPr lang="it-IT" dirty="0" err="1" smtClean="0">
                <a:latin typeface="Estrangelo Edessa" panose="03080600000000000000" pitchFamily="66" charset="0"/>
                <a:cs typeface="Estrangelo Edessa" panose="03080600000000000000" pitchFamily="66" charset="0"/>
              </a:rPr>
              <a:t>agencies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an </a:t>
            </a:r>
            <a:r>
              <a:rPr lang="it-IT" dirty="0" err="1" smtClean="0">
                <a:latin typeface="Estrangelo Edessa" panose="03080600000000000000" pitchFamily="66" charset="0"/>
                <a:cs typeface="Estrangelo Edessa" panose="03080600000000000000" pitchFamily="66" charset="0"/>
              </a:rPr>
              <a:t>endeavor</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provide</a:t>
            </a:r>
            <a:r>
              <a:rPr lang="it-IT" dirty="0" smtClean="0">
                <a:latin typeface="Estrangelo Edessa" panose="03080600000000000000" pitchFamily="66" charset="0"/>
                <a:cs typeface="Estrangelo Edessa" panose="03080600000000000000" pitchFamily="66" charset="0"/>
              </a:rPr>
              <a:t> an </a:t>
            </a:r>
            <a:r>
              <a:rPr lang="it-IT" dirty="0" err="1" smtClean="0">
                <a:latin typeface="Estrangelo Edessa" panose="03080600000000000000" pitchFamily="66" charset="0"/>
                <a:cs typeface="Estrangelo Edessa" panose="03080600000000000000" pitchFamily="66" charset="0"/>
              </a:rPr>
              <a:t>institutional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framwork</a:t>
            </a:r>
            <a:endParaRPr lang="it-IT" dirty="0" smtClean="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for </a:t>
            </a:r>
            <a:r>
              <a:rPr lang="it-IT" dirty="0" err="1" smtClean="0">
                <a:latin typeface="Estrangelo Edessa" panose="03080600000000000000" pitchFamily="66" charset="0"/>
                <a:cs typeface="Estrangelo Edessa" panose="03080600000000000000" pitchFamily="66" charset="0"/>
              </a:rPr>
              <a:t>organized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need</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derived</a:t>
            </a:r>
            <a:r>
              <a:rPr lang="it-IT" dirty="0" smtClean="0">
                <a:latin typeface="Estrangelo Edessa" panose="03080600000000000000" pitchFamily="66" charset="0"/>
                <a:cs typeface="Estrangelo Edessa" panose="03080600000000000000" pitchFamily="66" charset="0"/>
              </a:rPr>
              <a:t> </a:t>
            </a:r>
          </a:p>
          <a:p>
            <a:pPr algn="just"/>
            <a:r>
              <a:rPr lang="it-IT" dirty="0">
                <a:latin typeface="Estrangelo Edessa" panose="03080600000000000000" pitchFamily="66" charset="0"/>
                <a:cs typeface="Estrangelo Edessa" panose="03080600000000000000" pitchFamily="66" charset="0"/>
              </a:rPr>
              <a:t>i</a:t>
            </a:r>
            <a:r>
              <a:rPr lang="it-IT" dirty="0" smtClean="0">
                <a:latin typeface="Estrangelo Edessa" panose="03080600000000000000" pitchFamily="66" charset="0"/>
                <a:cs typeface="Estrangelo Edessa" panose="03080600000000000000" pitchFamily="66" charset="0"/>
              </a:rPr>
              <a:t>n general from the </a:t>
            </a:r>
            <a:r>
              <a:rPr lang="it-IT" dirty="0" err="1" smtClean="0">
                <a:latin typeface="Estrangelo Edessa" panose="03080600000000000000" pitchFamily="66" charset="0"/>
                <a:cs typeface="Estrangelo Edessa" panose="03080600000000000000" pitchFamily="66" charset="0"/>
              </a:rPr>
              <a:t>growing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interdependence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nations</a:t>
            </a:r>
            <a:r>
              <a:rPr lang="it-IT" dirty="0" smtClean="0">
                <a:latin typeface="Estrangelo Edessa" panose="03080600000000000000" pitchFamily="66" charset="0"/>
                <a:cs typeface="Estrangelo Edessa" panose="03080600000000000000" pitchFamily="66" charset="0"/>
              </a:rPr>
              <a:t>, and in </a:t>
            </a:r>
          </a:p>
          <a:p>
            <a:pPr algn="just"/>
            <a:r>
              <a:rPr lang="it-IT" dirty="0" err="1">
                <a:latin typeface="Estrangelo Edessa" panose="03080600000000000000" pitchFamily="66" charset="0"/>
                <a:cs typeface="Estrangelo Edessa" panose="03080600000000000000" pitchFamily="66" charset="0"/>
              </a:rPr>
              <a:t>p</a:t>
            </a:r>
            <a:r>
              <a:rPr lang="it-IT" dirty="0" err="1" smtClean="0">
                <a:latin typeface="Estrangelo Edessa" panose="03080600000000000000" pitchFamily="66" charset="0"/>
                <a:cs typeface="Estrangelo Edessa" panose="03080600000000000000" pitchFamily="66" charset="0"/>
              </a:rPr>
              <a:t>articular</a:t>
            </a:r>
            <a:r>
              <a:rPr lang="it-IT" dirty="0" smtClean="0">
                <a:latin typeface="Estrangelo Edessa" panose="03080600000000000000" pitchFamily="66" charset="0"/>
                <a:cs typeface="Estrangelo Edessa" panose="03080600000000000000" pitchFamily="66" charset="0"/>
              </a:rPr>
              <a:t> from the human </a:t>
            </a:r>
            <a:r>
              <a:rPr lang="it-IT" dirty="0" err="1" smtClean="0">
                <a:latin typeface="Estrangelo Edessa" panose="03080600000000000000" pitchFamily="66" charset="0"/>
                <a:cs typeface="Estrangelo Edessa" panose="03080600000000000000" pitchFamily="66" charset="0"/>
              </a:rPr>
              <a:t>suffering</a:t>
            </a:r>
            <a:r>
              <a:rPr lang="it-IT" dirty="0" smtClean="0">
                <a:latin typeface="Estrangelo Edessa" panose="03080600000000000000" pitchFamily="66" charset="0"/>
                <a:cs typeface="Estrangelo Edessa" panose="03080600000000000000" pitchFamily="66" charset="0"/>
              </a:rPr>
              <a:t> and the </a:t>
            </a:r>
            <a:r>
              <a:rPr lang="it-IT" dirty="0" err="1" smtClean="0">
                <a:latin typeface="Estrangelo Edessa" panose="03080600000000000000" pitchFamily="66" charset="0"/>
                <a:cs typeface="Estrangelo Edessa" panose="03080600000000000000" pitchFamily="66" charset="0"/>
              </a:rPr>
              <a:t>material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destruction</a:t>
            </a:r>
            <a:r>
              <a:rPr lang="it-IT" dirty="0" smtClean="0">
                <a:latin typeface="Estrangelo Edessa" panose="03080600000000000000" pitchFamily="66" charset="0"/>
                <a:cs typeface="Estrangelo Edessa" panose="03080600000000000000" pitchFamily="66" charset="0"/>
              </a:rPr>
              <a:t> </a:t>
            </a:r>
          </a:p>
          <a:p>
            <a:pPr algn="just"/>
            <a:r>
              <a:rPr lang="it-IT" dirty="0" err="1">
                <a:latin typeface="Estrangelo Edessa" panose="03080600000000000000" pitchFamily="66" charset="0"/>
                <a:cs typeface="Estrangelo Edessa" panose="03080600000000000000" pitchFamily="66" charset="0"/>
              </a:rPr>
              <a:t>c</a:t>
            </a:r>
            <a:r>
              <a:rPr lang="it-IT" dirty="0" err="1" smtClean="0">
                <a:latin typeface="Estrangelo Edessa" panose="03080600000000000000" pitchFamily="66" charset="0"/>
                <a:cs typeface="Estrangelo Edessa" panose="03080600000000000000" pitchFamily="66" charset="0"/>
              </a:rPr>
              <a:t>aused</a:t>
            </a:r>
            <a:r>
              <a:rPr lang="it-IT" dirty="0" smtClean="0">
                <a:latin typeface="Estrangelo Edessa" panose="03080600000000000000" pitchFamily="66" charset="0"/>
                <a:cs typeface="Estrangelo Edessa" panose="03080600000000000000" pitchFamily="66" charset="0"/>
              </a:rPr>
              <a:t> by World War II.</a:t>
            </a:r>
          </a:p>
          <a:p>
            <a:pPr algn="just"/>
            <a:endParaRPr lang="it-IT" dirty="0">
              <a:latin typeface="Estrangelo Edessa" panose="03080600000000000000" pitchFamily="66" charset="0"/>
              <a:cs typeface="Estrangelo Edessa" panose="03080600000000000000" pitchFamily="66" charset="0"/>
            </a:endParaRPr>
          </a:p>
          <a:p>
            <a:pPr marL="285750" indent="-285750" algn="just">
              <a:buFont typeface="Arial" panose="020B0604020202020204" pitchFamily="34" charset="0"/>
              <a:buChar char="•"/>
            </a:pPr>
            <a:r>
              <a:rPr lang="it-IT" dirty="0" smtClean="0">
                <a:latin typeface="Estrangelo Edessa" panose="03080600000000000000" pitchFamily="66" charset="0"/>
                <a:cs typeface="Estrangelo Edessa" panose="03080600000000000000" pitchFamily="66" charset="0"/>
              </a:rPr>
              <a:t>With </a:t>
            </a:r>
            <a:r>
              <a:rPr lang="it-IT" dirty="0" err="1" smtClean="0">
                <a:latin typeface="Estrangelo Edessa" panose="03080600000000000000" pitchFamily="66" charset="0"/>
                <a:cs typeface="Estrangelo Edessa" panose="03080600000000000000" pitchFamily="66" charset="0"/>
              </a:rPr>
              <a:t>this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motivation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combined</a:t>
            </a:r>
            <a:r>
              <a:rPr lang="it-IT" dirty="0" smtClean="0">
                <a:latin typeface="Estrangelo Edessa" panose="03080600000000000000" pitchFamily="66" charset="0"/>
                <a:cs typeface="Estrangelo Edessa" panose="03080600000000000000" pitchFamily="66" charset="0"/>
              </a:rPr>
              <a:t> a new </a:t>
            </a:r>
            <a:r>
              <a:rPr lang="it-IT" dirty="0" err="1" smtClean="0">
                <a:latin typeface="Estrangelo Edessa" panose="03080600000000000000" pitchFamily="66" charset="0"/>
                <a:cs typeface="Estrangelo Edessa" panose="03080600000000000000" pitchFamily="66" charset="0"/>
              </a:rPr>
              <a:t>realization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based</a:t>
            </a:r>
            <a:endParaRPr lang="it-IT" dirty="0" smtClean="0">
              <a:latin typeface="Estrangelo Edessa" panose="03080600000000000000" pitchFamily="66" charset="0"/>
              <a:cs typeface="Estrangelo Edessa" panose="03080600000000000000" pitchFamily="66" charset="0"/>
            </a:endParaRPr>
          </a:p>
          <a:p>
            <a:pPr algn="just"/>
            <a:r>
              <a:rPr lang="it-IT" dirty="0">
                <a:latin typeface="Estrangelo Edessa" panose="03080600000000000000" pitchFamily="66" charset="0"/>
                <a:cs typeface="Estrangelo Edessa" panose="03080600000000000000" pitchFamily="66" charset="0"/>
              </a:rPr>
              <a:t>o</a:t>
            </a:r>
            <a:r>
              <a:rPr lang="it-IT" dirty="0" smtClean="0">
                <a:latin typeface="Estrangelo Edessa" panose="03080600000000000000" pitchFamily="66" charset="0"/>
                <a:cs typeface="Estrangelo Edessa" panose="03080600000000000000" pitchFamily="66" charset="0"/>
              </a:rPr>
              <a:t>n the </a:t>
            </a:r>
            <a:r>
              <a:rPr lang="it-IT" dirty="0" err="1" smtClean="0">
                <a:latin typeface="Estrangelo Edessa" panose="03080600000000000000" pitchFamily="66" charset="0"/>
                <a:cs typeface="Estrangelo Edessa" panose="03080600000000000000" pitchFamily="66" charset="0"/>
              </a:rPr>
              <a:t>experience</a:t>
            </a:r>
            <a:r>
              <a:rPr lang="it-IT" dirty="0" smtClean="0">
                <a:latin typeface="Estrangelo Edessa" panose="03080600000000000000" pitchFamily="66" charset="0"/>
                <a:cs typeface="Estrangelo Edessa" panose="03080600000000000000" pitchFamily="66" charset="0"/>
              </a:rPr>
              <a:t> of inter-</a:t>
            </a:r>
            <a:r>
              <a:rPr lang="it-IT" dirty="0" err="1" smtClean="0">
                <a:latin typeface="Estrangelo Edessa" panose="03080600000000000000" pitchFamily="66" charset="0"/>
                <a:cs typeface="Estrangelo Edessa" panose="03080600000000000000" pitchFamily="66" charset="0"/>
              </a:rPr>
              <a:t>Allied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during</a:t>
            </a:r>
            <a:r>
              <a:rPr lang="it-IT" dirty="0" smtClean="0">
                <a:latin typeface="Estrangelo Edessa" panose="03080600000000000000" pitchFamily="66" charset="0"/>
                <a:cs typeface="Estrangelo Edessa" panose="03080600000000000000" pitchFamily="66" charset="0"/>
              </a:rPr>
              <a:t> the war,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p>
          <a:p>
            <a:pPr algn="just"/>
            <a:r>
              <a:rPr lang="it-IT" dirty="0" err="1">
                <a:latin typeface="Estrangelo Edessa" panose="03080600000000000000" pitchFamily="66" charset="0"/>
                <a:cs typeface="Estrangelo Edessa" panose="03080600000000000000" pitchFamily="66" charset="0"/>
              </a:rPr>
              <a:t>i</a:t>
            </a:r>
            <a:r>
              <a:rPr lang="it-IT" dirty="0" err="1" smtClean="0">
                <a:latin typeface="Estrangelo Edessa" panose="03080600000000000000" pitchFamily="66" charset="0"/>
                <a:cs typeface="Estrangelo Edessa" panose="03080600000000000000" pitchFamily="66" charset="0"/>
              </a:rPr>
              <a:t>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practical</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organize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relations on a </a:t>
            </a:r>
            <a:r>
              <a:rPr lang="it-IT" dirty="0" err="1" smtClean="0">
                <a:latin typeface="Estrangelo Edessa" panose="03080600000000000000" pitchFamily="66" charset="0"/>
                <a:cs typeface="Estrangelo Edessa" panose="03080600000000000000" pitchFamily="66" charset="0"/>
              </a:rPr>
              <a:t>clear</a:t>
            </a:r>
            <a:r>
              <a:rPr lang="it-IT" dirty="0" smtClean="0">
                <a:latin typeface="Estrangelo Edessa" panose="03080600000000000000" pitchFamily="66" charset="0"/>
                <a:cs typeface="Estrangelo Edessa" panose="03080600000000000000" pitchFamily="66" charset="0"/>
              </a:rPr>
              <a:t> and </a:t>
            </a:r>
          </a:p>
          <a:p>
            <a:pPr algn="just"/>
            <a:r>
              <a:rPr lang="it-IT" dirty="0" smtClean="0">
                <a:latin typeface="Estrangelo Edessa" panose="03080600000000000000" pitchFamily="66" charset="0"/>
                <a:cs typeface="Estrangelo Edessa" panose="03080600000000000000" pitchFamily="66" charset="0"/>
              </a:rPr>
              <a:t>more </a:t>
            </a:r>
            <a:r>
              <a:rPr lang="it-IT" dirty="0" err="1" smtClean="0">
                <a:latin typeface="Estrangelo Edessa" panose="03080600000000000000" pitchFamily="66" charset="0"/>
                <a:cs typeface="Estrangelo Edessa" panose="03080600000000000000" pitchFamily="66" charset="0"/>
              </a:rPr>
              <a:t>logical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basis</a:t>
            </a:r>
            <a:r>
              <a:rPr lang="it-IT" dirty="0" smtClean="0">
                <a:latin typeface="Estrangelo Edessa" panose="03080600000000000000" pitchFamily="66" charset="0"/>
                <a:cs typeface="Estrangelo Edessa" panose="03080600000000000000" pitchFamily="66" charset="0"/>
              </a:rPr>
              <a:t>.</a:t>
            </a:r>
          </a:p>
        </p:txBody>
      </p:sp>
    </p:spTree>
    <p:extLst>
      <p:ext uri="{BB962C8B-B14F-4D97-AF65-F5344CB8AC3E}">
        <p14:creationId xmlns:p14="http://schemas.microsoft.com/office/powerpoint/2010/main" val="91234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 calcmode="lin" valueType="num">
                                      <p:cBhvr additive="base">
                                        <p:cTn id="36"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
                                            <p:txEl>
                                              <p:pRg st="7" end="7"/>
                                            </p:txEl>
                                          </p:spTgt>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 calcmode="lin" valueType="num">
                                      <p:cBhvr additive="base">
                                        <p:cTn id="40"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
                                            <p:txEl>
                                              <p:pRg st="8" end="8"/>
                                            </p:txEl>
                                          </p:spTgt>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 calcmode="lin" valueType="num">
                                      <p:cBhvr additive="base">
                                        <p:cTn id="44"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5">
                                            <p:txEl>
                                              <p:pRg st="9" end="9"/>
                                            </p:txEl>
                                          </p:spTgt>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 calcmode="lin" valueType="num">
                                      <p:cBhvr additive="base">
                                        <p:cTn id="48"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Characters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action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lgn="ctr">
              <a:buNone/>
            </a:pPr>
            <a:r>
              <a:rPr lang="it-IT" i="1" dirty="0" smtClean="0">
                <a:latin typeface="Estrangelo Edessa" panose="03080600000000000000" pitchFamily="66" charset="0"/>
                <a:cs typeface="Estrangelo Edessa" panose="03080600000000000000" pitchFamily="66" charset="0"/>
              </a:rPr>
              <a:t>Program: Content and </a:t>
            </a:r>
            <a:r>
              <a:rPr lang="it-IT" i="1" dirty="0" err="1" smtClean="0">
                <a:latin typeface="Estrangelo Edessa" panose="03080600000000000000" pitchFamily="66" charset="0"/>
                <a:cs typeface="Estrangelo Edessa" panose="03080600000000000000" pitchFamily="66" charset="0"/>
              </a:rPr>
              <a:t>Range</a:t>
            </a:r>
            <a:endParaRPr lang="it-IT" i="1" dirty="0" smtClean="0">
              <a:latin typeface="Estrangelo Edessa" panose="03080600000000000000" pitchFamily="66" charset="0"/>
              <a:cs typeface="Estrangelo Edessa" panose="03080600000000000000" pitchFamily="66" charset="0"/>
            </a:endParaRPr>
          </a:p>
          <a:p>
            <a:pPr marL="0" indent="0" algn="ctr">
              <a:buNone/>
            </a:pPr>
            <a:r>
              <a:rPr lang="it-IT" i="1" dirty="0" smtClean="0">
                <a:latin typeface="Estrangelo Edessa" panose="03080600000000000000" pitchFamily="66" charset="0"/>
                <a:cs typeface="Estrangelo Edessa" panose="03080600000000000000" pitchFamily="66" charset="0"/>
              </a:rPr>
              <a:t>The </a:t>
            </a:r>
            <a:r>
              <a:rPr lang="it-IT" i="1" dirty="0" err="1" smtClean="0">
                <a:latin typeface="Estrangelo Edessa" panose="03080600000000000000" pitchFamily="66" charset="0"/>
                <a:cs typeface="Estrangelo Edessa" panose="03080600000000000000" pitchFamily="66" charset="0"/>
              </a:rPr>
              <a:t>matter</a:t>
            </a:r>
            <a:r>
              <a:rPr lang="it-IT" i="1" dirty="0" smtClean="0">
                <a:latin typeface="Estrangelo Edessa" panose="03080600000000000000" pitchFamily="66" charset="0"/>
                <a:cs typeface="Estrangelo Edessa" panose="03080600000000000000" pitchFamily="66" charset="0"/>
              </a:rPr>
              <a:t> of </a:t>
            </a:r>
            <a:r>
              <a:rPr lang="it-IT" i="1" dirty="0" err="1" smtClean="0">
                <a:latin typeface="Estrangelo Edessa" panose="03080600000000000000" pitchFamily="66" charset="0"/>
                <a:cs typeface="Estrangelo Edessa" panose="03080600000000000000" pitchFamily="66" charset="0"/>
              </a:rPr>
              <a:t>Education</a:t>
            </a:r>
            <a:endParaRPr lang="it-IT" i="1" dirty="0" smtClean="0">
              <a:latin typeface="Estrangelo Edessa" panose="03080600000000000000" pitchFamily="66" charset="0"/>
              <a:cs typeface="Estrangelo Edessa" panose="03080600000000000000" pitchFamily="66" charset="0"/>
            </a:endParaRPr>
          </a:p>
          <a:p>
            <a:pPr marL="0" indent="0" algn="ctr">
              <a:buNone/>
            </a:pPr>
            <a:endParaRPr lang="it-IT" i="1" dirty="0">
              <a:latin typeface="Estrangelo Edessa" panose="03080600000000000000" pitchFamily="66" charset="0"/>
              <a:cs typeface="Estrangelo Edessa" panose="03080600000000000000" pitchFamily="66" charset="0"/>
            </a:endParaRPr>
          </a:p>
        </p:txBody>
      </p:sp>
      <p:sp>
        <p:nvSpPr>
          <p:cNvPr id="4" name="Ovale 3"/>
          <p:cNvSpPr/>
          <p:nvPr/>
        </p:nvSpPr>
        <p:spPr>
          <a:xfrm>
            <a:off x="1733797" y="2588821"/>
            <a:ext cx="3942608" cy="3551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i="1" dirty="0" smtClean="0">
                <a:latin typeface="Estrangelo Edessa" panose="03080600000000000000" pitchFamily="66" charset="0"/>
                <a:cs typeface="Estrangelo Edessa" panose="03080600000000000000" pitchFamily="66" charset="0"/>
              </a:rPr>
              <a:t>France </a:t>
            </a:r>
            <a:r>
              <a:rPr lang="it-IT" sz="1400" i="1" dirty="0" err="1" smtClean="0">
                <a:latin typeface="Estrangelo Edessa" panose="03080600000000000000" pitchFamily="66" charset="0"/>
                <a:cs typeface="Estrangelo Edessa" panose="03080600000000000000" pitchFamily="66" charset="0"/>
              </a:rPr>
              <a:t>presented</a:t>
            </a:r>
            <a:r>
              <a:rPr lang="it-IT" sz="1400" i="1" dirty="0" smtClean="0">
                <a:latin typeface="Estrangelo Edessa" panose="03080600000000000000" pitchFamily="66" charset="0"/>
                <a:cs typeface="Estrangelo Edessa" panose="03080600000000000000" pitchFamily="66" charset="0"/>
              </a:rPr>
              <a:t> a </a:t>
            </a:r>
            <a:r>
              <a:rPr lang="it-IT" sz="1400" i="1" dirty="0" err="1" smtClean="0">
                <a:latin typeface="Estrangelo Edessa" panose="03080600000000000000" pitchFamily="66" charset="0"/>
                <a:cs typeface="Estrangelo Edessa" panose="03080600000000000000" pitchFamily="66" charset="0"/>
              </a:rPr>
              <a:t>draft</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making</a:t>
            </a:r>
            <a:r>
              <a:rPr lang="it-IT" sz="1400" i="1" dirty="0" smtClean="0">
                <a:latin typeface="Estrangelo Edessa" panose="03080600000000000000" pitchFamily="66" charset="0"/>
                <a:cs typeface="Estrangelo Edessa" panose="03080600000000000000" pitchFamily="66" charset="0"/>
              </a:rPr>
              <a:t> a </a:t>
            </a:r>
            <a:r>
              <a:rPr lang="it-IT" sz="1400" i="1" dirty="0" err="1" smtClean="0">
                <a:latin typeface="Estrangelo Edessa" panose="03080600000000000000" pitchFamily="66" charset="0"/>
                <a:cs typeface="Estrangelo Edessa" panose="03080600000000000000" pitchFamily="66" charset="0"/>
              </a:rPr>
              <a:t>specific</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reference</a:t>
            </a:r>
            <a:r>
              <a:rPr lang="it-IT" sz="1400" i="1" dirty="0" smtClean="0">
                <a:latin typeface="Estrangelo Edessa" panose="03080600000000000000" pitchFamily="66" charset="0"/>
                <a:cs typeface="Estrangelo Edessa" panose="03080600000000000000" pitchFamily="66" charset="0"/>
              </a:rPr>
              <a:t> to educational and cultural </a:t>
            </a:r>
            <a:r>
              <a:rPr lang="it-IT" sz="1400" i="1" dirty="0" err="1" smtClean="0">
                <a:latin typeface="Estrangelo Edessa" panose="03080600000000000000" pitchFamily="66" charset="0"/>
                <a:cs typeface="Estrangelo Edessa" panose="03080600000000000000" pitchFamily="66" charset="0"/>
              </a:rPr>
              <a:t>reconstruction</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asking</a:t>
            </a:r>
            <a:r>
              <a:rPr lang="it-IT" sz="1400" i="1" dirty="0" smtClean="0">
                <a:latin typeface="Estrangelo Edessa" panose="03080600000000000000" pitchFamily="66" charset="0"/>
                <a:cs typeface="Estrangelo Edessa" panose="03080600000000000000" pitchFamily="66" charset="0"/>
              </a:rPr>
              <a:t> for an </a:t>
            </a:r>
            <a:r>
              <a:rPr lang="it-IT" sz="1400" i="1" dirty="0" err="1" smtClean="0">
                <a:latin typeface="Estrangelo Edessa" panose="03080600000000000000" pitchFamily="66" charset="0"/>
                <a:cs typeface="Estrangelo Edessa" panose="03080600000000000000" pitchFamily="66" charset="0"/>
              </a:rPr>
              <a:t>organization</a:t>
            </a:r>
            <a:r>
              <a:rPr lang="it-IT" sz="1400" i="1" dirty="0" smtClean="0">
                <a:latin typeface="Estrangelo Edessa" panose="03080600000000000000" pitchFamily="66" charset="0"/>
                <a:cs typeface="Estrangelo Edessa" panose="03080600000000000000" pitchFamily="66" charset="0"/>
              </a:rPr>
              <a:t> with more long-</a:t>
            </a:r>
            <a:r>
              <a:rPr lang="it-IT" sz="1400" i="1" dirty="0" err="1" smtClean="0">
                <a:latin typeface="Estrangelo Edessa" panose="03080600000000000000" pitchFamily="66" charset="0"/>
                <a:cs typeface="Estrangelo Edessa" panose="03080600000000000000" pitchFamily="66" charset="0"/>
              </a:rPr>
              <a:t>term</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aims</a:t>
            </a:r>
            <a:endParaRPr lang="it-IT" sz="1400" i="1" dirty="0">
              <a:latin typeface="Estrangelo Edessa" panose="03080600000000000000" pitchFamily="66" charset="0"/>
              <a:cs typeface="Estrangelo Edessa" panose="03080600000000000000" pitchFamily="66" charset="0"/>
            </a:endParaRPr>
          </a:p>
        </p:txBody>
      </p:sp>
      <p:sp>
        <p:nvSpPr>
          <p:cNvPr id="5" name="Ovale 4"/>
          <p:cNvSpPr/>
          <p:nvPr/>
        </p:nvSpPr>
        <p:spPr>
          <a:xfrm>
            <a:off x="7980218" y="2588821"/>
            <a:ext cx="3669475" cy="3551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i="1" dirty="0" smtClean="0">
                <a:latin typeface="Estrangelo Edessa" panose="03080600000000000000" pitchFamily="66" charset="0"/>
                <a:cs typeface="Estrangelo Edessa" panose="03080600000000000000" pitchFamily="66" charset="0"/>
              </a:rPr>
              <a:t>The </a:t>
            </a:r>
            <a:r>
              <a:rPr lang="it-IT" sz="1400" i="1" dirty="0" err="1" smtClean="0">
                <a:latin typeface="Estrangelo Edessa" panose="03080600000000000000" pitchFamily="66" charset="0"/>
                <a:cs typeface="Estrangelo Edessa" panose="03080600000000000000" pitchFamily="66" charset="0"/>
              </a:rPr>
              <a:t>United</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States</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delegation</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pointed</a:t>
            </a:r>
            <a:r>
              <a:rPr lang="it-IT" sz="1400" i="1" dirty="0" smtClean="0">
                <a:latin typeface="Estrangelo Edessa" panose="03080600000000000000" pitchFamily="66" charset="0"/>
                <a:cs typeface="Estrangelo Edessa" panose="03080600000000000000" pitchFamily="66" charset="0"/>
              </a:rPr>
              <a:t> out </a:t>
            </a:r>
            <a:r>
              <a:rPr lang="it-IT" sz="1400" i="1" dirty="0" err="1" smtClean="0">
                <a:latin typeface="Estrangelo Edessa" panose="03080600000000000000" pitchFamily="66" charset="0"/>
                <a:cs typeface="Estrangelo Edessa" panose="03080600000000000000" pitchFamily="66" charset="0"/>
              </a:rPr>
              <a:t>that</a:t>
            </a:r>
            <a:r>
              <a:rPr lang="it-IT" sz="1400" i="1" dirty="0" smtClean="0">
                <a:latin typeface="Estrangelo Edessa" panose="03080600000000000000" pitchFamily="66" charset="0"/>
                <a:cs typeface="Estrangelo Edessa" panose="03080600000000000000" pitchFamily="66" charset="0"/>
              </a:rPr>
              <a:t> the new </a:t>
            </a:r>
            <a:r>
              <a:rPr lang="it-IT" sz="1400" i="1" dirty="0" err="1" smtClean="0">
                <a:latin typeface="Estrangelo Edessa" panose="03080600000000000000" pitchFamily="66" charset="0"/>
                <a:cs typeface="Estrangelo Edessa" panose="03080600000000000000" pitchFamily="66" charset="0"/>
              </a:rPr>
              <a:t>organization</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could</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not</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become</a:t>
            </a:r>
            <a:r>
              <a:rPr lang="it-IT" sz="1400" i="1" dirty="0" smtClean="0">
                <a:latin typeface="Estrangelo Edessa" panose="03080600000000000000" pitchFamily="66" charset="0"/>
                <a:cs typeface="Estrangelo Edessa" panose="03080600000000000000" pitchFamily="66" charset="0"/>
              </a:rPr>
              <a:t> a </a:t>
            </a:r>
            <a:r>
              <a:rPr lang="it-IT" sz="1400" i="1" dirty="0" err="1" smtClean="0">
                <a:latin typeface="Estrangelo Edessa" panose="03080600000000000000" pitchFamily="66" charset="0"/>
                <a:cs typeface="Estrangelo Edessa" panose="03080600000000000000" pitchFamily="66" charset="0"/>
              </a:rPr>
              <a:t>relief</a:t>
            </a:r>
            <a:r>
              <a:rPr lang="it-IT" sz="1400" i="1" dirty="0" smtClean="0">
                <a:latin typeface="Estrangelo Edessa" panose="03080600000000000000" pitchFamily="66" charset="0"/>
                <a:cs typeface="Estrangelo Edessa" panose="03080600000000000000" pitchFamily="66" charset="0"/>
              </a:rPr>
              <a:t> agency, </a:t>
            </a:r>
            <a:r>
              <a:rPr lang="it-IT" sz="1400" i="1" dirty="0" err="1" smtClean="0">
                <a:latin typeface="Estrangelo Edessa" panose="03080600000000000000" pitchFamily="66" charset="0"/>
                <a:cs typeface="Estrangelo Edessa" panose="03080600000000000000" pitchFamily="66" charset="0"/>
              </a:rPr>
              <a:t>receiving</a:t>
            </a:r>
            <a:r>
              <a:rPr lang="it-IT" sz="1400" i="1" dirty="0" smtClean="0">
                <a:latin typeface="Estrangelo Edessa" panose="03080600000000000000" pitchFamily="66" charset="0"/>
                <a:cs typeface="Estrangelo Edessa" panose="03080600000000000000" pitchFamily="66" charset="0"/>
              </a:rPr>
              <a:t> and </a:t>
            </a:r>
            <a:r>
              <a:rPr lang="it-IT" sz="1400" i="1" dirty="0" err="1" smtClean="0">
                <a:latin typeface="Estrangelo Edessa" panose="03080600000000000000" pitchFamily="66" charset="0"/>
                <a:cs typeface="Estrangelo Edessa" panose="03080600000000000000" pitchFamily="66" charset="0"/>
              </a:rPr>
              <a:t>distributing</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relief</a:t>
            </a:r>
            <a:r>
              <a:rPr lang="it-IT" sz="1400" i="1" dirty="0" smtClean="0">
                <a:latin typeface="Estrangelo Edessa" panose="03080600000000000000" pitchFamily="66" charset="0"/>
                <a:cs typeface="Estrangelo Edessa" panose="03080600000000000000" pitchFamily="66" charset="0"/>
              </a:rPr>
              <a:t> funds – a task for </a:t>
            </a:r>
            <a:r>
              <a:rPr lang="it-IT" sz="1400" i="1" dirty="0" err="1" smtClean="0">
                <a:latin typeface="Estrangelo Edessa" panose="03080600000000000000" pitchFamily="66" charset="0"/>
                <a:cs typeface="Estrangelo Edessa" panose="03080600000000000000" pitchFamily="66" charset="0"/>
              </a:rPr>
              <a:t>which</a:t>
            </a:r>
            <a:r>
              <a:rPr lang="it-IT" sz="1400" i="1" dirty="0" smtClean="0">
                <a:latin typeface="Estrangelo Edessa" panose="03080600000000000000" pitchFamily="66" charset="0"/>
                <a:cs typeface="Estrangelo Edessa" panose="03080600000000000000" pitchFamily="66" charset="0"/>
              </a:rPr>
              <a:t> the UNRRA </a:t>
            </a:r>
            <a:r>
              <a:rPr lang="it-IT" sz="1400" i="1" dirty="0" err="1" smtClean="0">
                <a:latin typeface="Estrangelo Edessa" panose="03080600000000000000" pitchFamily="66" charset="0"/>
                <a:cs typeface="Estrangelo Edessa" panose="03080600000000000000" pitchFamily="66" charset="0"/>
              </a:rPr>
              <a:t>already</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had</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responsibility</a:t>
            </a:r>
            <a:endParaRPr lang="it-IT" sz="1400" i="1" dirty="0">
              <a:latin typeface="Estrangelo Edessa" panose="03080600000000000000" pitchFamily="66" charset="0"/>
              <a:cs typeface="Estrangelo Edessa" panose="03080600000000000000" pitchFamily="66" charset="0"/>
            </a:endParaRPr>
          </a:p>
        </p:txBody>
      </p:sp>
      <p:cxnSp>
        <p:nvCxnSpPr>
          <p:cNvPr id="7" name="Connettore 2 6"/>
          <p:cNvCxnSpPr/>
          <p:nvPr/>
        </p:nvCxnSpPr>
        <p:spPr>
          <a:xfrm flipH="1">
            <a:off x="5783283" y="4381995"/>
            <a:ext cx="206630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783283" y="4144488"/>
            <a:ext cx="1479892" cy="307777"/>
          </a:xfrm>
          <a:prstGeom prst="rect">
            <a:avLst/>
          </a:prstGeom>
          <a:noFill/>
        </p:spPr>
        <p:txBody>
          <a:bodyPr wrap="none" rtlCol="0">
            <a:spAutoFit/>
          </a:bodyPr>
          <a:lstStyle/>
          <a:p>
            <a:r>
              <a:rPr lang="it-IT" sz="1400" i="1" dirty="0" err="1" smtClean="0">
                <a:latin typeface="Estrangelo Edessa" panose="03080600000000000000" pitchFamily="66" charset="0"/>
                <a:cs typeface="Estrangelo Edessa" panose="03080600000000000000" pitchFamily="66" charset="0"/>
              </a:rPr>
              <a:t>Study</a:t>
            </a:r>
            <a:r>
              <a:rPr lang="it-IT" sz="1400" i="1" dirty="0" smtClean="0">
                <a:latin typeface="Estrangelo Edessa" panose="03080600000000000000" pitchFamily="66" charset="0"/>
                <a:cs typeface="Estrangelo Edessa" panose="03080600000000000000" pitchFamily="66" charset="0"/>
              </a:rPr>
              <a:t> of </a:t>
            </a:r>
            <a:r>
              <a:rPr lang="it-IT" sz="1400" i="1" dirty="0" err="1" smtClean="0">
                <a:latin typeface="Estrangelo Edessa" panose="03080600000000000000" pitchFamily="66" charset="0"/>
                <a:cs typeface="Estrangelo Edessa" panose="03080600000000000000" pitchFamily="66" charset="0"/>
              </a:rPr>
              <a:t>problems</a:t>
            </a:r>
            <a:endParaRPr lang="it-IT" sz="14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31542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fltVal val="0"/>
                                          </p:val>
                                        </p:tav>
                                        <p:tav tm="100000">
                                          <p:val>
                                            <p:flt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Content and </a:t>
            </a:r>
            <a:r>
              <a:rPr lang="it-IT" dirty="0" err="1" smtClean="0">
                <a:latin typeface="Estrangelo Edessa" panose="03080600000000000000" pitchFamily="66" charset="0"/>
                <a:cs typeface="Estrangelo Edessa" panose="03080600000000000000" pitchFamily="66" charset="0"/>
              </a:rPr>
              <a:t>Range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lgn="just">
              <a:buNone/>
            </a:pP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Conference </a:t>
            </a:r>
            <a:r>
              <a:rPr lang="it-IT" dirty="0" err="1" smtClean="0">
                <a:latin typeface="Estrangelo Edessa" panose="03080600000000000000" pitchFamily="66" charset="0"/>
                <a:cs typeface="Estrangelo Edessa" panose="03080600000000000000" pitchFamily="66" charset="0"/>
              </a:rPr>
              <a:t>restricted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Unesco’s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activities</a:t>
            </a:r>
            <a:r>
              <a:rPr lang="it-IT" dirty="0" smtClean="0">
                <a:latin typeface="Estrangelo Edessa" panose="03080600000000000000" pitchFamily="66" charset="0"/>
                <a:cs typeface="Estrangelo Edessa" panose="03080600000000000000" pitchFamily="66" charset="0"/>
              </a:rPr>
              <a:t> in educational </a:t>
            </a:r>
            <a:r>
              <a:rPr lang="it-IT" dirty="0" err="1" smtClean="0">
                <a:latin typeface="Estrangelo Edessa" panose="03080600000000000000" pitchFamily="66" charset="0"/>
                <a:cs typeface="Estrangelo Edessa" panose="03080600000000000000" pitchFamily="66" charset="0"/>
              </a:rPr>
              <a:t>reconstrucction</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collection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circulation</a:t>
            </a:r>
            <a:r>
              <a:rPr lang="it-IT" dirty="0" smtClean="0">
                <a:latin typeface="Estrangelo Edessa" panose="03080600000000000000" pitchFamily="66" charset="0"/>
                <a:cs typeface="Estrangelo Edessa" panose="03080600000000000000" pitchFamily="66" charset="0"/>
              </a:rPr>
              <a:t> of information. </a:t>
            </a:r>
            <a:r>
              <a:rPr lang="it-IT" dirty="0" err="1" smtClean="0">
                <a:latin typeface="Estrangelo Edessa" panose="03080600000000000000" pitchFamily="66" charset="0"/>
                <a:cs typeface="Estrangelo Edessa" panose="03080600000000000000" pitchFamily="66" charset="0"/>
              </a:rPr>
              <a:t>But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greatly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broadened</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role</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organization</a:t>
            </a:r>
            <a:r>
              <a:rPr lang="it-IT" dirty="0" smtClean="0">
                <a:latin typeface="Estrangelo Edessa" panose="03080600000000000000" pitchFamily="66" charset="0"/>
                <a:cs typeface="Estrangelo Edessa" panose="03080600000000000000" pitchFamily="66" charset="0"/>
              </a:rPr>
              <a:t> by </a:t>
            </a:r>
            <a:r>
              <a:rPr lang="it-IT" dirty="0" err="1" smtClean="0">
                <a:latin typeface="Estrangelo Edessa" panose="03080600000000000000" pitchFamily="66" charset="0"/>
                <a:cs typeface="Estrangelo Edessa" panose="03080600000000000000" pitchFamily="66" charset="0"/>
              </a:rPr>
              <a:t>incorporating</a:t>
            </a:r>
            <a:r>
              <a:rPr lang="it-IT" dirty="0" smtClean="0">
                <a:latin typeface="Estrangelo Edessa" panose="03080600000000000000" pitchFamily="66" charset="0"/>
                <a:cs typeface="Estrangelo Edessa" panose="03080600000000000000" pitchFamily="66" charset="0"/>
              </a:rPr>
              <a:t> science and mass </a:t>
            </a:r>
            <a:r>
              <a:rPr lang="it-IT" dirty="0" err="1" smtClean="0">
                <a:latin typeface="Estrangelo Edessa" panose="03080600000000000000" pitchFamily="66" charset="0"/>
                <a:cs typeface="Estrangelo Edessa" panose="03080600000000000000" pitchFamily="66" charset="0"/>
              </a:rPr>
              <a:t>communication</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program</a:t>
            </a:r>
            <a:r>
              <a:rPr lang="it-IT" dirty="0" smtClean="0">
                <a:latin typeface="Estrangelo Edessa" panose="03080600000000000000" pitchFamily="66" charset="0"/>
                <a:cs typeface="Estrangelo Edessa" panose="03080600000000000000" pitchFamily="66" charset="0"/>
              </a:rPr>
              <a:t>. </a:t>
            </a:r>
          </a:p>
          <a:p>
            <a:pPr marL="0" indent="0" algn="just">
              <a:buNone/>
            </a:pPr>
            <a:endParaRPr lang="it-IT" dirty="0">
              <a:latin typeface="Estrangelo Edessa" panose="03080600000000000000" pitchFamily="66" charset="0"/>
              <a:cs typeface="Estrangelo Edessa" panose="03080600000000000000" pitchFamily="66" charset="0"/>
            </a:endParaRPr>
          </a:p>
          <a:p>
            <a:pPr marL="0" indent="0" algn="just">
              <a:buNone/>
            </a:pPr>
            <a:endParaRPr lang="it-IT" dirty="0">
              <a:latin typeface="Estrangelo Edessa" panose="03080600000000000000" pitchFamily="66" charset="0"/>
              <a:cs typeface="Estrangelo Edessa" panose="03080600000000000000" pitchFamily="66"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841" y="3738037"/>
            <a:ext cx="2278660" cy="2829017"/>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920" y="3930051"/>
            <a:ext cx="2409825" cy="1895475"/>
          </a:xfrm>
          <a:prstGeom prst="rect">
            <a:avLst/>
          </a:prstGeom>
        </p:spPr>
      </p:pic>
    </p:spTree>
    <p:extLst>
      <p:ext uri="{BB962C8B-B14F-4D97-AF65-F5344CB8AC3E}">
        <p14:creationId xmlns:p14="http://schemas.microsoft.com/office/powerpoint/2010/main" val="33025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Characters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action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lgn="ctr">
              <a:buNone/>
            </a:pPr>
            <a:r>
              <a:rPr lang="it-IT" i="1" dirty="0" err="1" smtClean="0">
                <a:latin typeface="Estrangelo Edessa" panose="03080600000000000000" pitchFamily="66" charset="0"/>
                <a:cs typeface="Estrangelo Edessa" panose="03080600000000000000" pitchFamily="66" charset="0"/>
              </a:rPr>
              <a:t>Purpose</a:t>
            </a:r>
            <a:r>
              <a:rPr lang="it-IT" i="1" dirty="0" smtClean="0">
                <a:latin typeface="Estrangelo Edessa" panose="03080600000000000000" pitchFamily="66" charset="0"/>
                <a:cs typeface="Estrangelo Edessa" panose="03080600000000000000" pitchFamily="66" charset="0"/>
              </a:rPr>
              <a:t>: Single or Multiple?</a:t>
            </a:r>
          </a:p>
          <a:p>
            <a:pPr marL="0" indent="0" algn="ctr">
              <a:buNone/>
            </a:pPr>
            <a:endParaRPr lang="it-IT" i="1" dirty="0">
              <a:latin typeface="Estrangelo Edessa" panose="03080600000000000000" pitchFamily="66" charset="0"/>
              <a:cs typeface="Estrangelo Edessa" panose="03080600000000000000" pitchFamily="66" charset="0"/>
            </a:endParaRPr>
          </a:p>
          <a:p>
            <a:pPr marL="0" indent="0" algn="just">
              <a:buNone/>
            </a:pPr>
            <a:endParaRPr lang="it-IT" dirty="0">
              <a:latin typeface="Estrangelo Edessa" panose="03080600000000000000" pitchFamily="66" charset="0"/>
              <a:cs typeface="Estrangelo Edessa" panose="03080600000000000000" pitchFamily="66" charset="0"/>
            </a:endParaRPr>
          </a:p>
        </p:txBody>
      </p:sp>
      <p:sp>
        <p:nvSpPr>
          <p:cNvPr id="4" name="Ovale 3"/>
          <p:cNvSpPr/>
          <p:nvPr/>
        </p:nvSpPr>
        <p:spPr>
          <a:xfrm>
            <a:off x="1805049" y="2351314"/>
            <a:ext cx="4180115" cy="39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err="1" smtClean="0">
                <a:latin typeface="Estrangelo Edessa" panose="03080600000000000000" pitchFamily="66" charset="0"/>
                <a:cs typeface="Estrangelo Edessa" panose="03080600000000000000" pitchFamily="66" charset="0"/>
              </a:rPr>
              <a:t>Unesco’s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purpose</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is</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contribute</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directly</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peace</a:t>
            </a:r>
            <a:r>
              <a:rPr lang="it-IT" sz="1600" i="1" dirty="0" smtClean="0">
                <a:latin typeface="Estrangelo Edessa" panose="03080600000000000000" pitchFamily="66" charset="0"/>
                <a:cs typeface="Estrangelo Edessa" panose="03080600000000000000" pitchFamily="66" charset="0"/>
              </a:rPr>
              <a:t> and security. </a:t>
            </a:r>
            <a:r>
              <a:rPr lang="it-IT" sz="1600" i="1" dirty="0" err="1" smtClean="0">
                <a:latin typeface="Estrangelo Edessa" panose="03080600000000000000" pitchFamily="66" charset="0"/>
                <a:cs typeface="Estrangelo Edessa" panose="03080600000000000000" pitchFamily="66" charset="0"/>
              </a:rPr>
              <a:t>Each</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activity</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has</a:t>
            </a:r>
            <a:r>
              <a:rPr lang="it-IT" sz="1600" i="1" dirty="0" smtClean="0">
                <a:latin typeface="Estrangelo Edessa" panose="03080600000000000000" pitchFamily="66" charset="0"/>
                <a:cs typeface="Estrangelo Edessa" panose="03080600000000000000" pitchFamily="66" charset="0"/>
              </a:rPr>
              <a:t> to be </a:t>
            </a:r>
            <a:r>
              <a:rPr lang="it-IT" sz="1600" i="1" dirty="0" err="1" smtClean="0">
                <a:latin typeface="Estrangelo Edessa" panose="03080600000000000000" pitchFamily="66" charset="0"/>
                <a:cs typeface="Estrangelo Edessa" panose="03080600000000000000" pitchFamily="66" charset="0"/>
              </a:rPr>
              <a:t>choosen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consciounsly</a:t>
            </a:r>
            <a:r>
              <a:rPr lang="it-IT" sz="1600" i="1" dirty="0" smtClean="0">
                <a:latin typeface="Estrangelo Edessa" panose="03080600000000000000" pitchFamily="66" charset="0"/>
                <a:cs typeface="Estrangelo Edessa" panose="03080600000000000000" pitchFamily="66" charset="0"/>
              </a:rPr>
              <a:t> in </a:t>
            </a:r>
            <a:r>
              <a:rPr lang="it-IT" sz="1600" i="1" dirty="0" err="1" smtClean="0">
                <a:latin typeface="Estrangelo Edessa" panose="03080600000000000000" pitchFamily="66" charset="0"/>
                <a:cs typeface="Estrangelo Edessa" panose="03080600000000000000" pitchFamily="66" charset="0"/>
              </a:rPr>
              <a:t>terms</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direct</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contribution</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peace</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This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approach</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appears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influenced</a:t>
            </a:r>
            <a:r>
              <a:rPr lang="it-IT" sz="1600" i="1" dirty="0" smtClean="0">
                <a:latin typeface="Estrangelo Edessa" panose="03080600000000000000" pitchFamily="66" charset="0"/>
                <a:cs typeface="Estrangelo Edessa" panose="03080600000000000000" pitchFamily="66" charset="0"/>
              </a:rPr>
              <a:t> by the </a:t>
            </a:r>
            <a:r>
              <a:rPr lang="it-IT" sz="1600" i="1" dirty="0" err="1" smtClean="0">
                <a:latin typeface="Estrangelo Edessa" panose="03080600000000000000" pitchFamily="66" charset="0"/>
                <a:cs typeface="Estrangelo Edessa" panose="03080600000000000000" pitchFamily="66" charset="0"/>
              </a:rPr>
              <a:t>immediacy</a:t>
            </a:r>
            <a:r>
              <a:rPr lang="it-IT" sz="1600" i="1" dirty="0" smtClean="0">
                <a:latin typeface="Estrangelo Edessa" panose="03080600000000000000" pitchFamily="66" charset="0"/>
                <a:cs typeface="Estrangelo Edessa" panose="03080600000000000000" pitchFamily="66" charset="0"/>
              </a:rPr>
              <a:t> of </a:t>
            </a:r>
            <a:r>
              <a:rPr lang="it-IT" sz="1600" i="1" dirty="0" err="1" smtClean="0">
                <a:latin typeface="Estrangelo Edessa" panose="03080600000000000000" pitchFamily="66" charset="0"/>
                <a:cs typeface="Estrangelo Edessa" panose="03080600000000000000" pitchFamily="66" charset="0"/>
              </a:rPr>
              <a:t>threats</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peace</a:t>
            </a:r>
            <a:r>
              <a:rPr lang="it-IT" sz="1600" i="1" dirty="0" smtClean="0">
                <a:latin typeface="Estrangelo Edessa" panose="03080600000000000000" pitchFamily="66" charset="0"/>
                <a:cs typeface="Estrangelo Edessa" panose="03080600000000000000" pitchFamily="66" charset="0"/>
              </a:rPr>
              <a:t> and the </a:t>
            </a:r>
            <a:r>
              <a:rPr lang="it-IT" sz="1600" i="1" dirty="0" err="1" smtClean="0">
                <a:latin typeface="Estrangelo Edessa" panose="03080600000000000000" pitchFamily="66" charset="0"/>
                <a:cs typeface="Estrangelo Edessa" panose="03080600000000000000" pitchFamily="66" charset="0"/>
              </a:rPr>
              <a:t>need</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mobilize</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every</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resuorce</a:t>
            </a:r>
            <a:r>
              <a:rPr lang="it-IT" sz="1600" i="1" dirty="0" smtClean="0">
                <a:latin typeface="Estrangelo Edessa" panose="03080600000000000000" pitchFamily="66" charset="0"/>
                <a:cs typeface="Estrangelo Edessa" panose="03080600000000000000" pitchFamily="66" charset="0"/>
              </a:rPr>
              <a:t> to </a:t>
            </a:r>
            <a:r>
              <a:rPr lang="it-IT" sz="1600" i="1" dirty="0" err="1" smtClean="0">
                <a:latin typeface="Estrangelo Edessa" panose="03080600000000000000" pitchFamily="66" charset="0"/>
                <a:cs typeface="Estrangelo Edessa" panose="03080600000000000000" pitchFamily="66" charset="0"/>
              </a:rPr>
              <a:t>strengthen</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peace</a:t>
            </a:r>
            <a:endParaRPr lang="it-IT" sz="1600" i="1" dirty="0">
              <a:latin typeface="Estrangelo Edessa" panose="03080600000000000000" pitchFamily="66" charset="0"/>
              <a:cs typeface="Estrangelo Edessa" panose="03080600000000000000" pitchFamily="66" charset="0"/>
            </a:endParaRPr>
          </a:p>
        </p:txBody>
      </p:sp>
      <p:sp>
        <p:nvSpPr>
          <p:cNvPr id="5" name="Ovale 4"/>
          <p:cNvSpPr/>
          <p:nvPr/>
        </p:nvSpPr>
        <p:spPr>
          <a:xfrm>
            <a:off x="7457704" y="2351314"/>
            <a:ext cx="4046908" cy="39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i="1" dirty="0" err="1" smtClean="0">
                <a:latin typeface="Estrangelo Edessa" panose="03080600000000000000" pitchFamily="66" charset="0"/>
                <a:cs typeface="Estrangelo Edessa" panose="03080600000000000000" pitchFamily="66" charset="0"/>
              </a:rPr>
              <a:t>Unesco’s</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approach</a:t>
            </a:r>
            <a:r>
              <a:rPr lang="it-IT" sz="1400" i="1" dirty="0" smtClean="0">
                <a:latin typeface="Estrangelo Edessa" panose="03080600000000000000" pitchFamily="66" charset="0"/>
                <a:cs typeface="Estrangelo Edessa" panose="03080600000000000000" pitchFamily="66" charset="0"/>
              </a:rPr>
              <a:t> to </a:t>
            </a:r>
            <a:r>
              <a:rPr lang="it-IT" sz="1400" i="1" dirty="0" err="1" smtClean="0">
                <a:latin typeface="Estrangelo Edessa" panose="03080600000000000000" pitchFamily="66" charset="0"/>
                <a:cs typeface="Estrangelo Edessa" panose="03080600000000000000" pitchFamily="66" charset="0"/>
              </a:rPr>
              <a:t>peace</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has</a:t>
            </a:r>
            <a:r>
              <a:rPr lang="it-IT" sz="1400" i="1" dirty="0" smtClean="0">
                <a:latin typeface="Estrangelo Edessa" panose="03080600000000000000" pitchFamily="66" charset="0"/>
                <a:cs typeface="Estrangelo Edessa" panose="03080600000000000000" pitchFamily="66" charset="0"/>
              </a:rPr>
              <a:t> to be </a:t>
            </a:r>
            <a:r>
              <a:rPr lang="it-IT" sz="1400" i="1" dirty="0" err="1" smtClean="0">
                <a:latin typeface="Estrangelo Edessa" panose="03080600000000000000" pitchFamily="66" charset="0"/>
                <a:cs typeface="Estrangelo Edessa" panose="03080600000000000000" pitchFamily="66" charset="0"/>
              </a:rPr>
              <a:t>indirect</a:t>
            </a:r>
            <a:r>
              <a:rPr lang="it-IT" sz="1400" i="1" dirty="0" smtClean="0">
                <a:latin typeface="Estrangelo Edessa" panose="03080600000000000000" pitchFamily="66" charset="0"/>
                <a:cs typeface="Estrangelo Edessa" panose="03080600000000000000" pitchFamily="66" charset="0"/>
              </a:rPr>
              <a:t> by </a:t>
            </a:r>
            <a:r>
              <a:rPr lang="it-IT" sz="1400" i="1" dirty="0" err="1" smtClean="0">
                <a:latin typeface="Estrangelo Edessa" panose="03080600000000000000" pitchFamily="66" charset="0"/>
                <a:cs typeface="Estrangelo Edessa" panose="03080600000000000000" pitchFamily="66" charset="0"/>
              </a:rPr>
              <a:t>furthering</a:t>
            </a:r>
            <a:r>
              <a:rPr lang="it-IT" sz="1400" i="1" dirty="0" smtClean="0">
                <a:latin typeface="Estrangelo Edessa" panose="03080600000000000000" pitchFamily="66" charset="0"/>
                <a:cs typeface="Estrangelo Edessa" panose="03080600000000000000" pitchFamily="66" charset="0"/>
              </a:rPr>
              <a:t> the welfare of </a:t>
            </a:r>
            <a:r>
              <a:rPr lang="it-IT" sz="1400" i="1" dirty="0" err="1" smtClean="0">
                <a:latin typeface="Estrangelo Edessa" panose="03080600000000000000" pitchFamily="66" charset="0"/>
                <a:cs typeface="Estrangelo Edessa" panose="03080600000000000000" pitchFamily="66" charset="0"/>
              </a:rPr>
              <a:t>mankind</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through</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education</a:t>
            </a:r>
            <a:r>
              <a:rPr lang="it-IT" sz="1400" i="1" dirty="0" smtClean="0">
                <a:latin typeface="Estrangelo Edessa" panose="03080600000000000000" pitchFamily="66" charset="0"/>
                <a:cs typeface="Estrangelo Edessa" panose="03080600000000000000" pitchFamily="66" charset="0"/>
              </a:rPr>
              <a:t>, science, culture. </a:t>
            </a:r>
            <a:r>
              <a:rPr lang="it-IT" sz="1400" i="1" dirty="0" err="1" smtClean="0">
                <a:latin typeface="Estrangelo Edessa" panose="03080600000000000000" pitchFamily="66" charset="0"/>
                <a:cs typeface="Estrangelo Edessa" panose="03080600000000000000" pitchFamily="66" charset="0"/>
              </a:rPr>
              <a:t>It</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is</a:t>
            </a:r>
            <a:r>
              <a:rPr lang="it-IT" sz="1400" i="1" dirty="0" smtClean="0">
                <a:latin typeface="Estrangelo Edessa" panose="03080600000000000000" pitchFamily="66" charset="0"/>
                <a:cs typeface="Estrangelo Edessa" panose="03080600000000000000" pitchFamily="66" charset="0"/>
              </a:rPr>
              <a:t> a long-</a:t>
            </a:r>
            <a:r>
              <a:rPr lang="it-IT" sz="1400" i="1" dirty="0" err="1" smtClean="0">
                <a:latin typeface="Estrangelo Edessa" panose="03080600000000000000" pitchFamily="66" charset="0"/>
                <a:cs typeface="Estrangelo Edessa" panose="03080600000000000000" pitchFamily="66" charset="0"/>
              </a:rPr>
              <a:t>range</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approach</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arguing</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that</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strengthening</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education</a:t>
            </a:r>
            <a:r>
              <a:rPr lang="it-IT" sz="1400" i="1" dirty="0" smtClean="0">
                <a:latin typeface="Estrangelo Edessa" panose="03080600000000000000" pitchFamily="66" charset="0"/>
                <a:cs typeface="Estrangelo Edessa" panose="03080600000000000000" pitchFamily="66" charset="0"/>
              </a:rPr>
              <a:t>, science and culture </a:t>
            </a:r>
            <a:r>
              <a:rPr lang="it-IT" sz="1400" i="1" dirty="0" err="1" smtClean="0">
                <a:latin typeface="Estrangelo Edessa" panose="03080600000000000000" pitchFamily="66" charset="0"/>
                <a:cs typeface="Estrangelo Edessa" panose="03080600000000000000" pitchFamily="66" charset="0"/>
              </a:rPr>
              <a:t>will</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promote</a:t>
            </a:r>
            <a:r>
              <a:rPr lang="it-IT" sz="1400" i="1" dirty="0" smtClean="0">
                <a:latin typeface="Estrangelo Edessa" panose="03080600000000000000" pitchFamily="66" charset="0"/>
                <a:cs typeface="Estrangelo Edessa" panose="03080600000000000000" pitchFamily="66" charset="0"/>
              </a:rPr>
              <a:t> human welfare and </a:t>
            </a:r>
            <a:r>
              <a:rPr lang="it-IT" sz="1400" i="1" dirty="0" err="1" smtClean="0">
                <a:latin typeface="Estrangelo Edessa" panose="03080600000000000000" pitchFamily="66" charset="0"/>
                <a:cs typeface="Estrangelo Edessa" panose="03080600000000000000" pitchFamily="66" charset="0"/>
              </a:rPr>
              <a:t>that</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this</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is</a:t>
            </a:r>
            <a:r>
              <a:rPr lang="it-IT" sz="1400" i="1" dirty="0" smtClean="0">
                <a:latin typeface="Estrangelo Edessa" panose="03080600000000000000" pitchFamily="66" charset="0"/>
                <a:cs typeface="Estrangelo Edessa" panose="03080600000000000000" pitchFamily="66" charset="0"/>
              </a:rPr>
              <a:t> the </a:t>
            </a:r>
            <a:r>
              <a:rPr lang="it-IT" sz="1400" i="1" dirty="0" err="1" smtClean="0">
                <a:latin typeface="Estrangelo Edessa" panose="03080600000000000000" pitchFamily="66" charset="0"/>
                <a:cs typeface="Estrangelo Edessa" panose="03080600000000000000" pitchFamily="66" charset="0"/>
              </a:rPr>
              <a:t>surest</a:t>
            </a:r>
            <a:r>
              <a:rPr lang="it-IT" sz="1400" i="1" dirty="0" smtClean="0">
                <a:latin typeface="Estrangelo Edessa" panose="03080600000000000000" pitchFamily="66" charset="0"/>
                <a:cs typeface="Estrangelo Edessa" panose="03080600000000000000" pitchFamily="66" charset="0"/>
              </a:rPr>
              <a:t> and </a:t>
            </a:r>
            <a:r>
              <a:rPr lang="it-IT" sz="1400" i="1" dirty="0" err="1" smtClean="0">
                <a:latin typeface="Estrangelo Edessa" panose="03080600000000000000" pitchFamily="66" charset="0"/>
                <a:cs typeface="Estrangelo Edessa" panose="03080600000000000000" pitchFamily="66" charset="0"/>
              </a:rPr>
              <a:t>soundest</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approach</a:t>
            </a:r>
            <a:r>
              <a:rPr lang="it-IT" sz="1400" i="1" dirty="0" smtClean="0">
                <a:latin typeface="Estrangelo Edessa" panose="03080600000000000000" pitchFamily="66" charset="0"/>
                <a:cs typeface="Estrangelo Edessa" panose="03080600000000000000" pitchFamily="66" charset="0"/>
              </a:rPr>
              <a:t> to </a:t>
            </a:r>
            <a:r>
              <a:rPr lang="it-IT" sz="1400" i="1" dirty="0" err="1" smtClean="0">
                <a:latin typeface="Estrangelo Edessa" panose="03080600000000000000" pitchFamily="66" charset="0"/>
                <a:cs typeface="Estrangelo Edessa" panose="03080600000000000000" pitchFamily="66" charset="0"/>
              </a:rPr>
              <a:t>peace</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It</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assumes</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that</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maintaining</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peace</a:t>
            </a:r>
            <a:r>
              <a:rPr lang="it-IT" sz="1400" i="1" dirty="0" smtClean="0">
                <a:latin typeface="Estrangelo Edessa" panose="03080600000000000000" pitchFamily="66" charset="0"/>
                <a:cs typeface="Estrangelo Edessa" panose="03080600000000000000" pitchFamily="66" charset="0"/>
              </a:rPr>
              <a:t> in </a:t>
            </a:r>
            <a:r>
              <a:rPr lang="it-IT" sz="1400" i="1" dirty="0" err="1" smtClean="0">
                <a:latin typeface="Estrangelo Edessa" panose="03080600000000000000" pitchFamily="66" charset="0"/>
                <a:cs typeface="Estrangelo Edessa" panose="03080600000000000000" pitchFamily="66" charset="0"/>
              </a:rPr>
              <a:t>contemporary</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international</a:t>
            </a:r>
            <a:r>
              <a:rPr lang="it-IT" sz="1400" i="1" dirty="0" smtClean="0">
                <a:latin typeface="Estrangelo Edessa" panose="03080600000000000000" pitchFamily="66" charset="0"/>
                <a:cs typeface="Estrangelo Edessa" panose="03080600000000000000" pitchFamily="66" charset="0"/>
              </a:rPr>
              <a:t> relations </a:t>
            </a:r>
            <a:r>
              <a:rPr lang="it-IT" sz="1400" i="1" dirty="0" err="1" smtClean="0">
                <a:latin typeface="Estrangelo Edessa" panose="03080600000000000000" pitchFamily="66" charset="0"/>
                <a:cs typeface="Estrangelo Edessa" panose="03080600000000000000" pitchFamily="66" charset="0"/>
              </a:rPr>
              <a:t>is</a:t>
            </a:r>
            <a:r>
              <a:rPr lang="it-IT" sz="1400" i="1" dirty="0" smtClean="0">
                <a:latin typeface="Estrangelo Edessa" panose="03080600000000000000" pitchFamily="66" charset="0"/>
                <a:cs typeface="Estrangelo Edessa" panose="03080600000000000000" pitchFamily="66" charset="0"/>
              </a:rPr>
              <a:t> a task for the </a:t>
            </a:r>
            <a:r>
              <a:rPr lang="it-IT" sz="1400" i="1" dirty="0" err="1" smtClean="0">
                <a:latin typeface="Estrangelo Edessa" panose="03080600000000000000" pitchFamily="66" charset="0"/>
                <a:cs typeface="Estrangelo Edessa" panose="03080600000000000000" pitchFamily="66" charset="0"/>
              </a:rPr>
              <a:t>United</a:t>
            </a:r>
            <a:r>
              <a:rPr lang="it-IT" sz="1400" i="1" dirty="0" smtClean="0">
                <a:latin typeface="Estrangelo Edessa" panose="03080600000000000000" pitchFamily="66" charset="0"/>
                <a:cs typeface="Estrangelo Edessa" panose="03080600000000000000" pitchFamily="66" charset="0"/>
              </a:rPr>
              <a:t> Nations Security </a:t>
            </a:r>
            <a:r>
              <a:rPr lang="it-IT" sz="1400" i="1" dirty="0" err="1" smtClean="0">
                <a:latin typeface="Estrangelo Edessa" panose="03080600000000000000" pitchFamily="66" charset="0"/>
                <a:cs typeface="Estrangelo Edessa" panose="03080600000000000000" pitchFamily="66" charset="0"/>
              </a:rPr>
              <a:t>Council</a:t>
            </a:r>
            <a:r>
              <a:rPr lang="it-IT" sz="1400" i="1" dirty="0" smtClean="0">
                <a:latin typeface="Estrangelo Edessa" panose="03080600000000000000" pitchFamily="66" charset="0"/>
                <a:cs typeface="Estrangelo Edessa" panose="03080600000000000000" pitchFamily="66" charset="0"/>
              </a:rPr>
              <a:t> and the </a:t>
            </a:r>
            <a:r>
              <a:rPr lang="it-IT" sz="1400" i="1" dirty="0" err="1" smtClean="0">
                <a:latin typeface="Estrangelo Edessa" panose="03080600000000000000" pitchFamily="66" charset="0"/>
                <a:cs typeface="Estrangelo Edessa" panose="03080600000000000000" pitchFamily="66" charset="0"/>
              </a:rPr>
              <a:t>United</a:t>
            </a:r>
            <a:r>
              <a:rPr lang="it-IT" sz="1400" i="1" dirty="0" smtClean="0">
                <a:latin typeface="Estrangelo Edessa" panose="03080600000000000000" pitchFamily="66" charset="0"/>
                <a:cs typeface="Estrangelo Edessa" panose="03080600000000000000" pitchFamily="66" charset="0"/>
              </a:rPr>
              <a:t> Nations General Assembly and </a:t>
            </a:r>
            <a:r>
              <a:rPr lang="it-IT" sz="1400" i="1" dirty="0" err="1" smtClean="0">
                <a:latin typeface="Estrangelo Edessa" panose="03080600000000000000" pitchFamily="66" charset="0"/>
                <a:cs typeface="Estrangelo Edessa" panose="03080600000000000000" pitchFamily="66" charset="0"/>
              </a:rPr>
              <a:t>Unesco’s</a:t>
            </a:r>
            <a:r>
              <a:rPr lang="it-IT" sz="1400" i="1" dirty="0" smtClean="0">
                <a:latin typeface="Estrangelo Edessa" panose="03080600000000000000" pitchFamily="66" charset="0"/>
                <a:cs typeface="Estrangelo Edessa" panose="03080600000000000000" pitchFamily="66" charset="0"/>
              </a:rPr>
              <a:t> task </a:t>
            </a:r>
            <a:r>
              <a:rPr lang="it-IT" sz="1400" i="1" dirty="0" err="1" smtClean="0">
                <a:latin typeface="Estrangelo Edessa" panose="03080600000000000000" pitchFamily="66" charset="0"/>
                <a:cs typeface="Estrangelo Edessa" panose="03080600000000000000" pitchFamily="66" charset="0"/>
              </a:rPr>
              <a:t>is</a:t>
            </a:r>
            <a:r>
              <a:rPr lang="it-IT" sz="1400" i="1" dirty="0" smtClean="0">
                <a:latin typeface="Estrangelo Edessa" panose="03080600000000000000" pitchFamily="66" charset="0"/>
                <a:cs typeface="Estrangelo Edessa" panose="03080600000000000000" pitchFamily="66" charset="0"/>
              </a:rPr>
              <a:t> to </a:t>
            </a:r>
            <a:r>
              <a:rPr lang="it-IT" sz="1400" i="1" dirty="0" err="1" smtClean="0">
                <a:latin typeface="Estrangelo Edessa" panose="03080600000000000000" pitchFamily="66" charset="0"/>
                <a:cs typeface="Estrangelo Edessa" panose="03080600000000000000" pitchFamily="66" charset="0"/>
              </a:rPr>
              <a:t>lay</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foundation</a:t>
            </a:r>
            <a:r>
              <a:rPr lang="it-IT" sz="1400" i="1" dirty="0" smtClean="0">
                <a:latin typeface="Estrangelo Edessa" panose="03080600000000000000" pitchFamily="66" charset="0"/>
                <a:cs typeface="Estrangelo Edessa" panose="03080600000000000000" pitchFamily="66" charset="0"/>
              </a:rPr>
              <a:t> for future </a:t>
            </a:r>
            <a:r>
              <a:rPr lang="it-IT" sz="1400" i="1" dirty="0" err="1" smtClean="0">
                <a:latin typeface="Estrangelo Edessa" panose="03080600000000000000" pitchFamily="66" charset="0"/>
                <a:cs typeface="Estrangelo Edessa" panose="03080600000000000000" pitchFamily="66" charset="0"/>
              </a:rPr>
              <a:t>peace</a:t>
            </a:r>
            <a:r>
              <a:rPr lang="it-IT" sz="1400" i="1" dirty="0" smtClean="0">
                <a:latin typeface="Estrangelo Edessa" panose="03080600000000000000" pitchFamily="66" charset="0"/>
                <a:cs typeface="Estrangelo Edessa" panose="03080600000000000000" pitchFamily="66" charset="0"/>
              </a:rPr>
              <a:t> </a:t>
            </a:r>
            <a:endParaRPr lang="it-IT" sz="14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01227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Characters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action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lnSpcReduction="10000"/>
          </a:bodyPr>
          <a:lstStyle/>
          <a:p>
            <a:pPr marL="0" indent="0" algn="ctr">
              <a:buNone/>
            </a:pPr>
            <a:r>
              <a:rPr lang="it-IT" i="1" dirty="0" smtClean="0">
                <a:latin typeface="Estrangelo Edessa" panose="03080600000000000000" pitchFamily="66" charset="0"/>
                <a:cs typeface="Estrangelo Edessa" panose="03080600000000000000" pitchFamily="66" charset="0"/>
              </a:rPr>
              <a:t>A compromise…</a:t>
            </a:r>
          </a:p>
          <a:p>
            <a:pPr marL="0" indent="0" algn="ctr">
              <a:buNone/>
            </a:pPr>
            <a:endParaRPr lang="it-IT" i="1" dirty="0">
              <a:latin typeface="Estrangelo Edessa" panose="03080600000000000000" pitchFamily="66" charset="0"/>
              <a:cs typeface="Estrangelo Edessa" panose="03080600000000000000" pitchFamily="66" charset="0"/>
            </a:endParaRPr>
          </a:p>
          <a:p>
            <a:pPr marL="0" indent="0" algn="just">
              <a:buNone/>
            </a:pP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Constitution</a:t>
            </a:r>
            <a:r>
              <a:rPr lang="it-IT" dirty="0" smtClean="0">
                <a:latin typeface="Estrangelo Edessa" panose="03080600000000000000" pitchFamily="66" charset="0"/>
                <a:cs typeface="Estrangelo Edessa" panose="03080600000000000000" pitchFamily="66" charset="0"/>
              </a:rPr>
              <a:t> of Unesco </a:t>
            </a:r>
            <a:r>
              <a:rPr lang="it-IT" dirty="0" err="1" smtClean="0">
                <a:latin typeface="Estrangelo Edessa" panose="03080600000000000000" pitchFamily="66" charset="0"/>
                <a:cs typeface="Estrangelo Edessa" panose="03080600000000000000" pitchFamily="66" charset="0"/>
              </a:rPr>
              <a:t>listed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five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purposes</a:t>
            </a:r>
            <a:r>
              <a:rPr lang="it-IT" dirty="0" smtClean="0">
                <a:latin typeface="Estrangelo Edessa" panose="03080600000000000000" pitchFamily="66" charset="0"/>
                <a:cs typeface="Estrangelo Edessa" panose="03080600000000000000" pitchFamily="66" charset="0"/>
              </a:rPr>
              <a:t>:</a:t>
            </a:r>
          </a:p>
          <a:p>
            <a:pPr marL="0" indent="0" algn="just">
              <a:buNone/>
            </a:pPr>
            <a:endParaRPr lang="it-IT" dirty="0">
              <a:latin typeface="Estrangelo Edessa" panose="03080600000000000000" pitchFamily="66" charset="0"/>
              <a:cs typeface="Estrangelo Edessa" panose="03080600000000000000" pitchFamily="66" charset="0"/>
            </a:endParaRPr>
          </a:p>
          <a:p>
            <a:pPr algn="just">
              <a:buAutoNum type="alphaLcParenR"/>
            </a:pPr>
            <a:r>
              <a:rPr lang="it-IT" dirty="0" err="1" smtClean="0">
                <a:latin typeface="Estrangelo Edessa" panose="03080600000000000000" pitchFamily="66" charset="0"/>
                <a:cs typeface="Estrangelo Edessa" panose="03080600000000000000" pitchFamily="66" charset="0"/>
              </a:rPr>
              <a:t>Maintenance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and security</a:t>
            </a:r>
          </a:p>
          <a:p>
            <a:pPr algn="just">
              <a:buAutoNum type="alphaLcParenR"/>
            </a:pPr>
            <a:r>
              <a:rPr lang="it-IT" dirty="0" smtClean="0">
                <a:latin typeface="Estrangelo Edessa" panose="03080600000000000000" pitchFamily="66" charset="0"/>
                <a:cs typeface="Estrangelo Edessa" panose="03080600000000000000" pitchFamily="66" charset="0"/>
              </a:rPr>
              <a:t>Promotion of </a:t>
            </a:r>
            <a:r>
              <a:rPr lang="it-IT" dirty="0" err="1" smtClean="0">
                <a:latin typeface="Estrangelo Edessa" panose="03080600000000000000" pitchFamily="66" charset="0"/>
                <a:cs typeface="Estrangelo Edessa" panose="03080600000000000000" pitchFamily="66" charset="0"/>
              </a:rPr>
              <a:t>universal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respect</a:t>
            </a:r>
            <a:r>
              <a:rPr lang="it-IT" dirty="0" smtClean="0">
                <a:latin typeface="Estrangelo Edessa" panose="03080600000000000000" pitchFamily="66" charset="0"/>
                <a:cs typeface="Estrangelo Edessa" panose="03080600000000000000" pitchFamily="66" charset="0"/>
              </a:rPr>
              <a:t> for and </a:t>
            </a:r>
            <a:r>
              <a:rPr lang="it-IT" dirty="0" err="1" smtClean="0">
                <a:latin typeface="Estrangelo Edessa" panose="03080600000000000000" pitchFamily="66" charset="0"/>
                <a:cs typeface="Estrangelo Edessa" panose="03080600000000000000" pitchFamily="66" charset="0"/>
              </a:rPr>
              <a:t>observance</a:t>
            </a:r>
            <a:r>
              <a:rPr lang="it-IT" dirty="0" smtClean="0">
                <a:latin typeface="Estrangelo Edessa" panose="03080600000000000000" pitchFamily="66" charset="0"/>
                <a:cs typeface="Estrangelo Edessa" panose="03080600000000000000" pitchFamily="66" charset="0"/>
              </a:rPr>
              <a:t> of human </a:t>
            </a:r>
            <a:r>
              <a:rPr lang="it-IT" dirty="0" err="1" smtClean="0">
                <a:latin typeface="Estrangelo Edessa" panose="03080600000000000000" pitchFamily="66" charset="0"/>
                <a:cs typeface="Estrangelo Edessa" panose="03080600000000000000" pitchFamily="66" charset="0"/>
              </a:rPr>
              <a:t>rights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fundamental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freedoms</a:t>
            </a:r>
            <a:endParaRPr lang="it-IT" dirty="0" smtClean="0">
              <a:latin typeface="Estrangelo Edessa" panose="03080600000000000000" pitchFamily="66" charset="0"/>
              <a:cs typeface="Estrangelo Edessa" panose="03080600000000000000" pitchFamily="66" charset="0"/>
            </a:endParaRPr>
          </a:p>
          <a:p>
            <a:pPr algn="just">
              <a:buAutoNum type="alphaLcParenR"/>
            </a:pPr>
            <a:r>
              <a:rPr lang="it-IT" dirty="0" smtClean="0">
                <a:latin typeface="Estrangelo Edessa" panose="03080600000000000000" pitchFamily="66" charset="0"/>
                <a:cs typeface="Estrangelo Edessa" panose="03080600000000000000" pitchFamily="66" charset="0"/>
              </a:rPr>
              <a:t>Development of </a:t>
            </a:r>
            <a:r>
              <a:rPr lang="it-IT" dirty="0" err="1" smtClean="0">
                <a:latin typeface="Estrangelo Edessa" panose="03080600000000000000" pitchFamily="66" charset="0"/>
                <a:cs typeface="Estrangelo Edessa" panose="03080600000000000000" pitchFamily="66" charset="0"/>
              </a:rPr>
              <a:t>sciences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arts</a:t>
            </a:r>
            <a:endParaRPr lang="it-IT" dirty="0" smtClean="0">
              <a:latin typeface="Estrangelo Edessa" panose="03080600000000000000" pitchFamily="66" charset="0"/>
              <a:cs typeface="Estrangelo Edessa" panose="03080600000000000000" pitchFamily="66" charset="0"/>
            </a:endParaRPr>
          </a:p>
          <a:p>
            <a:pPr algn="just">
              <a:buAutoNum type="alphaLcParenR"/>
            </a:pPr>
            <a:r>
              <a:rPr lang="it-IT" dirty="0" err="1" smtClean="0">
                <a:latin typeface="Estrangelo Edessa" panose="03080600000000000000" pitchFamily="66" charset="0"/>
                <a:cs typeface="Estrangelo Edessa" panose="03080600000000000000" pitchFamily="66" charset="0"/>
              </a:rPr>
              <a:t>Diffusion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knowledge</a:t>
            </a:r>
            <a:r>
              <a:rPr lang="it-IT" dirty="0" smtClean="0">
                <a:latin typeface="Estrangelo Edessa" panose="03080600000000000000" pitchFamily="66" charset="0"/>
                <a:cs typeface="Estrangelo Edessa" panose="03080600000000000000" pitchFamily="66" charset="0"/>
              </a:rPr>
              <a:t> and culture to </a:t>
            </a:r>
            <a:r>
              <a:rPr lang="it-IT" dirty="0" err="1" smtClean="0">
                <a:latin typeface="Estrangelo Edessa" panose="03080600000000000000" pitchFamily="66" charset="0"/>
                <a:cs typeface="Estrangelo Edessa" panose="03080600000000000000" pitchFamily="66" charset="0"/>
              </a:rPr>
              <a:t>all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peoples</a:t>
            </a:r>
            <a:r>
              <a:rPr lang="it-IT" dirty="0" smtClean="0">
                <a:latin typeface="Estrangelo Edessa" panose="03080600000000000000" pitchFamily="66" charset="0"/>
                <a:cs typeface="Estrangelo Edessa" panose="03080600000000000000" pitchFamily="66" charset="0"/>
              </a:rPr>
              <a:t> for the service of human </a:t>
            </a:r>
            <a:r>
              <a:rPr lang="it-IT" dirty="0" err="1" smtClean="0">
                <a:latin typeface="Estrangelo Edessa" panose="03080600000000000000" pitchFamily="66" charset="0"/>
                <a:cs typeface="Estrangelo Edessa" panose="03080600000000000000" pitchFamily="66" charset="0"/>
              </a:rPr>
              <a:t>needs</a:t>
            </a:r>
            <a:endParaRPr lang="it-IT" dirty="0" smtClean="0">
              <a:latin typeface="Estrangelo Edessa" panose="03080600000000000000" pitchFamily="66" charset="0"/>
              <a:cs typeface="Estrangelo Edessa" panose="03080600000000000000" pitchFamily="66" charset="0"/>
            </a:endParaRPr>
          </a:p>
          <a:p>
            <a:pPr algn="just">
              <a:buAutoNum type="alphaLcParenR"/>
            </a:pPr>
            <a:r>
              <a:rPr lang="it-IT" dirty="0" err="1" smtClean="0">
                <a:latin typeface="Estrangelo Edessa" panose="03080600000000000000" pitchFamily="66" charset="0"/>
                <a:cs typeface="Estrangelo Edessa" panose="03080600000000000000" pitchFamily="66" charset="0"/>
              </a:rPr>
              <a:t>Preservation</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word’s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inheritance</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monuments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history</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60124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Characters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action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85000" lnSpcReduction="20000"/>
          </a:bodyPr>
          <a:lstStyle/>
          <a:p>
            <a:pPr marL="0" indent="0" algn="ctr">
              <a:buNone/>
            </a:pPr>
            <a:r>
              <a:rPr lang="it-IT" i="1" dirty="0" err="1" smtClean="0">
                <a:latin typeface="Estrangelo Edessa" panose="03080600000000000000" pitchFamily="66" charset="0"/>
                <a:cs typeface="Estrangelo Edessa" panose="03080600000000000000" pitchFamily="66" charset="0"/>
              </a:rPr>
              <a:t>Governmental</a:t>
            </a:r>
            <a:r>
              <a:rPr lang="it-IT" i="1" dirty="0" smtClean="0">
                <a:latin typeface="Estrangelo Edessa" panose="03080600000000000000" pitchFamily="66" charset="0"/>
                <a:cs typeface="Estrangelo Edessa" panose="03080600000000000000" pitchFamily="66" charset="0"/>
              </a:rPr>
              <a:t> or </a:t>
            </a:r>
            <a:r>
              <a:rPr lang="it-IT" i="1" dirty="0" err="1" smtClean="0">
                <a:latin typeface="Estrangelo Edessa" panose="03080600000000000000" pitchFamily="66" charset="0"/>
                <a:cs typeface="Estrangelo Edessa" panose="03080600000000000000" pitchFamily="66" charset="0"/>
              </a:rPr>
              <a:t>Nongovernmental</a:t>
            </a:r>
            <a:r>
              <a:rPr lang="it-IT" i="1" dirty="0" smtClean="0">
                <a:latin typeface="Estrangelo Edessa" panose="03080600000000000000" pitchFamily="66" charset="0"/>
                <a:cs typeface="Estrangelo Edessa" panose="03080600000000000000" pitchFamily="66" charset="0"/>
              </a:rPr>
              <a:t>?</a:t>
            </a:r>
          </a:p>
          <a:p>
            <a:pPr marL="0" indent="0" algn="ctr">
              <a:buNone/>
            </a:pPr>
            <a:endParaRPr lang="it-IT" i="1" dirty="0">
              <a:latin typeface="Estrangelo Edessa" panose="03080600000000000000" pitchFamily="66" charset="0"/>
              <a:cs typeface="Estrangelo Edessa" panose="03080600000000000000" pitchFamily="66" charset="0"/>
            </a:endParaRPr>
          </a:p>
          <a:p>
            <a:pPr algn="just"/>
            <a:r>
              <a:rPr lang="it-IT" dirty="0" smtClean="0">
                <a:latin typeface="Estrangelo Edessa" panose="03080600000000000000" pitchFamily="66" charset="0"/>
                <a:cs typeface="Estrangelo Edessa" panose="03080600000000000000" pitchFamily="66" charset="0"/>
              </a:rPr>
              <a:t>The French </a:t>
            </a:r>
            <a:r>
              <a:rPr lang="it-IT" dirty="0" err="1" smtClean="0">
                <a:latin typeface="Estrangelo Edessa" panose="03080600000000000000" pitchFamily="66" charset="0"/>
                <a:cs typeface="Estrangelo Edessa" panose="03080600000000000000" pitchFamily="66" charset="0"/>
              </a:rPr>
              <a:t>draft</a:t>
            </a:r>
            <a:r>
              <a:rPr lang="it-IT" dirty="0" smtClean="0">
                <a:latin typeface="Estrangelo Edessa" panose="03080600000000000000" pitchFamily="66" charset="0"/>
                <a:cs typeface="Estrangelo Edessa" panose="03080600000000000000" pitchFamily="66" charset="0"/>
              </a:rPr>
              <a:t> for the </a:t>
            </a:r>
            <a:r>
              <a:rPr lang="it-IT" dirty="0" err="1" smtClean="0">
                <a:latin typeface="Estrangelo Edessa" panose="03080600000000000000" pitchFamily="66" charset="0"/>
                <a:cs typeface="Estrangelo Edessa" panose="03080600000000000000" pitchFamily="66" charset="0"/>
              </a:rPr>
              <a:t>Constitution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proposed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annual</a:t>
            </a:r>
            <a:r>
              <a:rPr lang="it-IT" dirty="0" smtClean="0">
                <a:latin typeface="Estrangelo Edessa" panose="03080600000000000000" pitchFamily="66" charset="0"/>
                <a:cs typeface="Estrangelo Edessa" panose="03080600000000000000" pitchFamily="66" charset="0"/>
              </a:rPr>
              <a:t> conference </a:t>
            </a:r>
            <a:r>
              <a:rPr lang="it-IT" dirty="0" err="1" smtClean="0">
                <a:latin typeface="Estrangelo Edessa" panose="03080600000000000000" pitchFamily="66" charset="0"/>
                <a:cs typeface="Estrangelo Edessa" panose="03080600000000000000" pitchFamily="66" charset="0"/>
              </a:rPr>
              <a:t>should</a:t>
            </a:r>
            <a:r>
              <a:rPr lang="it-IT" dirty="0" smtClean="0">
                <a:latin typeface="Estrangelo Edessa" panose="03080600000000000000" pitchFamily="66" charset="0"/>
                <a:cs typeface="Estrangelo Edessa" panose="03080600000000000000" pitchFamily="66" charset="0"/>
              </a:rPr>
              <a:t> be a tripartite body of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National </a:t>
            </a:r>
            <a:r>
              <a:rPr lang="it-IT" dirty="0" err="1" smtClean="0">
                <a:latin typeface="Estrangelo Edessa" panose="03080600000000000000" pitchFamily="66" charset="0"/>
                <a:cs typeface="Estrangelo Edessa" panose="03080600000000000000" pitchFamily="66" charset="0"/>
              </a:rPr>
              <a:t>Commissions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leading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nongovernmental</a:t>
            </a:r>
            <a:r>
              <a:rPr lang="it-IT" dirty="0" smtClean="0">
                <a:latin typeface="Estrangelo Edessa" panose="03080600000000000000" pitchFamily="66" charset="0"/>
                <a:cs typeface="Estrangelo Edessa" panose="03080600000000000000" pitchFamily="66" charset="0"/>
              </a:rPr>
              <a:t> «world </a:t>
            </a:r>
            <a:r>
              <a:rPr lang="it-IT" dirty="0" err="1" smtClean="0">
                <a:latin typeface="Estrangelo Edessa" panose="03080600000000000000" pitchFamily="66" charset="0"/>
                <a:cs typeface="Estrangelo Edessa" panose="03080600000000000000" pitchFamily="66" charset="0"/>
              </a:rPr>
              <a:t>associations</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Conference </a:t>
            </a:r>
            <a:r>
              <a:rPr lang="it-IT" dirty="0" err="1" smtClean="0">
                <a:latin typeface="Estrangelo Edessa" panose="03080600000000000000" pitchFamily="66" charset="0"/>
                <a:cs typeface="Estrangelo Edessa" panose="03080600000000000000" pitchFamily="66" charset="0"/>
              </a:rPr>
              <a:t>resolved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only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could</a:t>
            </a:r>
            <a:r>
              <a:rPr lang="it-IT" dirty="0" smtClean="0">
                <a:latin typeface="Estrangelo Edessa" panose="03080600000000000000" pitchFamily="66" charset="0"/>
                <a:cs typeface="Estrangelo Edessa" panose="03080600000000000000" pitchFamily="66" charset="0"/>
              </a:rPr>
              <a:t> be </a:t>
            </a:r>
            <a:r>
              <a:rPr lang="it-IT" dirty="0" err="1" smtClean="0">
                <a:latin typeface="Estrangelo Edessa" panose="03080600000000000000" pitchFamily="66" charset="0"/>
                <a:cs typeface="Estrangelo Edessa" panose="03080600000000000000" pitchFamily="66" charset="0"/>
              </a:rPr>
              <a:t>members</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organization</a:t>
            </a:r>
            <a:r>
              <a:rPr lang="it-IT" dirty="0" smtClean="0">
                <a:latin typeface="Estrangelo Edessa" panose="03080600000000000000" pitchFamily="66" charset="0"/>
                <a:cs typeface="Estrangelo Edessa" panose="03080600000000000000" pitchFamily="66" charset="0"/>
              </a:rPr>
              <a:t> with a right to vote in the </a:t>
            </a:r>
            <a:r>
              <a:rPr lang="it-IT" dirty="0" err="1" smtClean="0">
                <a:latin typeface="Estrangelo Edessa" panose="03080600000000000000" pitchFamily="66" charset="0"/>
                <a:cs typeface="Estrangelo Edessa" panose="03080600000000000000" pitchFamily="66" charset="0"/>
              </a:rPr>
              <a:t>annual</a:t>
            </a:r>
            <a:r>
              <a:rPr lang="it-IT" dirty="0" smtClean="0">
                <a:latin typeface="Estrangelo Edessa" panose="03080600000000000000" pitchFamily="66" charset="0"/>
                <a:cs typeface="Estrangelo Edessa" panose="03080600000000000000" pitchFamily="66" charset="0"/>
              </a:rPr>
              <a:t> conference. </a:t>
            </a:r>
          </a:p>
          <a:p>
            <a:pPr algn="just"/>
            <a:r>
              <a:rPr lang="it-IT" dirty="0" smtClean="0">
                <a:latin typeface="Estrangelo Edessa" panose="03080600000000000000" pitchFamily="66" charset="0"/>
                <a:cs typeface="Estrangelo Edessa" panose="03080600000000000000" pitchFamily="66" charset="0"/>
              </a:rPr>
              <a:t>The CAME and the French </a:t>
            </a:r>
            <a:r>
              <a:rPr lang="it-IT" dirty="0" err="1" smtClean="0">
                <a:latin typeface="Estrangelo Edessa" panose="03080600000000000000" pitchFamily="66" charset="0"/>
                <a:cs typeface="Estrangelo Edessa" panose="03080600000000000000" pitchFamily="66" charset="0"/>
              </a:rPr>
              <a:t>draft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provided</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election</a:t>
            </a:r>
            <a:r>
              <a:rPr lang="it-IT" dirty="0" smtClean="0">
                <a:latin typeface="Estrangelo Edessa" panose="03080600000000000000" pitchFamily="66" charset="0"/>
                <a:cs typeface="Estrangelo Edessa" panose="03080600000000000000" pitchFamily="66" charset="0"/>
              </a:rPr>
              <a:t> to the Executive Board of </a:t>
            </a:r>
            <a:r>
              <a:rPr lang="it-IT" dirty="0" err="1" smtClean="0">
                <a:latin typeface="Estrangelo Edessa" panose="03080600000000000000" pitchFamily="66" charset="0"/>
                <a:cs typeface="Estrangelo Edessa" panose="03080600000000000000" pitchFamily="66" charset="0"/>
              </a:rPr>
              <a:t>persons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not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from </a:t>
            </a:r>
            <a:r>
              <a:rPr lang="it-IT" dirty="0" err="1" smtClean="0">
                <a:latin typeface="Estrangelo Edessa" panose="03080600000000000000" pitchFamily="66" charset="0"/>
                <a:cs typeface="Estrangelo Edessa" panose="03080600000000000000" pitchFamily="66" charset="0"/>
              </a:rPr>
              <a:t>among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delegates</a:t>
            </a:r>
            <a:r>
              <a:rPr lang="it-IT" dirty="0" smtClean="0">
                <a:latin typeface="Estrangelo Edessa" panose="03080600000000000000" pitchFamily="66" charset="0"/>
                <a:cs typeface="Estrangelo Edessa" panose="03080600000000000000" pitchFamily="66" charset="0"/>
              </a:rPr>
              <a:t> to the General Conference. The Conference </a:t>
            </a:r>
            <a:r>
              <a:rPr lang="it-IT" dirty="0" err="1" smtClean="0">
                <a:latin typeface="Estrangelo Edessa" panose="03080600000000000000" pitchFamily="66" charset="0"/>
                <a:cs typeface="Estrangelo Edessa" panose="03080600000000000000" pitchFamily="66" charset="0"/>
              </a:rPr>
              <a:t>agreed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members</a:t>
            </a:r>
            <a:r>
              <a:rPr lang="it-IT" dirty="0" smtClean="0">
                <a:latin typeface="Estrangelo Edessa" panose="03080600000000000000" pitchFamily="66" charset="0"/>
                <a:cs typeface="Estrangelo Edessa" panose="03080600000000000000" pitchFamily="66" charset="0"/>
              </a:rPr>
              <a:t> of the Board </a:t>
            </a:r>
            <a:r>
              <a:rPr lang="it-IT" dirty="0" err="1" smtClean="0">
                <a:latin typeface="Estrangelo Edessa" panose="03080600000000000000" pitchFamily="66" charset="0"/>
                <a:cs typeface="Estrangelo Edessa" panose="03080600000000000000" pitchFamily="66" charset="0"/>
              </a:rPr>
              <a:t>should</a:t>
            </a:r>
            <a:r>
              <a:rPr lang="it-IT" dirty="0" smtClean="0">
                <a:latin typeface="Estrangelo Edessa" panose="03080600000000000000" pitchFamily="66" charset="0"/>
                <a:cs typeface="Estrangelo Edessa" panose="03080600000000000000" pitchFamily="66" charset="0"/>
              </a:rPr>
              <a:t> be </a:t>
            </a:r>
            <a:r>
              <a:rPr lang="it-IT" dirty="0" err="1" smtClean="0">
                <a:latin typeface="Estrangelo Edessa" panose="03080600000000000000" pitchFamily="66" charset="0"/>
                <a:cs typeface="Estrangelo Edessa" panose="03080600000000000000" pitchFamily="66" charset="0"/>
              </a:rPr>
              <a:t>chosen</a:t>
            </a:r>
            <a:r>
              <a:rPr lang="it-IT" dirty="0" smtClean="0">
                <a:latin typeface="Estrangelo Edessa" panose="03080600000000000000" pitchFamily="66" charset="0"/>
                <a:cs typeface="Estrangelo Edessa" panose="03080600000000000000" pitchFamily="66" charset="0"/>
              </a:rPr>
              <a:t> by the General Conference from </a:t>
            </a:r>
            <a:r>
              <a:rPr lang="it-IT" dirty="0" err="1" smtClean="0">
                <a:latin typeface="Estrangelo Edessa" panose="03080600000000000000" pitchFamily="66" charset="0"/>
                <a:cs typeface="Estrangelo Edessa" panose="03080600000000000000" pitchFamily="66" charset="0"/>
              </a:rPr>
              <a:t>among</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government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delegates</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body. </a:t>
            </a:r>
            <a:r>
              <a:rPr lang="it-IT" dirty="0" err="1" smtClean="0">
                <a:latin typeface="Estrangelo Edessa" panose="03080600000000000000" pitchFamily="66" charset="0"/>
                <a:cs typeface="Estrangelo Edessa" panose="03080600000000000000" pitchFamily="66" charset="0"/>
              </a:rPr>
              <a:t>After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eletion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these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members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should</a:t>
            </a:r>
            <a:r>
              <a:rPr lang="it-IT" dirty="0" smtClean="0">
                <a:latin typeface="Estrangelo Edessa" panose="03080600000000000000" pitchFamily="66" charset="0"/>
                <a:cs typeface="Estrangelo Edessa" panose="03080600000000000000" pitchFamily="66" charset="0"/>
              </a:rPr>
              <a:t> serve, </a:t>
            </a:r>
            <a:r>
              <a:rPr lang="it-IT" dirty="0" err="1" smtClean="0">
                <a:latin typeface="Estrangelo Edessa" panose="03080600000000000000" pitchFamily="66" charset="0"/>
                <a:cs typeface="Estrangelo Edessa" panose="03080600000000000000" pitchFamily="66" charset="0"/>
              </a:rPr>
              <a:t>not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representatives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their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respective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but</a:t>
            </a:r>
            <a:r>
              <a:rPr lang="it-IT" dirty="0" smtClean="0">
                <a:latin typeface="Estrangelo Edessa" panose="03080600000000000000" pitchFamily="66" charset="0"/>
                <a:cs typeface="Estrangelo Edessa" panose="03080600000000000000" pitchFamily="66" charset="0"/>
              </a:rPr>
              <a:t> on </a:t>
            </a:r>
            <a:r>
              <a:rPr lang="it-IT" dirty="0" err="1" smtClean="0">
                <a:latin typeface="Estrangelo Edessa" panose="03080600000000000000" pitchFamily="66" charset="0"/>
                <a:cs typeface="Estrangelo Edessa" panose="03080600000000000000" pitchFamily="66" charset="0"/>
              </a:rPr>
              <a:t>behalf</a:t>
            </a:r>
            <a:r>
              <a:rPr lang="it-IT" dirty="0" smtClean="0">
                <a:latin typeface="Estrangelo Edessa" panose="03080600000000000000" pitchFamily="66" charset="0"/>
                <a:cs typeface="Estrangelo Edessa" panose="03080600000000000000" pitchFamily="66" charset="0"/>
              </a:rPr>
              <a:t> of Conference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 </a:t>
            </a:r>
            <a:r>
              <a:rPr lang="it-IT" dirty="0" err="1">
                <a:latin typeface="Estrangelo Edessa" panose="03080600000000000000" pitchFamily="66" charset="0"/>
                <a:cs typeface="Estrangelo Edessa" panose="03080600000000000000" pitchFamily="66" charset="0"/>
              </a:rPr>
              <a:t>w</a:t>
            </a:r>
            <a:r>
              <a:rPr lang="it-IT" dirty="0" err="1" smtClean="0">
                <a:latin typeface="Estrangelo Edessa" panose="03080600000000000000" pitchFamily="66" charset="0"/>
                <a:cs typeface="Estrangelo Edessa" panose="03080600000000000000" pitchFamily="66" charset="0"/>
              </a:rPr>
              <a:t>hole</a:t>
            </a:r>
            <a:r>
              <a:rPr lang="it-IT" dirty="0" smtClean="0">
                <a:latin typeface="Estrangelo Edessa" panose="03080600000000000000" pitchFamily="66" charset="0"/>
                <a:cs typeface="Estrangelo Edessa" panose="03080600000000000000" pitchFamily="66" charset="0"/>
              </a:rPr>
              <a:t>. In relation to </a:t>
            </a:r>
            <a:r>
              <a:rPr lang="it-IT" dirty="0" err="1" smtClean="0">
                <a:latin typeface="Estrangelo Edessa" panose="03080600000000000000" pitchFamily="66" charset="0"/>
                <a:cs typeface="Estrangelo Edessa" panose="03080600000000000000" pitchFamily="66" charset="0"/>
              </a:rPr>
              <a:t>their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own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members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function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free </a:t>
            </a:r>
            <a:r>
              <a:rPr lang="it-IT" dirty="0" err="1" smtClean="0">
                <a:latin typeface="Estrangelo Edessa" panose="03080600000000000000" pitchFamily="66" charset="0"/>
                <a:cs typeface="Estrangelo Edessa" panose="03080600000000000000" pitchFamily="66" charset="0"/>
              </a:rPr>
              <a:t>individuals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relying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upon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their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own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wisdom</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responsible</a:t>
            </a:r>
            <a:r>
              <a:rPr lang="it-IT" dirty="0" smtClean="0">
                <a:latin typeface="Estrangelo Edessa" panose="03080600000000000000" pitchFamily="66" charset="0"/>
                <a:cs typeface="Estrangelo Edessa" panose="03080600000000000000" pitchFamily="66" charset="0"/>
              </a:rPr>
              <a:t> to no </a:t>
            </a:r>
            <a:r>
              <a:rPr lang="it-IT" dirty="0" err="1" smtClean="0">
                <a:latin typeface="Estrangelo Edessa" panose="03080600000000000000" pitchFamily="66" charset="0"/>
                <a:cs typeface="Estrangelo Edessa" panose="03080600000000000000" pitchFamily="66" charset="0"/>
              </a:rPr>
              <a:t>one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but</a:t>
            </a:r>
            <a:r>
              <a:rPr lang="it-IT" dirty="0" smtClean="0">
                <a:latin typeface="Estrangelo Edessa" panose="03080600000000000000" pitchFamily="66" charset="0"/>
                <a:cs typeface="Estrangelo Edessa" panose="03080600000000000000" pitchFamily="66" charset="0"/>
              </a:rPr>
              <a:t> the General Conference. </a:t>
            </a:r>
          </a:p>
          <a:p>
            <a:pPr algn="just"/>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matter</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bodies</a:t>
            </a:r>
            <a:r>
              <a:rPr lang="it-IT" dirty="0" smtClean="0">
                <a:latin typeface="Estrangelo Edessa" panose="03080600000000000000" pitchFamily="66" charset="0"/>
                <a:cs typeface="Estrangelo Edessa" panose="03080600000000000000" pitchFamily="66" charset="0"/>
              </a:rPr>
              <a:t> or of National </a:t>
            </a:r>
            <a:r>
              <a:rPr lang="it-IT" dirty="0" err="1" smtClean="0">
                <a:latin typeface="Estrangelo Edessa" panose="03080600000000000000" pitchFamily="66" charset="0"/>
                <a:cs typeface="Estrangelo Edessa" panose="03080600000000000000" pitchFamily="66" charset="0"/>
              </a:rPr>
              <a:t>Commissions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also</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involved</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role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of private </a:t>
            </a:r>
            <a:r>
              <a:rPr lang="it-IT" dirty="0" err="1" smtClean="0">
                <a:latin typeface="Estrangelo Edessa" panose="03080600000000000000" pitchFamily="66" charset="0"/>
                <a:cs typeface="Estrangelo Edessa" panose="03080600000000000000" pitchFamily="66" charset="0"/>
              </a:rPr>
              <a:t>bodies</a:t>
            </a:r>
            <a:r>
              <a:rPr lang="it-IT" dirty="0" smtClean="0">
                <a:latin typeface="Estrangelo Edessa" panose="03080600000000000000" pitchFamily="66" charset="0"/>
                <a:cs typeface="Estrangelo Edessa" panose="03080600000000000000" pitchFamily="66" charset="0"/>
              </a:rPr>
              <a:t>. A compromise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worked</a:t>
            </a:r>
            <a:r>
              <a:rPr lang="it-IT" dirty="0" smtClean="0">
                <a:latin typeface="Estrangelo Edessa" panose="03080600000000000000" pitchFamily="66" charset="0"/>
                <a:cs typeface="Estrangelo Edessa" panose="03080600000000000000" pitchFamily="66" charset="0"/>
              </a:rPr>
              <a:t>. National </a:t>
            </a:r>
            <a:r>
              <a:rPr lang="it-IT" dirty="0" err="1" smtClean="0">
                <a:latin typeface="Estrangelo Edessa" panose="03080600000000000000" pitchFamily="66" charset="0"/>
                <a:cs typeface="Estrangelo Edessa" panose="03080600000000000000" pitchFamily="66" charset="0"/>
              </a:rPr>
              <a:t>Commissions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to include </a:t>
            </a:r>
            <a:r>
              <a:rPr lang="it-IT" dirty="0" err="1" smtClean="0">
                <a:latin typeface="Estrangelo Edessa" panose="03080600000000000000" pitchFamily="66" charset="0"/>
                <a:cs typeface="Estrangelo Edessa" panose="03080600000000000000" pitchFamily="66" charset="0"/>
              </a:rPr>
              <a:t>representatives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both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and private </a:t>
            </a:r>
            <a:r>
              <a:rPr lang="it-IT" dirty="0" err="1" smtClean="0">
                <a:latin typeface="Estrangelo Edessa" panose="03080600000000000000" pitchFamily="66" charset="0"/>
                <a:cs typeface="Estrangelo Edessa" panose="03080600000000000000" pitchFamily="66" charset="0"/>
              </a:rPr>
              <a:t>bodies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They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not</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represented</a:t>
            </a:r>
            <a:r>
              <a:rPr lang="it-IT" dirty="0" smtClean="0">
                <a:latin typeface="Estrangelo Edessa" panose="03080600000000000000" pitchFamily="66" charset="0"/>
                <a:cs typeface="Estrangelo Edessa" panose="03080600000000000000" pitchFamily="66" charset="0"/>
              </a:rPr>
              <a:t> per se in the General Conference, </a:t>
            </a:r>
            <a:r>
              <a:rPr lang="it-IT" dirty="0" err="1" smtClean="0">
                <a:latin typeface="Estrangelo Edessa" panose="03080600000000000000" pitchFamily="66" charset="0"/>
                <a:cs typeface="Estrangelo Edessa" panose="03080600000000000000" pitchFamily="66" charset="0"/>
              </a:rPr>
              <a:t>but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delegations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chosen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after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consultation</a:t>
            </a:r>
            <a:r>
              <a:rPr lang="it-IT" dirty="0" smtClean="0">
                <a:latin typeface="Estrangelo Edessa" panose="03080600000000000000" pitchFamily="66" charset="0"/>
                <a:cs typeface="Estrangelo Edessa" panose="03080600000000000000" pitchFamily="66" charset="0"/>
              </a:rPr>
              <a:t> with National </a:t>
            </a:r>
            <a:r>
              <a:rPr lang="it-IT" dirty="0" err="1" smtClean="0">
                <a:latin typeface="Estrangelo Edessa" panose="03080600000000000000" pitchFamily="66" charset="0"/>
                <a:cs typeface="Estrangelo Edessa" panose="03080600000000000000" pitchFamily="66" charset="0"/>
              </a:rPr>
              <a:t>Commissions</a:t>
            </a:r>
            <a:r>
              <a:rPr lang="it-IT" dirty="0" smtClean="0">
                <a:latin typeface="Estrangelo Edessa" panose="03080600000000000000" pitchFamily="66" charset="0"/>
                <a:cs typeface="Estrangelo Edessa" panose="03080600000000000000" pitchFamily="66" charset="0"/>
              </a:rPr>
              <a:t>.  </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773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Characters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action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dirty="0" smtClean="0">
                <a:latin typeface="Estrangelo Edessa" panose="03080600000000000000" pitchFamily="66" charset="0"/>
                <a:cs typeface="Estrangelo Edessa" panose="03080600000000000000" pitchFamily="66" charset="0"/>
              </a:rPr>
              <a:t>Unesco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created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an </a:t>
            </a:r>
            <a:r>
              <a:rPr lang="it-IT" dirty="0" err="1" smtClean="0">
                <a:latin typeface="Estrangelo Edessa" panose="03080600000000000000" pitchFamily="66" charset="0"/>
                <a:cs typeface="Estrangelo Edessa" panose="03080600000000000000" pitchFamily="66" charset="0"/>
              </a:rPr>
              <a:t>autonomous</a:t>
            </a:r>
            <a:r>
              <a:rPr lang="it-IT" dirty="0" smtClean="0">
                <a:latin typeface="Estrangelo Edessa" panose="03080600000000000000" pitchFamily="66" charset="0"/>
                <a:cs typeface="Estrangelo Edessa" panose="03080600000000000000" pitchFamily="66" charset="0"/>
              </a:rPr>
              <a:t> agency, </a:t>
            </a:r>
            <a:r>
              <a:rPr lang="it-IT" dirty="0" err="1" smtClean="0">
                <a:latin typeface="Estrangelo Edessa" panose="03080600000000000000" pitchFamily="66" charset="0"/>
                <a:cs typeface="Estrangelo Edessa" panose="03080600000000000000" pitchFamily="66" charset="0"/>
              </a:rPr>
              <a:t>close</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delegation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asked</a:t>
            </a:r>
            <a:r>
              <a:rPr lang="it-IT" dirty="0" smtClean="0">
                <a:latin typeface="Estrangelo Edessa" panose="03080600000000000000" pitchFamily="66" charset="0"/>
                <a:cs typeface="Estrangelo Edessa" panose="03080600000000000000" pitchFamily="66" charset="0"/>
              </a:rPr>
              <a:t> for a more </a:t>
            </a:r>
            <a:r>
              <a:rPr lang="it-IT" dirty="0" err="1" smtClean="0">
                <a:latin typeface="Estrangelo Edessa" panose="03080600000000000000" pitchFamily="66" charset="0"/>
                <a:cs typeface="Estrangelo Edessa" panose="03080600000000000000" pitchFamily="66" charset="0"/>
              </a:rPr>
              <a:t>closely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integrated</a:t>
            </a:r>
            <a:r>
              <a:rPr lang="it-IT" dirty="0" smtClean="0">
                <a:latin typeface="Estrangelo Edessa" panose="03080600000000000000" pitchFamily="66" charset="0"/>
                <a:cs typeface="Estrangelo Edessa" panose="03080600000000000000" pitchFamily="66" charset="0"/>
              </a:rPr>
              <a:t> with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a:t>
            </a:r>
            <a:r>
              <a:rPr lang="it-IT" dirty="0" err="1" smtClean="0">
                <a:latin typeface="Estrangelo Edessa" panose="03080600000000000000" pitchFamily="66" charset="0"/>
                <a:cs typeface="Estrangelo Edessa" panose="03080600000000000000" pitchFamily="66" charset="0"/>
              </a:rPr>
              <a:t>against</a:t>
            </a:r>
            <a:r>
              <a:rPr lang="it-IT" dirty="0" smtClean="0">
                <a:latin typeface="Estrangelo Edessa" panose="03080600000000000000" pitchFamily="66" charset="0"/>
                <a:cs typeface="Estrangelo Edessa" panose="03080600000000000000" pitchFamily="66" charset="0"/>
              </a:rPr>
              <a:t> the French </a:t>
            </a:r>
            <a:r>
              <a:rPr lang="it-IT" dirty="0" err="1" smtClean="0">
                <a:latin typeface="Estrangelo Edessa" panose="03080600000000000000" pitchFamily="66" charset="0"/>
                <a:cs typeface="Estrangelo Edessa" panose="03080600000000000000" pitchFamily="66" charset="0"/>
              </a:rPr>
              <a:t>delegation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invoked</a:t>
            </a:r>
            <a:r>
              <a:rPr lang="it-IT" dirty="0" smtClean="0">
                <a:latin typeface="Estrangelo Edessa" panose="03080600000000000000" pitchFamily="66" charset="0"/>
                <a:cs typeface="Estrangelo Edessa" panose="03080600000000000000" pitchFamily="66" charset="0"/>
              </a:rPr>
              <a:t> a more </a:t>
            </a:r>
            <a:r>
              <a:rPr lang="it-IT" dirty="0" err="1" smtClean="0">
                <a:latin typeface="Estrangelo Edessa" panose="03080600000000000000" pitchFamily="66" charset="0"/>
                <a:cs typeface="Estrangelo Edessa" panose="03080600000000000000" pitchFamily="66" charset="0"/>
              </a:rPr>
              <a:t>autonomous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role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solution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again</a:t>
            </a:r>
            <a:r>
              <a:rPr lang="it-IT" dirty="0" smtClean="0">
                <a:latin typeface="Estrangelo Edessa" panose="03080600000000000000" pitchFamily="66" charset="0"/>
                <a:cs typeface="Estrangelo Edessa" panose="03080600000000000000" pitchFamily="66" charset="0"/>
              </a:rPr>
              <a:t> a compromise: Unesco </a:t>
            </a:r>
            <a:r>
              <a:rPr lang="it-IT" dirty="0" err="1" smtClean="0">
                <a:latin typeface="Estrangelo Edessa" panose="03080600000000000000" pitchFamily="66" charset="0"/>
                <a:cs typeface="Estrangelo Edessa" panose="03080600000000000000" pitchFamily="66" charset="0"/>
              </a:rPr>
              <a:t>has</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present</a:t>
            </a:r>
            <a:r>
              <a:rPr lang="it-IT" dirty="0" smtClean="0">
                <a:latin typeface="Estrangelo Edessa" panose="03080600000000000000" pitchFamily="66" charset="0"/>
                <a:cs typeface="Estrangelo Edessa" panose="03080600000000000000" pitchFamily="66" charset="0"/>
              </a:rPr>
              <a:t> an </a:t>
            </a:r>
            <a:r>
              <a:rPr lang="it-IT" dirty="0" err="1" smtClean="0">
                <a:latin typeface="Estrangelo Edessa" panose="03080600000000000000" pitchFamily="66" charset="0"/>
                <a:cs typeface="Estrangelo Edessa" panose="03080600000000000000" pitchFamily="66" charset="0"/>
              </a:rPr>
              <a:t>annual</a:t>
            </a:r>
            <a:r>
              <a:rPr lang="it-IT" dirty="0" smtClean="0">
                <a:latin typeface="Estrangelo Edessa" panose="03080600000000000000" pitchFamily="66" charset="0"/>
                <a:cs typeface="Estrangelo Edessa" panose="03080600000000000000" pitchFamily="66" charset="0"/>
              </a:rPr>
              <a:t> report to the </a:t>
            </a:r>
            <a:r>
              <a:rPr lang="it-IT" dirty="0" err="1" smtClean="0">
                <a:latin typeface="Estrangelo Edessa" panose="03080600000000000000" pitchFamily="66" charset="0"/>
                <a:cs typeface="Estrangelo Edessa" panose="03080600000000000000" pitchFamily="66" charset="0"/>
              </a:rPr>
              <a:t>Economic</a:t>
            </a:r>
            <a:r>
              <a:rPr lang="it-IT" dirty="0" smtClean="0">
                <a:latin typeface="Estrangelo Edessa" panose="03080600000000000000" pitchFamily="66" charset="0"/>
                <a:cs typeface="Estrangelo Edessa" panose="03080600000000000000" pitchFamily="66" charset="0"/>
              </a:rPr>
              <a:t> and Social </a:t>
            </a:r>
            <a:r>
              <a:rPr lang="it-IT" dirty="0" err="1" smtClean="0">
                <a:latin typeface="Estrangelo Edessa" panose="03080600000000000000" pitchFamily="66" charset="0"/>
                <a:cs typeface="Estrangelo Edessa" panose="03080600000000000000" pitchFamily="66" charset="0"/>
              </a:rPr>
              <a:t>Council</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(ECOSOC), </a:t>
            </a:r>
            <a:r>
              <a:rPr lang="it-IT" dirty="0" err="1" smtClean="0">
                <a:latin typeface="Estrangelo Edessa" panose="03080600000000000000" pitchFamily="66" charset="0"/>
                <a:cs typeface="Estrangelo Edessa" panose="03080600000000000000" pitchFamily="66" charset="0"/>
              </a:rPr>
              <a:t>but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decides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autonomously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also</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above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all</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its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financial</a:t>
            </a:r>
            <a:r>
              <a:rPr lang="it-IT" dirty="0" smtClean="0">
                <a:latin typeface="Estrangelo Edessa" panose="03080600000000000000" pitchFamily="66" charset="0"/>
                <a:cs typeface="Estrangelo Edessa" panose="03080600000000000000" pitchFamily="66" charset="0"/>
              </a:rPr>
              <a:t> budget,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a:t>
            </a:r>
            <a:r>
              <a:rPr lang="it-IT" dirty="0" err="1" smtClean="0">
                <a:latin typeface="Estrangelo Edessa" panose="03080600000000000000" pitchFamily="66" charset="0"/>
                <a:cs typeface="Estrangelo Edessa" panose="03080600000000000000" pitchFamily="66" charset="0"/>
              </a:rPr>
              <a:t>examine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decision</a:t>
            </a:r>
            <a:r>
              <a:rPr lang="it-IT" dirty="0" smtClean="0">
                <a:latin typeface="Estrangelo Edessa" panose="03080600000000000000" pitchFamily="66" charset="0"/>
                <a:cs typeface="Estrangelo Edessa" panose="03080600000000000000" pitchFamily="66" charset="0"/>
              </a:rPr>
              <a:t>, with the </a:t>
            </a:r>
            <a:r>
              <a:rPr lang="it-IT" dirty="0" err="1" smtClean="0">
                <a:latin typeface="Estrangelo Edessa" panose="03080600000000000000" pitchFamily="66" charset="0"/>
                <a:cs typeface="Estrangelo Edessa" panose="03080600000000000000" pitchFamily="66" charset="0"/>
              </a:rPr>
              <a:t>power</a:t>
            </a:r>
            <a:r>
              <a:rPr lang="it-IT" dirty="0" smtClean="0">
                <a:latin typeface="Estrangelo Edessa" panose="03080600000000000000" pitchFamily="66" charset="0"/>
                <a:cs typeface="Estrangelo Edessa" panose="03080600000000000000" pitchFamily="66" charset="0"/>
              </a:rPr>
              <a:t> and right to </a:t>
            </a:r>
            <a:r>
              <a:rPr lang="it-IT" dirty="0" err="1" smtClean="0">
                <a:latin typeface="Estrangelo Edessa" panose="03080600000000000000" pitchFamily="66" charset="0"/>
                <a:cs typeface="Estrangelo Edessa" panose="03080600000000000000" pitchFamily="66" charset="0"/>
              </a:rPr>
              <a:t>make</a:t>
            </a:r>
            <a:r>
              <a:rPr lang="it-IT" dirty="0" smtClean="0">
                <a:latin typeface="Estrangelo Edessa" panose="03080600000000000000" pitchFamily="66" charset="0"/>
                <a:cs typeface="Estrangelo Edessa" panose="03080600000000000000" pitchFamily="66" charset="0"/>
              </a:rPr>
              <a:t> some </a:t>
            </a:r>
            <a:r>
              <a:rPr lang="it-IT" dirty="0" err="1" smtClean="0">
                <a:latin typeface="Estrangelo Edessa" panose="03080600000000000000" pitchFamily="66" charset="0"/>
                <a:cs typeface="Estrangelo Edessa" panose="03080600000000000000" pitchFamily="66" charset="0"/>
              </a:rPr>
              <a:t>points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remark</a:t>
            </a:r>
            <a:r>
              <a:rPr lang="it-IT" dirty="0" smtClean="0">
                <a:latin typeface="Estrangelo Edessa" panose="03080600000000000000" pitchFamily="66" charset="0"/>
                <a:cs typeface="Estrangelo Edessa" panose="03080600000000000000" pitchFamily="66" charset="0"/>
              </a:rPr>
              <a:t>.</a:t>
            </a:r>
          </a:p>
          <a:p>
            <a:pPr algn="just"/>
            <a:r>
              <a:rPr lang="it-IT" dirty="0" err="1" smtClean="0">
                <a:latin typeface="Estrangelo Edessa" panose="03080600000000000000" pitchFamily="66" charset="0"/>
                <a:cs typeface="Estrangelo Edessa" panose="03080600000000000000" pitchFamily="66" charset="0"/>
              </a:rPr>
              <a:t>Another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point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discussion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one</a:t>
            </a:r>
            <a:r>
              <a:rPr lang="it-IT" dirty="0" smtClean="0">
                <a:latin typeface="Estrangelo Edessa" panose="03080600000000000000" pitchFamily="66" charset="0"/>
                <a:cs typeface="Estrangelo Edessa" panose="03080600000000000000" pitchFamily="66" charset="0"/>
              </a:rPr>
              <a:t> relative to the use: </a:t>
            </a:r>
            <a:r>
              <a:rPr lang="it-IT" dirty="0" err="1" smtClean="0">
                <a:latin typeface="Estrangelo Edessa" panose="03080600000000000000" pitchFamily="66" charset="0"/>
                <a:cs typeface="Estrangelo Edessa" panose="03080600000000000000" pitchFamily="66" charset="0"/>
              </a:rPr>
              <a:t>should</a:t>
            </a:r>
            <a:r>
              <a:rPr lang="it-IT" dirty="0" smtClean="0">
                <a:latin typeface="Estrangelo Edessa" panose="03080600000000000000" pitchFamily="66" charset="0"/>
                <a:cs typeface="Estrangelo Edessa" panose="03080600000000000000" pitchFamily="66" charset="0"/>
              </a:rPr>
              <a:t> Unesco be just a «</a:t>
            </a:r>
            <a:r>
              <a:rPr lang="it-IT" dirty="0" err="1" smtClean="0">
                <a:latin typeface="Estrangelo Edessa" panose="03080600000000000000" pitchFamily="66" charset="0"/>
                <a:cs typeface="Estrangelo Edessa" panose="03080600000000000000" pitchFamily="66" charset="0"/>
              </a:rPr>
              <a:t>house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discussion</a:t>
            </a:r>
            <a:r>
              <a:rPr lang="it-IT" dirty="0" smtClean="0">
                <a:latin typeface="Estrangelo Edessa" panose="03080600000000000000" pitchFamily="66" charset="0"/>
                <a:cs typeface="Estrangelo Edessa" panose="03080600000000000000" pitchFamily="66" charset="0"/>
              </a:rPr>
              <a:t>», or </a:t>
            </a:r>
            <a:r>
              <a:rPr lang="it-IT" dirty="0" err="1" smtClean="0">
                <a:latin typeface="Estrangelo Edessa" panose="03080600000000000000" pitchFamily="66" charset="0"/>
                <a:cs typeface="Estrangelo Edessa" panose="03080600000000000000" pitchFamily="66" charset="0"/>
              </a:rPr>
              <a:t>should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be </a:t>
            </a:r>
            <a:r>
              <a:rPr lang="it-IT" dirty="0" err="1" smtClean="0">
                <a:latin typeface="Estrangelo Edessa" panose="03080600000000000000" pitchFamily="66" charset="0"/>
                <a:cs typeface="Estrangelo Edessa" panose="03080600000000000000" pitchFamily="66" charset="0"/>
              </a:rPr>
              <a:t>used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an </a:t>
            </a:r>
            <a:r>
              <a:rPr lang="it-IT" dirty="0" err="1" smtClean="0">
                <a:latin typeface="Estrangelo Edessa" panose="03080600000000000000" pitchFamily="66" charset="0"/>
                <a:cs typeface="Estrangelo Edessa" panose="03080600000000000000" pitchFamily="66" charset="0"/>
              </a:rPr>
              <a:t>active</a:t>
            </a:r>
            <a:r>
              <a:rPr lang="it-IT" dirty="0" smtClean="0">
                <a:latin typeface="Estrangelo Edessa" panose="03080600000000000000" pitchFamily="66" charset="0"/>
                <a:cs typeface="Estrangelo Edessa" panose="03080600000000000000" pitchFamily="66" charset="0"/>
              </a:rPr>
              <a:t> agency. Unesco </a:t>
            </a:r>
            <a:r>
              <a:rPr lang="it-IT" dirty="0" err="1" smtClean="0">
                <a:latin typeface="Estrangelo Edessa" panose="03080600000000000000" pitchFamily="66" charset="0"/>
                <a:cs typeface="Estrangelo Edessa" panose="03080600000000000000" pitchFamily="66" charset="0"/>
              </a:rPr>
              <a:t>became</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sort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agency with some </a:t>
            </a:r>
            <a:r>
              <a:rPr lang="it-IT" dirty="0" err="1" smtClean="0">
                <a:latin typeface="Estrangelo Edessa" panose="03080600000000000000" pitchFamily="66" charset="0"/>
                <a:cs typeface="Estrangelo Edessa" panose="03080600000000000000" pitchFamily="66" charset="0"/>
              </a:rPr>
              <a:t>powers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rights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but</a:t>
            </a:r>
            <a:r>
              <a:rPr lang="it-IT" dirty="0" smtClean="0">
                <a:latin typeface="Estrangelo Edessa" panose="03080600000000000000" pitchFamily="66" charset="0"/>
                <a:cs typeface="Estrangelo Edessa" panose="03080600000000000000" pitchFamily="66" charset="0"/>
              </a:rPr>
              <a:t> in a balance with the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competencies</a:t>
            </a:r>
            <a:r>
              <a:rPr lang="it-IT" dirty="0" smtClean="0">
                <a:latin typeface="Estrangelo Edessa" panose="03080600000000000000" pitchFamily="66" charset="0"/>
                <a:cs typeface="Estrangelo Edessa" panose="03080600000000000000" pitchFamily="66" charset="0"/>
              </a:rPr>
              <a:t>. </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23224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evolution</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program</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smtClean="0">
                <a:latin typeface="Estrangelo Edessa" panose="03080600000000000000" pitchFamily="66" charset="0"/>
                <a:cs typeface="Estrangelo Edessa" panose="03080600000000000000" pitchFamily="66" charset="0"/>
              </a:rPr>
              <a:t>The Unesco </a:t>
            </a:r>
            <a:r>
              <a:rPr lang="it-IT" dirty="0" err="1" smtClean="0">
                <a:latin typeface="Estrangelo Edessa" panose="03080600000000000000" pitchFamily="66" charset="0"/>
                <a:cs typeface="Estrangelo Edessa" panose="03080600000000000000" pitchFamily="66" charset="0"/>
              </a:rPr>
              <a:t>program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usually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presented</a:t>
            </a:r>
            <a:r>
              <a:rPr lang="it-IT" dirty="0" smtClean="0">
                <a:latin typeface="Estrangelo Edessa" panose="03080600000000000000" pitchFamily="66" charset="0"/>
                <a:cs typeface="Estrangelo Edessa" panose="03080600000000000000" pitchFamily="66" charset="0"/>
              </a:rPr>
              <a:t> by </a:t>
            </a:r>
            <a:r>
              <a:rPr lang="it-IT" dirty="0" err="1" smtClean="0">
                <a:latin typeface="Estrangelo Edessa" panose="03080600000000000000" pitchFamily="66" charset="0"/>
                <a:cs typeface="Estrangelo Edessa" panose="03080600000000000000" pitchFamily="66" charset="0"/>
              </a:rPr>
              <a:t>chapters</a:t>
            </a:r>
            <a:r>
              <a:rPr lang="it-IT" dirty="0" smtClean="0">
                <a:latin typeface="Estrangelo Edessa" panose="03080600000000000000" pitchFamily="66" charset="0"/>
                <a:cs typeface="Estrangelo Edessa" panose="03080600000000000000" pitchFamily="66" charset="0"/>
              </a:rPr>
              <a:t> or </a:t>
            </a:r>
            <a:r>
              <a:rPr lang="it-IT" dirty="0" err="1" smtClean="0">
                <a:latin typeface="Estrangelo Edessa" panose="03080600000000000000" pitchFamily="66" charset="0"/>
                <a:cs typeface="Estrangelo Edessa" panose="03080600000000000000" pitchFamily="66" charset="0"/>
              </a:rPr>
              <a:t>departments</a:t>
            </a:r>
            <a:r>
              <a:rPr lang="it-IT" dirty="0" smtClean="0">
                <a:latin typeface="Estrangelo Edessa" panose="03080600000000000000" pitchFamily="66" charset="0"/>
                <a:cs typeface="Estrangelo Edessa" panose="03080600000000000000" pitchFamily="66" charset="0"/>
              </a:rPr>
              <a:t>, and by a </a:t>
            </a:r>
            <a:r>
              <a:rPr lang="it-IT" dirty="0" err="1" smtClean="0">
                <a:latin typeface="Estrangelo Edessa" panose="03080600000000000000" pitchFamily="66" charset="0"/>
                <a:cs typeface="Estrangelo Edessa" panose="03080600000000000000" pitchFamily="66" charset="0"/>
              </a:rPr>
              <a:t>series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resolutions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approved</a:t>
            </a:r>
            <a:r>
              <a:rPr lang="it-IT" dirty="0" smtClean="0">
                <a:latin typeface="Estrangelo Edessa" panose="03080600000000000000" pitchFamily="66" charset="0"/>
                <a:cs typeface="Estrangelo Edessa" panose="03080600000000000000" pitchFamily="66" charset="0"/>
              </a:rPr>
              <a:t> by the General Conference, the </a:t>
            </a:r>
            <a:r>
              <a:rPr lang="it-IT" dirty="0" err="1" smtClean="0">
                <a:latin typeface="Estrangelo Edessa" panose="03080600000000000000" pitchFamily="66" charset="0"/>
                <a:cs typeface="Estrangelo Edessa" panose="03080600000000000000" pitchFamily="66" charset="0"/>
              </a:rPr>
              <a:t>Director</a:t>
            </a:r>
            <a:r>
              <a:rPr lang="it-IT" dirty="0" smtClean="0">
                <a:latin typeface="Estrangelo Edessa" panose="03080600000000000000" pitchFamily="66" charset="0"/>
                <a:cs typeface="Estrangelo Edessa" panose="03080600000000000000" pitchFamily="66" charset="0"/>
              </a:rPr>
              <a:t> General </a:t>
            </a:r>
            <a:r>
              <a:rPr lang="it-IT" dirty="0" err="1" smtClean="0">
                <a:latin typeface="Estrangelo Edessa" panose="03080600000000000000" pitchFamily="66" charset="0"/>
                <a:cs typeface="Estrangelo Edessa" panose="03080600000000000000" pitchFamily="66" charset="0"/>
              </a:rPr>
              <a:t>carries</a:t>
            </a:r>
            <a:r>
              <a:rPr lang="it-IT" dirty="0" smtClean="0">
                <a:latin typeface="Estrangelo Edessa" panose="03080600000000000000" pitchFamily="66" charset="0"/>
                <a:cs typeface="Estrangelo Edessa" panose="03080600000000000000" pitchFamily="66" charset="0"/>
              </a:rPr>
              <a:t> out </a:t>
            </a:r>
            <a:r>
              <a:rPr lang="it-IT" dirty="0" err="1" smtClean="0">
                <a:latin typeface="Estrangelo Edessa" panose="03080600000000000000" pitchFamily="66" charset="0"/>
                <a:cs typeface="Estrangelo Edessa" panose="03080600000000000000" pitchFamily="66" charset="0"/>
              </a:rPr>
              <a:t>specified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activities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together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constitute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program</a:t>
            </a:r>
            <a:r>
              <a:rPr lang="it-IT" dirty="0" smtClean="0">
                <a:latin typeface="Estrangelo Edessa" panose="03080600000000000000" pitchFamily="66" charset="0"/>
                <a:cs typeface="Estrangelo Edessa" panose="03080600000000000000" pitchFamily="66" charset="0"/>
              </a:rPr>
              <a:t>. </a:t>
            </a:r>
          </a:p>
          <a:p>
            <a:pPr marL="0" indent="0" algn="just">
              <a:buNone/>
            </a:pP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chapters</a:t>
            </a:r>
            <a:r>
              <a:rPr lang="it-IT" dirty="0" smtClean="0">
                <a:latin typeface="Estrangelo Edessa" panose="03080600000000000000" pitchFamily="66" charset="0"/>
                <a:cs typeface="Estrangelo Edessa" panose="03080600000000000000" pitchFamily="66" charset="0"/>
              </a:rPr>
              <a:t> are </a:t>
            </a:r>
            <a:r>
              <a:rPr lang="it-IT" dirty="0" err="1" smtClean="0">
                <a:latin typeface="Estrangelo Edessa" panose="03080600000000000000" pitchFamily="66" charset="0"/>
                <a:cs typeface="Estrangelo Edessa" panose="03080600000000000000" pitchFamily="66" charset="0"/>
              </a:rPr>
              <a:t>now</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six</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u="sng" dirty="0" err="1" smtClean="0">
                <a:latin typeface="Estrangelo Edessa" panose="03080600000000000000" pitchFamily="66" charset="0"/>
                <a:cs typeface="Estrangelo Edessa" panose="03080600000000000000" pitchFamily="66" charset="0"/>
              </a:rPr>
              <a:t>education</a:t>
            </a:r>
            <a:r>
              <a:rPr lang="it-IT" u="sng" dirty="0" smtClean="0">
                <a:latin typeface="Estrangelo Edessa" panose="03080600000000000000" pitchFamily="66" charset="0"/>
                <a:cs typeface="Estrangelo Edessa" panose="03080600000000000000" pitchFamily="66" charset="0"/>
              </a:rPr>
              <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fundamental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extension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primary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understanding</a:t>
            </a:r>
            <a:endParaRPr lang="it-IT" dirty="0" smtClean="0">
              <a:latin typeface="Estrangelo Edessa" panose="03080600000000000000" pitchFamily="66" charset="0"/>
              <a:cs typeface="Estrangelo Edessa" panose="03080600000000000000" pitchFamily="66" charset="0"/>
            </a:endParaRPr>
          </a:p>
          <a:p>
            <a:pPr algn="just">
              <a:buAutoNum type="alphaLcParenR"/>
            </a:pPr>
            <a:r>
              <a:rPr lang="it-IT" u="sng" dirty="0" smtClean="0">
                <a:latin typeface="Estrangelo Edessa" panose="03080600000000000000" pitchFamily="66" charset="0"/>
                <a:cs typeface="Estrangelo Edessa" panose="03080600000000000000" pitchFamily="66" charset="0"/>
              </a:rPr>
              <a:t>Natural </a:t>
            </a:r>
            <a:r>
              <a:rPr lang="it-IT" u="sng" dirty="0" err="1" smtClean="0">
                <a:latin typeface="Estrangelo Edessa" panose="03080600000000000000" pitchFamily="66" charset="0"/>
                <a:cs typeface="Estrangelo Edessa" panose="03080600000000000000" pitchFamily="66" charset="0"/>
              </a:rPr>
              <a:t>sciences</a:t>
            </a:r>
            <a:r>
              <a:rPr lang="it-IT" u="sng" dirty="0" smtClean="0">
                <a:latin typeface="Estrangelo Edessa" panose="03080600000000000000" pitchFamily="66" charset="0"/>
                <a:cs typeface="Estrangelo Edessa" panose="03080600000000000000" pitchFamily="66" charset="0"/>
              </a:rPr>
              <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scientific</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encouragement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research</a:t>
            </a:r>
            <a:r>
              <a:rPr lang="it-IT" dirty="0" smtClean="0">
                <a:latin typeface="Estrangelo Edessa" panose="03080600000000000000" pitchFamily="66" charset="0"/>
                <a:cs typeface="Estrangelo Edessa" panose="03080600000000000000" pitchFamily="66" charset="0"/>
              </a:rPr>
              <a:t> for the </a:t>
            </a:r>
            <a:r>
              <a:rPr lang="it-IT" dirty="0" err="1" smtClean="0">
                <a:latin typeface="Estrangelo Edessa" panose="03080600000000000000" pitchFamily="66" charset="0"/>
                <a:cs typeface="Estrangelo Edessa" panose="03080600000000000000" pitchFamily="66" charset="0"/>
              </a:rPr>
              <a:t>improvement</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economic</a:t>
            </a:r>
            <a:r>
              <a:rPr lang="it-IT" dirty="0" smtClean="0">
                <a:latin typeface="Estrangelo Edessa" panose="03080600000000000000" pitchFamily="66" charset="0"/>
                <a:cs typeface="Estrangelo Edessa" panose="03080600000000000000" pitchFamily="66" charset="0"/>
              </a:rPr>
              <a:t> and social </a:t>
            </a:r>
            <a:r>
              <a:rPr lang="it-IT" dirty="0" err="1" smtClean="0">
                <a:latin typeface="Estrangelo Edessa" panose="03080600000000000000" pitchFamily="66" charset="0"/>
                <a:cs typeface="Estrangelo Edessa" panose="03080600000000000000" pitchFamily="66" charset="0"/>
              </a:rPr>
              <a:t>conditions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mankind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arid</a:t>
            </a:r>
            <a:r>
              <a:rPr lang="it-IT" dirty="0" smtClean="0">
                <a:latin typeface="Estrangelo Edessa" panose="03080600000000000000" pitchFamily="66" charset="0"/>
                <a:cs typeface="Estrangelo Edessa" panose="03080600000000000000" pitchFamily="66" charset="0"/>
              </a:rPr>
              <a:t> zone </a:t>
            </a:r>
            <a:r>
              <a:rPr lang="it-IT" dirty="0" err="1" smtClean="0">
                <a:latin typeface="Estrangelo Edessa" panose="03080600000000000000" pitchFamily="66" charset="0"/>
                <a:cs typeface="Estrangelo Edessa" panose="03080600000000000000" pitchFamily="66" charset="0"/>
              </a:rPr>
              <a:t>project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teaching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about</a:t>
            </a:r>
            <a:r>
              <a:rPr lang="it-IT" dirty="0" smtClean="0">
                <a:latin typeface="Estrangelo Edessa" panose="03080600000000000000" pitchFamily="66" charset="0"/>
                <a:cs typeface="Estrangelo Edessa" panose="03080600000000000000" pitchFamily="66" charset="0"/>
              </a:rPr>
              <a:t> science</a:t>
            </a:r>
          </a:p>
          <a:p>
            <a:pPr algn="just">
              <a:buAutoNum type="alphaLcParenR"/>
            </a:pPr>
            <a:r>
              <a:rPr lang="it-IT" u="sng" dirty="0" smtClean="0">
                <a:latin typeface="Estrangelo Edessa" panose="03080600000000000000" pitchFamily="66" charset="0"/>
                <a:cs typeface="Estrangelo Edessa" panose="03080600000000000000" pitchFamily="66" charset="0"/>
              </a:rPr>
              <a:t>Social </a:t>
            </a:r>
            <a:r>
              <a:rPr lang="it-IT" u="sng" dirty="0" err="1" smtClean="0">
                <a:latin typeface="Estrangelo Edessa" panose="03080600000000000000" pitchFamily="66" charset="0"/>
                <a:cs typeface="Estrangelo Edessa" panose="03080600000000000000" pitchFamily="66" charset="0"/>
              </a:rPr>
              <a:t>sciences</a:t>
            </a:r>
            <a:r>
              <a:rPr lang="it-IT" u="sng" dirty="0" smtClean="0">
                <a:latin typeface="Estrangelo Edessa" panose="03080600000000000000" pitchFamily="66" charset="0"/>
                <a:cs typeface="Estrangelo Edessa" panose="03080600000000000000" pitchFamily="66" charset="0"/>
              </a:rPr>
              <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development</a:t>
            </a:r>
            <a:r>
              <a:rPr lang="it-IT" dirty="0" smtClean="0">
                <a:latin typeface="Estrangelo Edessa" panose="03080600000000000000" pitchFamily="66" charset="0"/>
                <a:cs typeface="Estrangelo Edessa" panose="03080600000000000000" pitchFamily="66" charset="0"/>
              </a:rPr>
              <a:t> of social </a:t>
            </a:r>
            <a:r>
              <a:rPr lang="it-IT" dirty="0" err="1" smtClean="0">
                <a:latin typeface="Estrangelo Edessa" panose="03080600000000000000" pitchFamily="66" charset="0"/>
                <a:cs typeface="Estrangelo Edessa" panose="03080600000000000000" pitchFamily="66" charset="0"/>
              </a:rPr>
              <a:t>sciences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their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application</a:t>
            </a:r>
            <a:r>
              <a:rPr lang="it-IT" dirty="0" smtClean="0">
                <a:latin typeface="Estrangelo Edessa" panose="03080600000000000000" pitchFamily="66" charset="0"/>
                <a:cs typeface="Estrangelo Edessa" panose="03080600000000000000" pitchFamily="66" charset="0"/>
              </a:rPr>
              <a:t> to social </a:t>
            </a:r>
            <a:r>
              <a:rPr lang="it-IT" dirty="0" err="1" smtClean="0">
                <a:latin typeface="Estrangelo Edessa" panose="03080600000000000000" pitchFamily="66" charset="0"/>
                <a:cs typeface="Estrangelo Edessa" panose="03080600000000000000" pitchFamily="66" charset="0"/>
              </a:rPr>
              <a:t>tensions</a:t>
            </a:r>
            <a:r>
              <a:rPr lang="it-IT" dirty="0" smtClean="0">
                <a:latin typeface="Estrangelo Edessa" panose="03080600000000000000" pitchFamily="66" charset="0"/>
                <a:cs typeface="Estrangelo Edessa" panose="03080600000000000000" pitchFamily="66" charset="0"/>
              </a:rPr>
              <a:t>, human </a:t>
            </a:r>
            <a:r>
              <a:rPr lang="it-IT" dirty="0" err="1" smtClean="0">
                <a:latin typeface="Estrangelo Edessa" panose="03080600000000000000" pitchFamily="66" charset="0"/>
                <a:cs typeface="Estrangelo Edessa" panose="03080600000000000000" pitchFamily="66" charset="0"/>
              </a:rPr>
              <a:t>rights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understanding</a:t>
            </a:r>
            <a:endParaRPr lang="it-IT" dirty="0" smtClean="0">
              <a:latin typeface="Estrangelo Edessa" panose="03080600000000000000" pitchFamily="66" charset="0"/>
              <a:cs typeface="Estrangelo Edessa" panose="03080600000000000000" pitchFamily="66" charset="0"/>
            </a:endParaRPr>
          </a:p>
          <a:p>
            <a:pPr algn="just">
              <a:buAutoNum type="alphaLcParenR"/>
            </a:pPr>
            <a:r>
              <a:rPr lang="it-IT" u="sng" dirty="0" smtClean="0">
                <a:latin typeface="Estrangelo Edessa" panose="03080600000000000000" pitchFamily="66" charset="0"/>
                <a:cs typeface="Estrangelo Edessa" panose="03080600000000000000" pitchFamily="66" charset="0"/>
              </a:rPr>
              <a:t>Cultural </a:t>
            </a:r>
            <a:r>
              <a:rPr lang="it-IT" u="sng" dirty="0" err="1" smtClean="0">
                <a:latin typeface="Estrangelo Edessa" panose="03080600000000000000" pitchFamily="66" charset="0"/>
                <a:cs typeface="Estrangelo Edessa" panose="03080600000000000000" pitchFamily="66" charset="0"/>
              </a:rPr>
              <a:t>activities</a:t>
            </a:r>
            <a:r>
              <a:rPr lang="it-IT" u="sng" dirty="0" smtClean="0">
                <a:latin typeface="Estrangelo Edessa" panose="03080600000000000000" pitchFamily="66" charset="0"/>
                <a:cs typeface="Estrangelo Edessa" panose="03080600000000000000" pitchFamily="66" charset="0"/>
              </a:rPr>
              <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contacts</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arts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better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understanding</a:t>
            </a:r>
            <a:r>
              <a:rPr lang="it-IT" dirty="0" smtClean="0">
                <a:latin typeface="Estrangelo Edessa" panose="03080600000000000000" pitchFamily="66" charset="0"/>
                <a:cs typeface="Estrangelo Edessa" panose="03080600000000000000" pitchFamily="66" charset="0"/>
              </a:rPr>
              <a:t> of the cultural </a:t>
            </a:r>
            <a:r>
              <a:rPr lang="it-IT" dirty="0" err="1" smtClean="0">
                <a:latin typeface="Estrangelo Edessa" panose="03080600000000000000" pitchFamily="66" charset="0"/>
                <a:cs typeface="Estrangelo Edessa" panose="03080600000000000000" pitchFamily="66" charset="0"/>
              </a:rPr>
              <a:t>history</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mankind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humanities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philosophy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services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rendered</a:t>
            </a:r>
            <a:r>
              <a:rPr lang="it-IT" dirty="0" smtClean="0">
                <a:latin typeface="Estrangelo Edessa" panose="03080600000000000000" pitchFamily="66" charset="0"/>
                <a:cs typeface="Estrangelo Edessa" panose="03080600000000000000" pitchFamily="66" charset="0"/>
              </a:rPr>
              <a:t> by </a:t>
            </a:r>
            <a:r>
              <a:rPr lang="it-IT" dirty="0" err="1" smtClean="0">
                <a:latin typeface="Estrangelo Edessa" panose="03080600000000000000" pitchFamily="66" charset="0"/>
                <a:cs typeface="Estrangelo Edessa" panose="03080600000000000000" pitchFamily="66" charset="0"/>
              </a:rPr>
              <a:t>libraries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museums</a:t>
            </a:r>
            <a:endParaRPr lang="it-IT" dirty="0" smtClean="0">
              <a:latin typeface="Estrangelo Edessa" panose="03080600000000000000" pitchFamily="66" charset="0"/>
              <a:cs typeface="Estrangelo Edessa" panose="03080600000000000000" pitchFamily="66" charset="0"/>
            </a:endParaRPr>
          </a:p>
          <a:p>
            <a:pPr algn="just">
              <a:buAutoNum type="alphaLcParenR"/>
            </a:pPr>
            <a:r>
              <a:rPr lang="it-IT" u="sng" dirty="0" smtClean="0">
                <a:latin typeface="Estrangelo Edessa" panose="03080600000000000000" pitchFamily="66" charset="0"/>
                <a:cs typeface="Estrangelo Edessa" panose="03080600000000000000" pitchFamily="66" charset="0"/>
              </a:rPr>
              <a:t>Mass </a:t>
            </a:r>
            <a:r>
              <a:rPr lang="it-IT" u="sng" dirty="0" err="1" smtClean="0">
                <a:latin typeface="Estrangelo Edessa" panose="03080600000000000000" pitchFamily="66" charset="0"/>
                <a:cs typeface="Estrangelo Edessa" panose="03080600000000000000" pitchFamily="66" charset="0"/>
              </a:rPr>
              <a:t>communication</a:t>
            </a:r>
            <a:r>
              <a:rPr lang="it-IT" u="sng" dirty="0" smtClean="0">
                <a:latin typeface="Estrangelo Edessa" panose="03080600000000000000" pitchFamily="66" charset="0"/>
                <a:cs typeface="Estrangelo Edessa" panose="03080600000000000000" pitchFamily="66" charset="0"/>
              </a:rPr>
              <a:t>:</a:t>
            </a:r>
            <a:r>
              <a:rPr lang="it-IT" dirty="0" smtClean="0">
                <a:latin typeface="Estrangelo Edessa" panose="03080600000000000000" pitchFamily="66" charset="0"/>
                <a:cs typeface="Estrangelo Edessa" panose="03080600000000000000" pitchFamily="66" charset="0"/>
              </a:rPr>
              <a:t> use of press, radio, film, </a:t>
            </a:r>
            <a:r>
              <a:rPr lang="it-IT" dirty="0" err="1" smtClean="0">
                <a:latin typeface="Estrangelo Edessa" panose="03080600000000000000" pitchFamily="66" charset="0"/>
                <a:cs typeface="Estrangelo Edessa" panose="03080600000000000000" pitchFamily="66" charset="0"/>
              </a:rPr>
              <a:t>television</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understanding</a:t>
            </a:r>
            <a:endParaRPr lang="it-IT" dirty="0" smtClean="0">
              <a:latin typeface="Estrangelo Edessa" panose="03080600000000000000" pitchFamily="66" charset="0"/>
              <a:cs typeface="Estrangelo Edessa" panose="03080600000000000000" pitchFamily="66" charset="0"/>
            </a:endParaRPr>
          </a:p>
          <a:p>
            <a:pPr algn="just">
              <a:buAutoNum type="alphaLcParenR"/>
            </a:pPr>
            <a:r>
              <a:rPr lang="it-IT" u="sng" dirty="0" smtClean="0">
                <a:latin typeface="Estrangelo Edessa" panose="03080600000000000000" pitchFamily="66" charset="0"/>
                <a:cs typeface="Estrangelo Edessa" panose="03080600000000000000" pitchFamily="66" charset="0"/>
              </a:rPr>
              <a:t>Technical </a:t>
            </a:r>
            <a:r>
              <a:rPr lang="it-IT" u="sng" dirty="0" err="1" smtClean="0">
                <a:latin typeface="Estrangelo Edessa" panose="03080600000000000000" pitchFamily="66" charset="0"/>
                <a:cs typeface="Estrangelo Edessa" panose="03080600000000000000" pitchFamily="66" charset="0"/>
              </a:rPr>
              <a:t>assistance</a:t>
            </a:r>
            <a:r>
              <a:rPr lang="it-IT" u="sng" dirty="0" smtClean="0">
                <a:latin typeface="Estrangelo Edessa" panose="03080600000000000000" pitchFamily="66" charset="0"/>
                <a:cs typeface="Estrangelo Edessa" panose="03080600000000000000" pitchFamily="66" charset="0"/>
              </a:rPr>
              <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reduction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obstacles</a:t>
            </a:r>
            <a:r>
              <a:rPr lang="it-IT" dirty="0" smtClean="0">
                <a:latin typeface="Estrangelo Edessa" panose="03080600000000000000" pitchFamily="66" charset="0"/>
                <a:cs typeface="Estrangelo Edessa" panose="03080600000000000000" pitchFamily="66" charset="0"/>
              </a:rPr>
              <a:t> to the free flow of information </a:t>
            </a:r>
            <a:r>
              <a:rPr lang="it-IT" dirty="0" err="1" smtClean="0">
                <a:latin typeface="Estrangelo Edessa" panose="03080600000000000000" pitchFamily="66" charset="0"/>
                <a:cs typeface="Estrangelo Edessa" panose="03080600000000000000" pitchFamily="66" charset="0"/>
              </a:rPr>
              <a:t>among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nations</a:t>
            </a:r>
            <a:endParaRPr lang="it-IT" u="sng"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47594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program</a:t>
            </a:r>
            <a:r>
              <a:rPr lang="it-IT" dirty="0" smtClean="0">
                <a:latin typeface="Estrangelo Edessa" panose="03080600000000000000" pitchFamily="66" charset="0"/>
                <a:cs typeface="Estrangelo Edessa" panose="03080600000000000000" pitchFamily="66" charset="0"/>
              </a:rPr>
              <a:t> – The 1947-49 </a:t>
            </a:r>
            <a:r>
              <a:rPr lang="it-IT" dirty="0" err="1" smtClean="0">
                <a:latin typeface="Estrangelo Edessa" panose="03080600000000000000" pitchFamily="66" charset="0"/>
                <a:cs typeface="Estrangelo Edessa" panose="03080600000000000000" pitchFamily="66" charset="0"/>
              </a:rPr>
              <a:t>Period</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latin typeface="Estrangelo Edessa" panose="03080600000000000000" pitchFamily="66" charset="0"/>
                <a:cs typeface="Estrangelo Edessa" panose="03080600000000000000" pitchFamily="66" charset="0"/>
              </a:rPr>
              <a:t>At the </a:t>
            </a:r>
            <a:r>
              <a:rPr lang="it-IT" dirty="0" err="1" smtClean="0">
                <a:latin typeface="Estrangelo Edessa" panose="03080600000000000000" pitchFamily="66" charset="0"/>
                <a:cs typeface="Estrangelo Edessa" panose="03080600000000000000" pitchFamily="66" charset="0"/>
              </a:rPr>
              <a:t>beginning</a:t>
            </a:r>
            <a:r>
              <a:rPr lang="it-IT" dirty="0" smtClean="0">
                <a:latin typeface="Estrangelo Edessa" panose="03080600000000000000" pitchFamily="66" charset="0"/>
                <a:cs typeface="Estrangelo Edessa" panose="03080600000000000000" pitchFamily="66" charset="0"/>
              </a:rPr>
              <a:t>, in 1946, the </a:t>
            </a:r>
            <a:r>
              <a:rPr lang="it-IT" dirty="0" err="1" smtClean="0">
                <a:latin typeface="Estrangelo Edessa" panose="03080600000000000000" pitchFamily="66" charset="0"/>
                <a:cs typeface="Estrangelo Edessa" panose="03080600000000000000" pitchFamily="66" charset="0"/>
              </a:rPr>
              <a:t>proposals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were</a:t>
            </a:r>
            <a:r>
              <a:rPr lang="it-IT" dirty="0" smtClean="0">
                <a:latin typeface="Estrangelo Edessa" panose="03080600000000000000" pitchFamily="66" charset="0"/>
                <a:cs typeface="Estrangelo Edessa" panose="03080600000000000000" pitchFamily="66" charset="0"/>
              </a:rPr>
              <a:t> so </a:t>
            </a:r>
            <a:r>
              <a:rPr lang="it-IT" dirty="0" err="1" smtClean="0">
                <a:latin typeface="Estrangelo Edessa" panose="03080600000000000000" pitchFamily="66" charset="0"/>
                <a:cs typeface="Estrangelo Edessa" panose="03080600000000000000" pitchFamily="66" charset="0"/>
              </a:rPr>
              <a:t>numerous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different</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listed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along</a:t>
            </a:r>
            <a:r>
              <a:rPr lang="it-IT" dirty="0" smtClean="0">
                <a:latin typeface="Estrangelo Edessa" panose="03080600000000000000" pitchFamily="66" charset="0"/>
                <a:cs typeface="Estrangelo Edessa" panose="03080600000000000000" pitchFamily="66" charset="0"/>
              </a:rPr>
              <a:t> some </a:t>
            </a:r>
            <a:r>
              <a:rPr lang="it-IT" dirty="0" err="1" smtClean="0">
                <a:latin typeface="Estrangelo Edessa" panose="03080600000000000000" pitchFamily="66" charset="0"/>
                <a:cs typeface="Estrangelo Edessa" panose="03080600000000000000" pitchFamily="66" charset="0"/>
              </a:rPr>
              <a:t>different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criteria</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err="1" smtClean="0">
                <a:latin typeface="Estrangelo Edessa" panose="03080600000000000000" pitchFamily="66" charset="0"/>
                <a:cs typeface="Estrangelo Edessa" panose="03080600000000000000" pitchFamily="66" charset="0"/>
              </a:rPr>
              <a:t>Projects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should</a:t>
            </a:r>
            <a:r>
              <a:rPr lang="it-IT" dirty="0" smtClean="0">
                <a:latin typeface="Estrangelo Edessa" panose="03080600000000000000" pitchFamily="66" charset="0"/>
                <a:cs typeface="Estrangelo Edessa" panose="03080600000000000000" pitchFamily="66" charset="0"/>
              </a:rPr>
              <a:t> be </a:t>
            </a:r>
            <a:r>
              <a:rPr lang="it-IT" dirty="0" err="1" smtClean="0">
                <a:latin typeface="Estrangelo Edessa" panose="03080600000000000000" pitchFamily="66" charset="0"/>
                <a:cs typeface="Estrangelo Edessa" panose="03080600000000000000" pitchFamily="66" charset="0"/>
              </a:rPr>
              <a:t>attacked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immediately</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err="1" smtClean="0">
                <a:latin typeface="Estrangelo Edessa" panose="03080600000000000000" pitchFamily="66" charset="0"/>
                <a:cs typeface="Estrangelo Edessa" panose="03080600000000000000" pitchFamily="66" charset="0"/>
              </a:rPr>
              <a:t>Projects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should</a:t>
            </a:r>
            <a:r>
              <a:rPr lang="it-IT" dirty="0" smtClean="0">
                <a:latin typeface="Estrangelo Edessa" panose="03080600000000000000" pitchFamily="66" charset="0"/>
                <a:cs typeface="Estrangelo Edessa" panose="03080600000000000000" pitchFamily="66" charset="0"/>
              </a:rPr>
              <a:t> be </a:t>
            </a:r>
            <a:r>
              <a:rPr lang="it-IT" dirty="0" err="1" smtClean="0">
                <a:latin typeface="Estrangelo Edessa" panose="03080600000000000000" pitchFamily="66" charset="0"/>
                <a:cs typeface="Estrangelo Edessa" panose="03080600000000000000" pitchFamily="66" charset="0"/>
              </a:rPr>
              <a:t>considered</a:t>
            </a:r>
            <a:r>
              <a:rPr lang="it-IT" dirty="0" smtClean="0">
                <a:latin typeface="Estrangelo Edessa" panose="03080600000000000000" pitchFamily="66" charset="0"/>
                <a:cs typeface="Estrangelo Edessa" panose="03080600000000000000" pitchFamily="66" charset="0"/>
              </a:rPr>
              <a:t> by the First Session of the General Conference for </a:t>
            </a:r>
            <a:r>
              <a:rPr lang="it-IT" dirty="0" err="1" smtClean="0">
                <a:latin typeface="Estrangelo Edessa" panose="03080600000000000000" pitchFamily="66" charset="0"/>
                <a:cs typeface="Estrangelo Edessa" panose="03080600000000000000" pitchFamily="66" charset="0"/>
              </a:rPr>
              <a:t>operation</a:t>
            </a:r>
            <a:r>
              <a:rPr lang="it-IT" dirty="0" smtClean="0">
                <a:latin typeface="Estrangelo Edessa" panose="03080600000000000000" pitchFamily="66" charset="0"/>
                <a:cs typeface="Estrangelo Edessa" panose="03080600000000000000" pitchFamily="66" charset="0"/>
              </a:rPr>
              <a:t> in 1947-’48;</a:t>
            </a:r>
          </a:p>
          <a:p>
            <a:pPr algn="just">
              <a:buAutoNum type="alphaLcParenR"/>
            </a:pPr>
            <a:r>
              <a:rPr lang="it-IT" dirty="0" err="1" smtClean="0">
                <a:latin typeface="Estrangelo Edessa" panose="03080600000000000000" pitchFamily="66" charset="0"/>
                <a:cs typeface="Estrangelo Edessa" panose="03080600000000000000" pitchFamily="66" charset="0"/>
              </a:rPr>
              <a:t>Projects</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studied</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action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later</a:t>
            </a:r>
            <a:r>
              <a:rPr lang="it-IT" dirty="0" smtClean="0">
                <a:latin typeface="Estrangelo Edessa" panose="03080600000000000000" pitchFamily="66" charset="0"/>
                <a:cs typeface="Estrangelo Edessa" panose="03080600000000000000" pitchFamily="66" charset="0"/>
              </a:rPr>
              <a:t>.</a:t>
            </a:r>
          </a:p>
          <a:p>
            <a:pPr marL="0" indent="0" algn="just">
              <a:buNone/>
            </a:pPr>
            <a:endParaRPr lang="it-IT" dirty="0" smtClean="0">
              <a:latin typeface="Estrangelo Edessa" panose="03080600000000000000" pitchFamily="66" charset="0"/>
              <a:cs typeface="Estrangelo Edessa" panose="03080600000000000000" pitchFamily="66" charset="0"/>
            </a:endParaRPr>
          </a:p>
          <a:p>
            <a:pPr marL="0" indent="0" algn="just">
              <a:buNone/>
            </a:pP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Commission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also</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adopted</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three-fold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classification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program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activities</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smtClean="0">
                <a:latin typeface="Estrangelo Edessa" panose="03080600000000000000" pitchFamily="66" charset="0"/>
                <a:cs typeface="Estrangelo Edessa" panose="03080600000000000000" pitchFamily="66" charset="0"/>
              </a:rPr>
              <a:t>Programs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would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promote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and security </a:t>
            </a:r>
            <a:r>
              <a:rPr lang="it-IT" dirty="0" err="1" smtClean="0">
                <a:latin typeface="Estrangelo Edessa" panose="03080600000000000000" pitchFamily="66" charset="0"/>
                <a:cs typeface="Estrangelo Edessa" panose="03080600000000000000" pitchFamily="66" charset="0"/>
              </a:rPr>
              <a:t>directly</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smtClean="0">
                <a:latin typeface="Estrangelo Edessa" panose="03080600000000000000" pitchFamily="66" charset="0"/>
                <a:cs typeface="Estrangelo Edessa" panose="03080600000000000000" pitchFamily="66" charset="0"/>
              </a:rPr>
              <a:t>Programs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would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advance</a:t>
            </a:r>
            <a:r>
              <a:rPr lang="it-IT" dirty="0" smtClean="0">
                <a:latin typeface="Estrangelo Edessa" panose="03080600000000000000" pitchFamily="66" charset="0"/>
                <a:cs typeface="Estrangelo Edessa" panose="03080600000000000000" pitchFamily="66" charset="0"/>
              </a:rPr>
              <a:t> human welfare </a:t>
            </a:r>
            <a:r>
              <a:rPr lang="it-IT" dirty="0" err="1" smtClean="0">
                <a:latin typeface="Estrangelo Edessa" panose="03080600000000000000" pitchFamily="66" charset="0"/>
                <a:cs typeface="Estrangelo Edessa" panose="03080600000000000000" pitchFamily="66" charset="0"/>
              </a:rPr>
              <a:t>directly</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smtClean="0">
                <a:latin typeface="Estrangelo Edessa" panose="03080600000000000000" pitchFamily="66" charset="0"/>
                <a:cs typeface="Estrangelo Edessa" panose="03080600000000000000" pitchFamily="66" charset="0"/>
              </a:rPr>
              <a:t>Programs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would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indirectly</a:t>
            </a:r>
            <a:r>
              <a:rPr lang="it-IT" dirty="0" smtClean="0">
                <a:latin typeface="Estrangelo Edessa" panose="03080600000000000000" pitchFamily="66" charset="0"/>
                <a:cs typeface="Estrangelo Edessa" panose="03080600000000000000" pitchFamily="66" charset="0"/>
              </a:rPr>
              <a:t> serve </a:t>
            </a:r>
            <a:r>
              <a:rPr lang="it-IT" dirty="0" err="1" smtClean="0">
                <a:latin typeface="Estrangelo Edessa" panose="03080600000000000000" pitchFamily="66" charset="0"/>
                <a:cs typeface="Estrangelo Edessa" panose="03080600000000000000" pitchFamily="66" charset="0"/>
              </a:rPr>
              <a:t>these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objectives</a:t>
            </a:r>
            <a:r>
              <a:rPr lang="it-IT" dirty="0" smtClean="0">
                <a:latin typeface="Estrangelo Edessa" panose="03080600000000000000" pitchFamily="66" charset="0"/>
                <a:cs typeface="Estrangelo Edessa" panose="03080600000000000000" pitchFamily="66" charset="0"/>
              </a:rPr>
              <a:t> by </a:t>
            </a:r>
            <a:r>
              <a:rPr lang="it-IT" dirty="0" err="1" smtClean="0">
                <a:latin typeface="Estrangelo Edessa" panose="03080600000000000000" pitchFamily="66" charset="0"/>
                <a:cs typeface="Estrangelo Edessa" panose="03080600000000000000" pitchFamily="66" charset="0"/>
              </a:rPr>
              <a:t>developing</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resources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science and culture</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3441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Unesco «</a:t>
            </a:r>
            <a:r>
              <a:rPr lang="it-IT" dirty="0" err="1" smtClean="0">
                <a:latin typeface="Estrangelo Edessa" panose="03080600000000000000" pitchFamily="66" charset="0"/>
                <a:cs typeface="Estrangelo Edessa" panose="03080600000000000000" pitchFamily="66" charset="0"/>
              </a:rPr>
              <a:t>philosophy</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1598" y="2102069"/>
            <a:ext cx="2011680" cy="2843784"/>
          </a:xfrm>
        </p:spPr>
      </p:pic>
      <p:sp>
        <p:nvSpPr>
          <p:cNvPr id="5" name="CasellaDiTesto 4"/>
          <p:cNvSpPr txBox="1"/>
          <p:nvPr/>
        </p:nvSpPr>
        <p:spPr>
          <a:xfrm>
            <a:off x="4762005" y="2398816"/>
            <a:ext cx="3887603" cy="1077218"/>
          </a:xfrm>
          <a:prstGeom prst="rect">
            <a:avLst/>
          </a:prstGeom>
          <a:noFill/>
        </p:spPr>
        <p:txBody>
          <a:bodyPr wrap="none" rtlCol="0">
            <a:spAutoFit/>
          </a:bodyPr>
          <a:lstStyle/>
          <a:p>
            <a:r>
              <a:rPr lang="it-IT" sz="1600" dirty="0" smtClean="0">
                <a:latin typeface="Estrangelo Edessa" panose="03080600000000000000" pitchFamily="66" charset="0"/>
                <a:cs typeface="Estrangelo Edessa" panose="03080600000000000000" pitchFamily="66" charset="0"/>
              </a:rPr>
              <a:t>Julian </a:t>
            </a:r>
            <a:r>
              <a:rPr lang="it-IT" sz="1600" dirty="0" err="1" smtClean="0">
                <a:latin typeface="Estrangelo Edessa" panose="03080600000000000000" pitchFamily="66" charset="0"/>
                <a:cs typeface="Estrangelo Edessa" panose="03080600000000000000" pitchFamily="66" charset="0"/>
              </a:rPr>
              <a:t>Huxley</a:t>
            </a:r>
            <a:r>
              <a:rPr lang="it-IT" sz="1600" dirty="0" smtClean="0">
                <a:latin typeface="Estrangelo Edessa" panose="03080600000000000000" pitchFamily="66" charset="0"/>
                <a:cs typeface="Estrangelo Edessa" panose="03080600000000000000" pitchFamily="66" charset="0"/>
              </a:rPr>
              <a:t> (1887-1975)</a:t>
            </a:r>
          </a:p>
          <a:p>
            <a:r>
              <a:rPr lang="it-IT" sz="1600" i="1" dirty="0" smtClean="0">
                <a:latin typeface="Estrangelo Edessa" panose="03080600000000000000" pitchFamily="66" charset="0"/>
                <a:cs typeface="Estrangelo Edessa" panose="03080600000000000000" pitchFamily="66" charset="0"/>
              </a:rPr>
              <a:t>Unesco: </a:t>
            </a:r>
            <a:r>
              <a:rPr lang="it-IT" sz="1600" i="1" dirty="0" err="1" smtClean="0">
                <a:latin typeface="Estrangelo Edessa" panose="03080600000000000000" pitchFamily="66" charset="0"/>
                <a:cs typeface="Estrangelo Edessa" panose="03080600000000000000" pitchFamily="66" charset="0"/>
              </a:rPr>
              <a:t>Its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Purpose</a:t>
            </a:r>
            <a:r>
              <a:rPr lang="it-IT" sz="1600" i="1" dirty="0" smtClean="0">
                <a:latin typeface="Estrangelo Edessa" panose="03080600000000000000" pitchFamily="66" charset="0"/>
                <a:cs typeface="Estrangelo Edessa" panose="03080600000000000000" pitchFamily="66" charset="0"/>
              </a:rPr>
              <a:t> and </a:t>
            </a:r>
            <a:r>
              <a:rPr lang="it-IT" sz="1600" i="1" dirty="0" err="1" smtClean="0">
                <a:latin typeface="Estrangelo Edessa" panose="03080600000000000000" pitchFamily="66" charset="0"/>
                <a:cs typeface="Estrangelo Edessa" panose="03080600000000000000" pitchFamily="66" charset="0"/>
              </a:rPr>
              <a:t>Its</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Philosophy</a:t>
            </a:r>
            <a:r>
              <a:rPr lang="it-IT" sz="1600" i="1" dirty="0" smtClean="0">
                <a:latin typeface="Estrangelo Edessa" panose="03080600000000000000" pitchFamily="66" charset="0"/>
                <a:cs typeface="Estrangelo Edessa" panose="03080600000000000000" pitchFamily="66" charset="0"/>
              </a:rPr>
              <a:t> </a:t>
            </a:r>
            <a:r>
              <a:rPr lang="it-IT" sz="1600" dirty="0" smtClean="0">
                <a:latin typeface="Estrangelo Edessa" panose="03080600000000000000" pitchFamily="66" charset="0"/>
                <a:cs typeface="Estrangelo Edessa" panose="03080600000000000000" pitchFamily="66" charset="0"/>
              </a:rPr>
              <a:t>(1946)</a:t>
            </a:r>
          </a:p>
          <a:p>
            <a:endParaRPr lang="it-IT" sz="1600" i="1" dirty="0">
              <a:latin typeface="Estrangelo Edessa" panose="03080600000000000000" pitchFamily="66" charset="0"/>
              <a:cs typeface="Estrangelo Edessa" panose="03080600000000000000" pitchFamily="66" charset="0"/>
            </a:endParaRPr>
          </a:p>
          <a:p>
            <a:r>
              <a:rPr lang="it-IT" sz="1600" i="1" dirty="0" smtClean="0">
                <a:latin typeface="Estrangelo Edessa" panose="03080600000000000000" pitchFamily="66" charset="0"/>
                <a:cs typeface="Estrangelo Edessa" panose="03080600000000000000" pitchFamily="66" charset="0"/>
              </a:rPr>
              <a:t>A «world </a:t>
            </a:r>
            <a:r>
              <a:rPr lang="it-IT" sz="1600" i="1" dirty="0" err="1" smtClean="0">
                <a:latin typeface="Estrangelo Edessa" panose="03080600000000000000" pitchFamily="66" charset="0"/>
                <a:cs typeface="Estrangelo Edessa" panose="03080600000000000000" pitchFamily="66" charset="0"/>
              </a:rPr>
              <a:t>scientific</a:t>
            </a:r>
            <a:r>
              <a:rPr lang="it-IT" sz="1600" i="1" dirty="0" smtClean="0">
                <a:latin typeface="Estrangelo Edessa" panose="03080600000000000000" pitchFamily="66" charset="0"/>
                <a:cs typeface="Estrangelo Edessa" panose="03080600000000000000" pitchFamily="66" charset="0"/>
              </a:rPr>
              <a:t> </a:t>
            </a:r>
            <a:r>
              <a:rPr lang="it-IT" sz="1600" i="1" dirty="0" err="1" smtClean="0">
                <a:latin typeface="Estrangelo Edessa" panose="03080600000000000000" pitchFamily="66" charset="0"/>
                <a:cs typeface="Estrangelo Edessa" panose="03080600000000000000" pitchFamily="66" charset="0"/>
              </a:rPr>
              <a:t>humanism</a:t>
            </a:r>
            <a:r>
              <a:rPr lang="it-IT" sz="1600" i="1" dirty="0" smtClean="0">
                <a:latin typeface="Estrangelo Edessa" panose="03080600000000000000" pitchFamily="66" charset="0"/>
                <a:cs typeface="Estrangelo Edessa" panose="03080600000000000000" pitchFamily="66" charset="0"/>
              </a:rPr>
              <a:t>»</a:t>
            </a:r>
            <a:endParaRPr lang="it-IT" sz="1600" i="1" dirty="0">
              <a:latin typeface="Estrangelo Edessa" panose="03080600000000000000" pitchFamily="66" charset="0"/>
              <a:cs typeface="Estrangelo Edessa" panose="03080600000000000000" pitchFamily="66" charset="0"/>
            </a:endParaRPr>
          </a:p>
        </p:txBody>
      </p:sp>
      <p:cxnSp>
        <p:nvCxnSpPr>
          <p:cNvPr id="7" name="Connettore 2 6"/>
          <p:cNvCxnSpPr/>
          <p:nvPr/>
        </p:nvCxnSpPr>
        <p:spPr>
          <a:xfrm>
            <a:off x="5165766" y="383573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6293922" y="4750130"/>
            <a:ext cx="4086375" cy="369332"/>
          </a:xfrm>
          <a:prstGeom prst="rect">
            <a:avLst/>
          </a:prstGeom>
          <a:noFill/>
        </p:spPr>
        <p:txBody>
          <a:bodyPr wrap="none" rtlCol="0">
            <a:spAutoFit/>
          </a:bodyPr>
          <a:lstStyle/>
          <a:p>
            <a:r>
              <a:rPr lang="it-IT" i="1" dirty="0" err="1" smtClean="0">
                <a:solidFill>
                  <a:schemeClr val="accent1"/>
                </a:solidFill>
                <a:latin typeface="Estrangelo Edessa" panose="03080600000000000000" pitchFamily="66" charset="0"/>
                <a:cs typeface="Estrangelo Edessa" panose="03080600000000000000" pitchFamily="66" charset="0"/>
              </a:rPr>
              <a:t>Respect</a:t>
            </a:r>
            <a:r>
              <a:rPr lang="it-IT" i="1" dirty="0" smtClean="0">
                <a:solidFill>
                  <a:schemeClr val="accent1"/>
                </a:solidFill>
                <a:latin typeface="Estrangelo Edessa" panose="03080600000000000000" pitchFamily="66" charset="0"/>
                <a:cs typeface="Estrangelo Edessa" panose="03080600000000000000" pitchFamily="66" charset="0"/>
              </a:rPr>
              <a:t> for </a:t>
            </a:r>
            <a:r>
              <a:rPr lang="it-IT" i="1" dirty="0" err="1" smtClean="0">
                <a:solidFill>
                  <a:schemeClr val="accent1"/>
                </a:solidFill>
                <a:latin typeface="Estrangelo Edessa" panose="03080600000000000000" pitchFamily="66" charset="0"/>
                <a:cs typeface="Estrangelo Edessa" panose="03080600000000000000" pitchFamily="66" charset="0"/>
              </a:rPr>
              <a:t>diversity</a:t>
            </a:r>
            <a:r>
              <a:rPr lang="it-IT" i="1" dirty="0" smtClean="0">
                <a:solidFill>
                  <a:schemeClr val="accent1"/>
                </a:solidFill>
                <a:latin typeface="Estrangelo Edessa" panose="03080600000000000000" pitchFamily="66" charset="0"/>
                <a:cs typeface="Estrangelo Edessa" panose="03080600000000000000" pitchFamily="66" charset="0"/>
              </a:rPr>
              <a:t>, a </a:t>
            </a:r>
            <a:r>
              <a:rPr lang="it-IT" i="1" dirty="0" err="1" smtClean="0">
                <a:solidFill>
                  <a:schemeClr val="accent1"/>
                </a:solidFill>
                <a:latin typeface="Estrangelo Edessa" panose="03080600000000000000" pitchFamily="66" charset="0"/>
                <a:cs typeface="Estrangelo Edessa" panose="03080600000000000000" pitchFamily="66" charset="0"/>
              </a:rPr>
              <a:t>conscious</a:t>
            </a:r>
            <a:r>
              <a:rPr lang="it-IT" i="1" dirty="0" smtClean="0">
                <a:solidFill>
                  <a:schemeClr val="accent1"/>
                </a:solidFill>
                <a:latin typeface="Estrangelo Edessa" panose="03080600000000000000" pitchFamily="66" charset="0"/>
                <a:cs typeface="Estrangelo Edessa" panose="03080600000000000000" pitchFamily="66" charset="0"/>
              </a:rPr>
              <a:t> </a:t>
            </a:r>
            <a:r>
              <a:rPr lang="it-IT" i="1" dirty="0" err="1" smtClean="0">
                <a:solidFill>
                  <a:schemeClr val="accent1"/>
                </a:solidFill>
                <a:latin typeface="Estrangelo Edessa" panose="03080600000000000000" pitchFamily="66" charset="0"/>
                <a:cs typeface="Estrangelo Edessa" panose="03080600000000000000" pitchFamily="66" charset="0"/>
              </a:rPr>
              <a:t>pluralism</a:t>
            </a:r>
            <a:endParaRPr lang="it-IT" i="1" dirty="0">
              <a:solidFill>
                <a:schemeClr val="accent1"/>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99375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further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periods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lgn="just">
              <a:buNone/>
            </a:pPr>
            <a:r>
              <a:rPr lang="it-IT" dirty="0" err="1" smtClean="0">
                <a:latin typeface="Estrangelo Edessa" panose="03080600000000000000" pitchFamily="66" charset="0"/>
                <a:cs typeface="Estrangelo Edessa" panose="03080600000000000000" pitchFamily="66" charset="0"/>
              </a:rPr>
              <a:t>After</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period</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weakness</a:t>
            </a:r>
            <a:r>
              <a:rPr lang="it-IT" dirty="0" smtClean="0">
                <a:latin typeface="Estrangelo Edessa" panose="03080600000000000000" pitchFamily="66" charset="0"/>
                <a:cs typeface="Estrangelo Edessa" panose="03080600000000000000" pitchFamily="66" charset="0"/>
              </a:rPr>
              <a:t> (1950-52), </a:t>
            </a:r>
            <a:r>
              <a:rPr lang="it-IT" dirty="0" err="1" smtClean="0">
                <a:latin typeface="Estrangelo Edessa" panose="03080600000000000000" pitchFamily="66" charset="0"/>
                <a:cs typeface="Estrangelo Edessa" panose="03080600000000000000" pitchFamily="66" charset="0"/>
              </a:rPr>
              <a:t>especially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linked</a:t>
            </a:r>
            <a:r>
              <a:rPr lang="it-IT" dirty="0" smtClean="0">
                <a:latin typeface="Estrangelo Edessa" panose="03080600000000000000" pitchFamily="66" charset="0"/>
                <a:cs typeface="Estrangelo Edessa" panose="03080600000000000000" pitchFamily="66" charset="0"/>
              </a:rPr>
              <a:t> to the </a:t>
            </a:r>
            <a:r>
              <a:rPr lang="it-IT" dirty="0" err="1" smtClean="0">
                <a:latin typeface="Estrangelo Edessa" panose="03080600000000000000" pitchFamily="66" charset="0"/>
                <a:cs typeface="Estrangelo Edessa" panose="03080600000000000000" pitchFamily="66" charset="0"/>
              </a:rPr>
              <a:t>emergence</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Cold</a:t>
            </a:r>
            <a:r>
              <a:rPr lang="it-IT" dirty="0" smtClean="0">
                <a:latin typeface="Estrangelo Edessa" panose="03080600000000000000" pitchFamily="66" charset="0"/>
                <a:cs typeface="Estrangelo Edessa" panose="03080600000000000000" pitchFamily="66" charset="0"/>
              </a:rPr>
              <a:t>-War and the </a:t>
            </a:r>
            <a:r>
              <a:rPr lang="it-IT" dirty="0" err="1" smtClean="0">
                <a:latin typeface="Estrangelo Edessa" panose="03080600000000000000" pitchFamily="66" charset="0"/>
                <a:cs typeface="Estrangelo Edessa" panose="03080600000000000000" pitchFamily="66" charset="0"/>
              </a:rPr>
              <a:t>failure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Unesco’s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programs</a:t>
            </a:r>
            <a:r>
              <a:rPr lang="it-IT" dirty="0" smtClean="0">
                <a:latin typeface="Estrangelo Edessa" panose="03080600000000000000" pitchFamily="66" charset="0"/>
                <a:cs typeface="Estrangelo Edessa" panose="03080600000000000000" pitchFamily="66" charset="0"/>
              </a:rPr>
              <a:t>, a new trend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introduced</a:t>
            </a:r>
            <a:r>
              <a:rPr lang="it-IT" dirty="0" smtClean="0">
                <a:latin typeface="Estrangelo Edessa" panose="03080600000000000000" pitchFamily="66" charset="0"/>
                <a:cs typeface="Estrangelo Edessa" panose="03080600000000000000" pitchFamily="66" charset="0"/>
              </a:rPr>
              <a:t> in 1953 by the </a:t>
            </a:r>
            <a:r>
              <a:rPr lang="it-IT" dirty="0" err="1" smtClean="0">
                <a:latin typeface="Estrangelo Edessa" panose="03080600000000000000" pitchFamily="66" charset="0"/>
                <a:cs typeface="Estrangelo Edessa" panose="03080600000000000000" pitchFamily="66" charset="0"/>
              </a:rPr>
              <a:t>italian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member</a:t>
            </a:r>
            <a:r>
              <a:rPr lang="it-IT" dirty="0" smtClean="0">
                <a:latin typeface="Estrangelo Edessa" panose="03080600000000000000" pitchFamily="66" charset="0"/>
                <a:cs typeface="Estrangelo Edessa" panose="03080600000000000000" pitchFamily="66" charset="0"/>
              </a:rPr>
              <a:t> of the Executive Board Vittorino Veronese, </a:t>
            </a:r>
            <a:r>
              <a:rPr lang="it-IT" dirty="0" err="1" smtClean="0">
                <a:latin typeface="Estrangelo Edessa" panose="03080600000000000000" pitchFamily="66" charset="0"/>
                <a:cs typeface="Estrangelo Edessa" panose="03080600000000000000" pitchFamily="66" charset="0"/>
              </a:rPr>
              <a:t>who</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proposed</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follow</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particular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four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points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discussion</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err="1" smtClean="0">
                <a:latin typeface="Estrangelo Edessa" panose="03080600000000000000" pitchFamily="66" charset="0"/>
                <a:cs typeface="Estrangelo Edessa" panose="03080600000000000000" pitchFamily="66" charset="0"/>
              </a:rPr>
              <a:t>Unesco’s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failure</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obtain</a:t>
            </a:r>
            <a:r>
              <a:rPr lang="it-IT" dirty="0" smtClean="0">
                <a:latin typeface="Estrangelo Edessa" panose="03080600000000000000" pitchFamily="66" charset="0"/>
                <a:cs typeface="Estrangelo Edessa" panose="03080600000000000000" pitchFamily="66" charset="0"/>
              </a:rPr>
              <a:t> the full </a:t>
            </a:r>
            <a:r>
              <a:rPr lang="it-IT" dirty="0" err="1" smtClean="0">
                <a:latin typeface="Estrangelo Edessa" panose="03080600000000000000" pitchFamily="66" charset="0"/>
                <a:cs typeface="Estrangelo Edessa" panose="03080600000000000000" pitchFamily="66" charset="0"/>
              </a:rPr>
              <a:t>support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member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creative </a:t>
            </a:r>
            <a:r>
              <a:rPr lang="it-IT" dirty="0" err="1" smtClean="0">
                <a:latin typeface="Estrangelo Edessa" panose="03080600000000000000" pitchFamily="66" charset="0"/>
                <a:cs typeface="Estrangelo Edessa" panose="03080600000000000000" pitchFamily="66" charset="0"/>
              </a:rPr>
              <a:t>thinkers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peoples</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smtClean="0">
                <a:latin typeface="Estrangelo Edessa" panose="03080600000000000000" pitchFamily="66" charset="0"/>
                <a:cs typeface="Estrangelo Edessa" panose="03080600000000000000" pitchFamily="66" charset="0"/>
              </a:rPr>
              <a:t>Greater use of a </a:t>
            </a:r>
            <a:r>
              <a:rPr lang="it-IT" dirty="0" err="1" smtClean="0">
                <a:latin typeface="Estrangelo Edessa" panose="03080600000000000000" pitchFamily="66" charset="0"/>
                <a:cs typeface="Estrangelo Edessa" panose="03080600000000000000" pitchFamily="66" charset="0"/>
              </a:rPr>
              <a:t>regional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approach</a:t>
            </a:r>
            <a:r>
              <a:rPr lang="it-IT" dirty="0" smtClean="0">
                <a:latin typeface="Estrangelo Edessa" panose="03080600000000000000" pitchFamily="66" charset="0"/>
                <a:cs typeface="Estrangelo Edessa" panose="03080600000000000000" pitchFamily="66" charset="0"/>
              </a:rPr>
              <a:t> in Unesco </a:t>
            </a:r>
            <a:r>
              <a:rPr lang="it-IT" dirty="0" err="1" smtClean="0">
                <a:latin typeface="Estrangelo Edessa" panose="03080600000000000000" pitchFamily="66" charset="0"/>
                <a:cs typeface="Estrangelo Edessa" panose="03080600000000000000" pitchFamily="66" charset="0"/>
              </a:rPr>
              <a:t>activities</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err="1" smtClean="0">
                <a:latin typeface="Estrangelo Edessa" panose="03080600000000000000" pitchFamily="66" charset="0"/>
                <a:cs typeface="Estrangelo Edessa" panose="03080600000000000000" pitchFamily="66" charset="0"/>
              </a:rPr>
              <a:t>Need</a:t>
            </a:r>
            <a:r>
              <a:rPr lang="it-IT" dirty="0" smtClean="0">
                <a:latin typeface="Estrangelo Edessa" panose="03080600000000000000" pitchFamily="66" charset="0"/>
                <a:cs typeface="Estrangelo Edessa" panose="03080600000000000000" pitchFamily="66" charset="0"/>
              </a:rPr>
              <a:t> for more </a:t>
            </a:r>
            <a:r>
              <a:rPr lang="it-IT" dirty="0" err="1" smtClean="0">
                <a:latin typeface="Estrangelo Edessa" panose="03080600000000000000" pitchFamily="66" charset="0"/>
                <a:cs typeface="Estrangelo Edessa" panose="03080600000000000000" pitchFamily="66" charset="0"/>
              </a:rPr>
              <a:t>effective</a:t>
            </a:r>
            <a:r>
              <a:rPr lang="it-IT" dirty="0" smtClean="0">
                <a:latin typeface="Estrangelo Edessa" panose="03080600000000000000" pitchFamily="66" charset="0"/>
                <a:cs typeface="Estrangelo Edessa" panose="03080600000000000000" pitchFamily="66" charset="0"/>
              </a:rPr>
              <a:t> National </a:t>
            </a:r>
            <a:r>
              <a:rPr lang="it-IT" dirty="0" err="1" smtClean="0">
                <a:latin typeface="Estrangelo Edessa" panose="03080600000000000000" pitchFamily="66" charset="0"/>
                <a:cs typeface="Estrangelo Edessa" panose="03080600000000000000" pitchFamily="66" charset="0"/>
              </a:rPr>
              <a:t>Commissions</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err="1" smtClean="0">
                <a:latin typeface="Estrangelo Edessa" panose="03080600000000000000" pitchFamily="66" charset="0"/>
                <a:cs typeface="Estrangelo Edessa" panose="03080600000000000000" pitchFamily="66" charset="0"/>
              </a:rPr>
              <a:t>Means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further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concentrating</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program</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10651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Organization of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a </a:t>
            </a:r>
            <a:r>
              <a:rPr lang="it-IT" dirty="0" err="1" smtClean="0">
                <a:latin typeface="Estrangelo Edessa" panose="03080600000000000000" pitchFamily="66" charset="0"/>
                <a:cs typeface="Estrangelo Edessa" panose="03080600000000000000" pitchFamily="66" charset="0"/>
              </a:rPr>
              <a:t>hope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and progress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a:bodyPr>
          <a:lstStyle/>
          <a:p>
            <a:pPr algn="just"/>
            <a:r>
              <a:rPr lang="it-IT" dirty="0" err="1" smtClean="0">
                <a:latin typeface="Estrangelo Edessa" panose="03080600000000000000" pitchFamily="66" charset="0"/>
                <a:cs typeface="Estrangelo Edessa" panose="03080600000000000000" pitchFamily="66" charset="0"/>
              </a:rPr>
              <a:t>Such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wartime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experiments</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collaboration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Raw</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Materials</a:t>
            </a:r>
            <a:r>
              <a:rPr lang="it-IT" dirty="0" smtClean="0">
                <a:latin typeface="Estrangelo Edessa" panose="03080600000000000000" pitchFamily="66" charset="0"/>
                <a:cs typeface="Estrangelo Edessa" panose="03080600000000000000" pitchFamily="66" charset="0"/>
              </a:rPr>
              <a:t> Control Board, the Inter-</a:t>
            </a:r>
            <a:r>
              <a:rPr lang="it-IT" dirty="0" err="1" smtClean="0">
                <a:latin typeface="Estrangelo Edessa" panose="03080600000000000000" pitchFamily="66" charset="0"/>
                <a:cs typeface="Estrangelo Edessa" panose="03080600000000000000" pitchFamily="66" charset="0"/>
              </a:rPr>
              <a:t>Allied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Commodities</a:t>
            </a:r>
            <a:r>
              <a:rPr lang="it-IT" dirty="0" smtClean="0">
                <a:latin typeface="Estrangelo Edessa" panose="03080600000000000000" pitchFamily="66" charset="0"/>
                <a:cs typeface="Estrangelo Edessa" panose="03080600000000000000" pitchFamily="66" charset="0"/>
              </a:rPr>
              <a:t> Control Board, the Inter-</a:t>
            </a:r>
            <a:r>
              <a:rPr lang="it-IT" dirty="0" err="1" smtClean="0">
                <a:latin typeface="Estrangelo Edessa" panose="03080600000000000000" pitchFamily="66" charset="0"/>
                <a:cs typeface="Estrangelo Edessa" panose="03080600000000000000" pitchFamily="66" charset="0"/>
              </a:rPr>
              <a:t>Allied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Shipping</a:t>
            </a:r>
            <a:r>
              <a:rPr lang="it-IT" dirty="0" smtClean="0">
                <a:latin typeface="Estrangelo Edessa" panose="03080600000000000000" pitchFamily="66" charset="0"/>
                <a:cs typeface="Estrangelo Edessa" panose="03080600000000000000" pitchFamily="66" charset="0"/>
              </a:rPr>
              <a:t> Board, and the </a:t>
            </a:r>
            <a:r>
              <a:rPr lang="it-IT" dirty="0" err="1" smtClean="0">
                <a:latin typeface="Estrangelo Edessa" panose="03080600000000000000" pitchFamily="66" charset="0"/>
                <a:cs typeface="Estrangelo Edessa" panose="03080600000000000000" pitchFamily="66" charset="0"/>
              </a:rPr>
              <a:t>combined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Chiefs</a:t>
            </a:r>
            <a:r>
              <a:rPr lang="it-IT" dirty="0" smtClean="0">
                <a:latin typeface="Estrangelo Edessa" panose="03080600000000000000" pitchFamily="66" charset="0"/>
                <a:cs typeface="Estrangelo Edessa" panose="03080600000000000000" pitchFamily="66" charset="0"/>
              </a:rPr>
              <a:t> of Staff, </a:t>
            </a:r>
            <a:r>
              <a:rPr lang="it-IT" dirty="0" err="1" smtClean="0">
                <a:latin typeface="Estrangelo Edessa" panose="03080600000000000000" pitchFamily="66" charset="0"/>
                <a:cs typeface="Estrangelo Edessa" panose="03080600000000000000" pitchFamily="66" charset="0"/>
              </a:rPr>
              <a:t>had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gone</a:t>
            </a:r>
            <a:r>
              <a:rPr lang="it-IT" dirty="0" smtClean="0">
                <a:latin typeface="Estrangelo Edessa" panose="03080600000000000000" pitchFamily="66" charset="0"/>
                <a:cs typeface="Estrangelo Edessa" panose="03080600000000000000" pitchFamily="66" charset="0"/>
              </a:rPr>
              <a:t> far </a:t>
            </a:r>
            <a:r>
              <a:rPr lang="it-IT" dirty="0" err="1" smtClean="0">
                <a:latin typeface="Estrangelo Edessa" panose="03080600000000000000" pitchFamily="66" charset="0"/>
                <a:cs typeface="Estrangelo Edessa" panose="03080600000000000000" pitchFamily="66" charset="0"/>
              </a:rPr>
              <a:t>beyond</a:t>
            </a:r>
            <a:r>
              <a:rPr lang="it-IT" dirty="0" smtClean="0">
                <a:latin typeface="Estrangelo Edessa" panose="03080600000000000000" pitchFamily="66" charset="0"/>
                <a:cs typeface="Estrangelo Edessa" panose="03080600000000000000" pitchFamily="66" charset="0"/>
              </a:rPr>
              <a:t> inter-</a:t>
            </a:r>
            <a:r>
              <a:rPr lang="it-IT" dirty="0" err="1" smtClean="0">
                <a:latin typeface="Estrangelo Edessa" panose="03080600000000000000" pitchFamily="66" charset="0"/>
                <a:cs typeface="Estrangelo Edessa" panose="03080600000000000000" pitchFamily="66" charset="0"/>
              </a:rPr>
              <a:t>Allied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 in the first World War and </a:t>
            </a:r>
            <a:r>
              <a:rPr lang="it-IT" dirty="0" err="1" smtClean="0">
                <a:latin typeface="Estrangelo Edessa" panose="03080600000000000000" pitchFamily="66" charset="0"/>
                <a:cs typeface="Estrangelo Edessa" panose="03080600000000000000" pitchFamily="66" charset="0"/>
              </a:rPr>
              <a:t>anything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attempted</a:t>
            </a:r>
            <a:r>
              <a:rPr lang="it-IT" dirty="0">
                <a:latin typeface="Estrangelo Edessa" panose="03080600000000000000" pitchFamily="66" charset="0"/>
                <a:cs typeface="Estrangelo Edessa" panose="03080600000000000000" pitchFamily="66" charset="0"/>
              </a:rPr>
              <a:t> </a:t>
            </a:r>
            <a:r>
              <a:rPr lang="it-IT" dirty="0" smtClean="0">
                <a:latin typeface="Estrangelo Edessa" panose="03080600000000000000" pitchFamily="66" charset="0"/>
                <a:cs typeface="Estrangelo Edessa" panose="03080600000000000000" pitchFamily="66" charset="0"/>
              </a:rPr>
              <a:t>under the League of Nations. </a:t>
            </a:r>
            <a:r>
              <a:rPr lang="it-IT" dirty="0" err="1" smtClean="0">
                <a:latin typeface="Estrangelo Edessa" panose="03080600000000000000" pitchFamily="66" charset="0"/>
                <a:cs typeface="Estrangelo Edessa" panose="03080600000000000000" pitchFamily="66" charset="0"/>
              </a:rPr>
              <a:t>These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experiments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indicated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when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survival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stake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concepts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sovereignty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could</a:t>
            </a:r>
            <a:r>
              <a:rPr lang="it-IT" dirty="0" smtClean="0">
                <a:latin typeface="Estrangelo Edessa" panose="03080600000000000000" pitchFamily="66" charset="0"/>
                <a:cs typeface="Estrangelo Edessa" panose="03080600000000000000" pitchFamily="66" charset="0"/>
              </a:rPr>
              <a:t> in some </a:t>
            </a:r>
            <a:r>
              <a:rPr lang="it-IT" dirty="0" err="1" smtClean="0">
                <a:latin typeface="Estrangelo Edessa" panose="03080600000000000000" pitchFamily="66" charset="0"/>
                <a:cs typeface="Estrangelo Edessa" panose="03080600000000000000" pitchFamily="66" charset="0"/>
              </a:rPr>
              <a:t>cases</a:t>
            </a:r>
            <a:r>
              <a:rPr lang="it-IT" dirty="0" smtClean="0">
                <a:latin typeface="Estrangelo Edessa" panose="03080600000000000000" pitchFamily="66" charset="0"/>
                <a:cs typeface="Estrangelo Edessa" panose="03080600000000000000" pitchFamily="66" charset="0"/>
              </a:rPr>
              <a:t> be </a:t>
            </a:r>
            <a:r>
              <a:rPr lang="it-IT" dirty="0" err="1" smtClean="0">
                <a:latin typeface="Estrangelo Edessa" panose="03080600000000000000" pitchFamily="66" charset="0"/>
                <a:cs typeface="Estrangelo Edessa" panose="03080600000000000000" pitchFamily="66" charset="0"/>
              </a:rPr>
              <a:t>modified</a:t>
            </a:r>
            <a:r>
              <a:rPr lang="it-IT" dirty="0" smtClean="0">
                <a:latin typeface="Estrangelo Edessa" panose="03080600000000000000" pitchFamily="66" charset="0"/>
                <a:cs typeface="Estrangelo Edessa" panose="03080600000000000000" pitchFamily="66" charset="0"/>
              </a:rPr>
              <a:t> and the </a:t>
            </a:r>
            <a:r>
              <a:rPr lang="it-IT" dirty="0" err="1" smtClean="0">
                <a:latin typeface="Estrangelo Edessa" panose="03080600000000000000" pitchFamily="66" charset="0"/>
                <a:cs typeface="Estrangelo Edessa" panose="03080600000000000000" pitchFamily="66" charset="0"/>
              </a:rPr>
              <a:t>emotions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associated</a:t>
            </a:r>
            <a:r>
              <a:rPr lang="it-IT" dirty="0" smtClean="0">
                <a:latin typeface="Estrangelo Edessa" panose="03080600000000000000" pitchFamily="66" charset="0"/>
                <a:cs typeface="Estrangelo Edessa" panose="03080600000000000000" pitchFamily="66" charset="0"/>
              </a:rPr>
              <a:t> with </a:t>
            </a:r>
            <a:r>
              <a:rPr lang="it-IT" dirty="0" err="1" smtClean="0">
                <a:latin typeface="Estrangelo Edessa" panose="03080600000000000000" pitchFamily="66" charset="0"/>
                <a:cs typeface="Estrangelo Edessa" panose="03080600000000000000" pitchFamily="66" charset="0"/>
              </a:rPr>
              <a:t>nationalism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disciplined</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permit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effective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among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sovereign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a:t>
            </a:r>
          </a:p>
          <a:p>
            <a:pPr algn="just"/>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a:t>
            </a:r>
            <a:r>
              <a:rPr lang="it-IT" dirty="0" err="1" smtClean="0">
                <a:latin typeface="Estrangelo Edessa" panose="03080600000000000000" pitchFamily="66" charset="0"/>
                <a:cs typeface="Estrangelo Edessa" panose="03080600000000000000" pitchFamily="66" charset="0"/>
              </a:rPr>
              <a:t>system</a:t>
            </a:r>
            <a:r>
              <a:rPr lang="it-IT" dirty="0" smtClean="0">
                <a:latin typeface="Estrangelo Edessa" panose="03080600000000000000" pitchFamily="66" charset="0"/>
                <a:cs typeface="Estrangelo Edessa" panose="03080600000000000000" pitchFamily="66" charset="0"/>
              </a:rPr>
              <a:t> (24 </a:t>
            </a:r>
            <a:r>
              <a:rPr lang="it-IT" dirty="0" err="1" smtClean="0">
                <a:latin typeface="Estrangelo Edessa" panose="03080600000000000000" pitchFamily="66" charset="0"/>
                <a:cs typeface="Estrangelo Edessa" panose="03080600000000000000" pitchFamily="66" charset="0"/>
              </a:rPr>
              <a:t>October</a:t>
            </a:r>
            <a:r>
              <a:rPr lang="it-IT" dirty="0" smtClean="0">
                <a:latin typeface="Estrangelo Edessa" panose="03080600000000000000" pitchFamily="66" charset="0"/>
                <a:cs typeface="Estrangelo Edessa" panose="03080600000000000000" pitchFamily="66" charset="0"/>
              </a:rPr>
              <a:t> 1945) </a:t>
            </a:r>
            <a:r>
              <a:rPr lang="it-IT" dirty="0" err="1" smtClean="0">
                <a:latin typeface="Estrangelo Edessa" panose="03080600000000000000" pitchFamily="66" charset="0"/>
                <a:cs typeface="Estrangelo Edessa" panose="03080600000000000000" pitchFamily="66" charset="0"/>
              </a:rPr>
              <a:t>represented</a:t>
            </a:r>
            <a:r>
              <a:rPr lang="it-IT" dirty="0" smtClean="0">
                <a:latin typeface="Estrangelo Edessa" panose="03080600000000000000" pitchFamily="66" charset="0"/>
                <a:cs typeface="Estrangelo Edessa" panose="03080600000000000000" pitchFamily="66" charset="0"/>
              </a:rPr>
              <a:t> an </a:t>
            </a:r>
            <a:r>
              <a:rPr lang="it-IT" dirty="0" err="1" smtClean="0">
                <a:latin typeface="Estrangelo Edessa" panose="03080600000000000000" pitchFamily="66" charset="0"/>
                <a:cs typeface="Estrangelo Edessa" panose="03080600000000000000" pitchFamily="66" charset="0"/>
              </a:rPr>
              <a:t>effort</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apply</a:t>
            </a:r>
            <a:r>
              <a:rPr lang="it-IT" dirty="0" smtClean="0">
                <a:latin typeface="Estrangelo Edessa" panose="03080600000000000000" pitchFamily="66" charset="0"/>
                <a:cs typeface="Estrangelo Edessa" panose="03080600000000000000" pitchFamily="66" charset="0"/>
              </a:rPr>
              <a:t> the liberal </a:t>
            </a:r>
            <a:r>
              <a:rPr lang="it-IT" dirty="0" err="1" smtClean="0">
                <a:latin typeface="Estrangelo Edessa" panose="03080600000000000000" pitchFamily="66" charset="0"/>
                <a:cs typeface="Estrangelo Edessa" panose="03080600000000000000" pitchFamily="66" charset="0"/>
              </a:rPr>
              <a:t>democratic</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doctrines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underlying</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number</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to world-wide </a:t>
            </a:r>
            <a:r>
              <a:rPr lang="it-IT" dirty="0" err="1" smtClean="0">
                <a:latin typeface="Estrangelo Edessa" panose="03080600000000000000" pitchFamily="66" charset="0"/>
                <a:cs typeface="Estrangelo Edessa" panose="03080600000000000000" pitchFamily="66" charset="0"/>
              </a:rPr>
              <a:t>institutions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cooperation</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role</a:t>
            </a:r>
            <a:r>
              <a:rPr lang="it-IT" dirty="0" smtClean="0">
                <a:latin typeface="Estrangelo Edessa" panose="03080600000000000000" pitchFamily="66" charset="0"/>
                <a:cs typeface="Estrangelo Edessa" panose="03080600000000000000" pitchFamily="66" charset="0"/>
              </a:rPr>
              <a:t> of force in the </a:t>
            </a:r>
            <a:r>
              <a:rPr lang="it-IT" dirty="0" err="1" smtClean="0">
                <a:latin typeface="Estrangelo Edessa" panose="03080600000000000000" pitchFamily="66" charset="0"/>
                <a:cs typeface="Estrangelo Edessa" panose="03080600000000000000" pitchFamily="66" charset="0"/>
              </a:rPr>
              <a:t>maintenance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not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disregarded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but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increased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recognition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given</a:t>
            </a:r>
            <a:r>
              <a:rPr lang="it-IT" dirty="0" smtClean="0">
                <a:latin typeface="Estrangelo Edessa" panose="03080600000000000000" pitchFamily="66" charset="0"/>
                <a:cs typeface="Estrangelo Edessa" panose="03080600000000000000" pitchFamily="66" charset="0"/>
              </a:rPr>
              <a:t> to the </a:t>
            </a:r>
            <a:r>
              <a:rPr lang="it-IT" dirty="0" err="1" smtClean="0">
                <a:latin typeface="Estrangelo Edessa" panose="03080600000000000000" pitchFamily="66" charset="0"/>
                <a:cs typeface="Estrangelo Edessa" panose="03080600000000000000" pitchFamily="66" charset="0"/>
              </a:rPr>
              <a:t>significant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role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persuasion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agreement</a:t>
            </a:r>
            <a:r>
              <a:rPr lang="it-IT" dirty="0" smtClean="0">
                <a:latin typeface="Estrangelo Edessa" panose="03080600000000000000" pitchFamily="66" charset="0"/>
                <a:cs typeface="Estrangelo Edessa" panose="03080600000000000000" pitchFamily="66" charset="0"/>
              </a:rPr>
              <a:t>. </a:t>
            </a:r>
          </a:p>
          <a:p>
            <a:pPr algn="just"/>
            <a:r>
              <a:rPr lang="it-IT" dirty="0" smtClean="0">
                <a:latin typeface="Estrangelo Edessa" panose="03080600000000000000" pitchFamily="66" charset="0"/>
                <a:cs typeface="Estrangelo Edessa" panose="03080600000000000000" pitchFamily="66" charset="0"/>
              </a:rPr>
              <a:t>The background of the </a:t>
            </a:r>
            <a:r>
              <a:rPr lang="it-IT" dirty="0" err="1" smtClean="0">
                <a:latin typeface="Estrangelo Edessa" panose="03080600000000000000" pitchFamily="66" charset="0"/>
                <a:cs typeface="Estrangelo Edessa" panose="03080600000000000000" pitchFamily="66" charset="0"/>
              </a:rPr>
              <a:t>development</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a:t>
            </a:r>
            <a:r>
              <a:rPr lang="it-IT" dirty="0" err="1" smtClean="0">
                <a:latin typeface="Estrangelo Edessa" panose="03080600000000000000" pitchFamily="66" charset="0"/>
                <a:cs typeface="Estrangelo Edessa" panose="03080600000000000000" pitchFamily="66" charset="0"/>
              </a:rPr>
              <a:t>system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found</a:t>
            </a:r>
            <a:r>
              <a:rPr lang="it-IT" dirty="0" smtClean="0">
                <a:latin typeface="Estrangelo Edessa" panose="03080600000000000000" pitchFamily="66" charset="0"/>
                <a:cs typeface="Estrangelo Edessa" panose="03080600000000000000" pitchFamily="66" charset="0"/>
              </a:rPr>
              <a:t> in the long </a:t>
            </a:r>
            <a:r>
              <a:rPr lang="it-IT" dirty="0" err="1" smtClean="0">
                <a:latin typeface="Estrangelo Edessa" panose="03080600000000000000" pitchFamily="66" charset="0"/>
                <a:cs typeface="Estrangelo Edessa" panose="03080600000000000000" pitchFamily="66" charset="0"/>
              </a:rPr>
              <a:t>history</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liberalism</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democracy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intended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hope</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and an </a:t>
            </a:r>
            <a:r>
              <a:rPr lang="it-IT" dirty="0" err="1" smtClean="0">
                <a:latin typeface="Estrangelo Edessa" panose="03080600000000000000" pitchFamily="66" charset="0"/>
                <a:cs typeface="Estrangelo Edessa" panose="03080600000000000000" pitchFamily="66" charset="0"/>
              </a:rPr>
              <a:t>instrument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having</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place</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power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structure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postwar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relations. </a:t>
            </a:r>
            <a:endParaRPr lang="it-IT" dirty="0">
              <a:latin typeface="Estrangelo Edessa" panose="03080600000000000000" pitchFamily="66" charset="0"/>
              <a:cs typeface="Estrangelo Edessa" panose="03080600000000000000" pitchFamily="66" charset="0"/>
            </a:endParaRPr>
          </a:p>
        </p:txBody>
      </p:sp>
      <p:cxnSp>
        <p:nvCxnSpPr>
          <p:cNvPr id="5" name="Connettore 2 4"/>
          <p:cNvCxnSpPr/>
          <p:nvPr/>
        </p:nvCxnSpPr>
        <p:spPr>
          <a:xfrm>
            <a:off x="3028208" y="5911222"/>
            <a:ext cx="11875" cy="3589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2623979" y="6270171"/>
            <a:ext cx="582211" cy="369332"/>
          </a:xfrm>
          <a:prstGeom prst="rect">
            <a:avLst/>
          </a:prstGeom>
          <a:noFill/>
        </p:spPr>
        <p:txBody>
          <a:bodyPr wrap="none" rtlCol="0">
            <a:spAutoFit/>
          </a:bodyPr>
          <a:lstStyle/>
          <a:p>
            <a:r>
              <a:rPr lang="it-IT" i="1" dirty="0" smtClean="0">
                <a:solidFill>
                  <a:schemeClr val="accent1"/>
                </a:solidFill>
                <a:latin typeface="Estrangelo Edessa" panose="03080600000000000000" pitchFamily="66" charset="0"/>
                <a:cs typeface="Estrangelo Edessa" panose="03080600000000000000" pitchFamily="66" charset="0"/>
              </a:rPr>
              <a:t>man</a:t>
            </a:r>
            <a:endParaRPr lang="it-IT" i="1" dirty="0">
              <a:solidFill>
                <a:schemeClr val="accent1"/>
              </a:solidFill>
              <a:latin typeface="Estrangelo Edessa" panose="03080600000000000000" pitchFamily="66" charset="0"/>
              <a:cs typeface="Estrangelo Edessa" panose="03080600000000000000" pitchFamily="66" charset="0"/>
            </a:endParaRPr>
          </a:p>
        </p:txBody>
      </p:sp>
      <p:cxnSp>
        <p:nvCxnSpPr>
          <p:cNvPr id="9" name="Connettore 2 8"/>
          <p:cNvCxnSpPr/>
          <p:nvPr/>
        </p:nvCxnSpPr>
        <p:spPr>
          <a:xfrm>
            <a:off x="4500748" y="5945502"/>
            <a:ext cx="23751" cy="3246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4316017" y="6304451"/>
            <a:ext cx="641522" cy="369332"/>
          </a:xfrm>
          <a:prstGeom prst="rect">
            <a:avLst/>
          </a:prstGeom>
          <a:noFill/>
        </p:spPr>
        <p:txBody>
          <a:bodyPr wrap="none" rtlCol="0">
            <a:spAutoFit/>
          </a:bodyPr>
          <a:lstStyle/>
          <a:p>
            <a:r>
              <a:rPr lang="it-IT" i="1" dirty="0" err="1" smtClean="0">
                <a:solidFill>
                  <a:schemeClr val="accent1"/>
                </a:solidFill>
                <a:latin typeface="Estrangelo Edessa" panose="03080600000000000000" pitchFamily="66" charset="0"/>
                <a:cs typeface="Estrangelo Edessa" panose="03080600000000000000" pitchFamily="66" charset="0"/>
              </a:rPr>
              <a:t>truth</a:t>
            </a:r>
            <a:endParaRPr lang="it-IT" i="1" dirty="0">
              <a:solidFill>
                <a:schemeClr val="accent1"/>
              </a:solidFill>
              <a:latin typeface="Estrangelo Edessa" panose="03080600000000000000" pitchFamily="66" charset="0"/>
              <a:cs typeface="Estrangelo Edessa" panose="03080600000000000000" pitchFamily="66" charset="0"/>
            </a:endParaRPr>
          </a:p>
        </p:txBody>
      </p:sp>
      <p:cxnSp>
        <p:nvCxnSpPr>
          <p:cNvPr id="14" name="Connettore 2 13"/>
          <p:cNvCxnSpPr/>
          <p:nvPr/>
        </p:nvCxnSpPr>
        <p:spPr>
          <a:xfrm>
            <a:off x="5819057" y="5945502"/>
            <a:ext cx="0" cy="3589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5634326" y="6304302"/>
            <a:ext cx="742511" cy="369332"/>
          </a:xfrm>
          <a:prstGeom prst="rect">
            <a:avLst/>
          </a:prstGeom>
          <a:noFill/>
        </p:spPr>
        <p:txBody>
          <a:bodyPr wrap="none" rtlCol="0">
            <a:spAutoFit/>
          </a:bodyPr>
          <a:lstStyle/>
          <a:p>
            <a:r>
              <a:rPr lang="it-IT" i="1" dirty="0" err="1" smtClean="0">
                <a:solidFill>
                  <a:schemeClr val="accent1"/>
                </a:solidFill>
                <a:latin typeface="Estrangelo Edessa" panose="03080600000000000000" pitchFamily="66" charset="0"/>
                <a:cs typeface="Estrangelo Edessa" panose="03080600000000000000" pitchFamily="66" charset="0"/>
              </a:rPr>
              <a:t>peace</a:t>
            </a:r>
            <a:endParaRPr lang="it-IT" i="1" dirty="0">
              <a:solidFill>
                <a:schemeClr val="accent1"/>
              </a:solidFill>
              <a:latin typeface="Estrangelo Edessa" panose="03080600000000000000" pitchFamily="66" charset="0"/>
              <a:cs typeface="Estrangelo Edessa" panose="03080600000000000000" pitchFamily="66" charset="0"/>
            </a:endParaRPr>
          </a:p>
        </p:txBody>
      </p:sp>
      <p:cxnSp>
        <p:nvCxnSpPr>
          <p:cNvPr id="20" name="Connettore 2 19"/>
          <p:cNvCxnSpPr/>
          <p:nvPr/>
        </p:nvCxnSpPr>
        <p:spPr>
          <a:xfrm>
            <a:off x="7137366" y="5911222"/>
            <a:ext cx="0" cy="393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7021250" y="6304302"/>
            <a:ext cx="1111202" cy="369332"/>
          </a:xfrm>
          <a:prstGeom prst="rect">
            <a:avLst/>
          </a:prstGeom>
          <a:noFill/>
        </p:spPr>
        <p:txBody>
          <a:bodyPr wrap="none" rtlCol="0">
            <a:spAutoFit/>
          </a:bodyPr>
          <a:lstStyle/>
          <a:p>
            <a:r>
              <a:rPr lang="it-IT" i="1" dirty="0" err="1" smtClean="0">
                <a:solidFill>
                  <a:schemeClr val="accent1"/>
                </a:solidFill>
                <a:latin typeface="Estrangelo Edessa" panose="03080600000000000000" pitchFamily="66" charset="0"/>
                <a:cs typeface="Estrangelo Edessa" panose="03080600000000000000" pitchFamily="66" charset="0"/>
              </a:rPr>
              <a:t>education</a:t>
            </a:r>
            <a:endParaRPr lang="it-IT" i="1" dirty="0">
              <a:solidFill>
                <a:schemeClr val="accent1"/>
              </a:solidFill>
              <a:latin typeface="Estrangelo Edessa" panose="03080600000000000000" pitchFamily="66" charset="0"/>
              <a:cs typeface="Estrangelo Edessa" panose="03080600000000000000" pitchFamily="66" charset="0"/>
            </a:endParaRPr>
          </a:p>
        </p:txBody>
      </p:sp>
      <p:cxnSp>
        <p:nvCxnSpPr>
          <p:cNvPr id="26" name="Connettore 2 25"/>
          <p:cNvCxnSpPr/>
          <p:nvPr/>
        </p:nvCxnSpPr>
        <p:spPr>
          <a:xfrm>
            <a:off x="8989704" y="5894157"/>
            <a:ext cx="0" cy="4101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8847117" y="6454837"/>
            <a:ext cx="865943" cy="369332"/>
          </a:xfrm>
          <a:prstGeom prst="rect">
            <a:avLst/>
          </a:prstGeom>
          <a:noFill/>
        </p:spPr>
        <p:txBody>
          <a:bodyPr wrap="none" rtlCol="0">
            <a:spAutoFit/>
          </a:bodyPr>
          <a:lstStyle/>
          <a:p>
            <a:r>
              <a:rPr lang="it-IT" i="1" dirty="0" smtClean="0">
                <a:solidFill>
                  <a:schemeClr val="accent1"/>
                </a:solidFill>
                <a:latin typeface="Estrangelo Edessa" panose="03080600000000000000" pitchFamily="66" charset="0"/>
                <a:cs typeface="Estrangelo Edessa" panose="03080600000000000000" pitchFamily="66" charset="0"/>
              </a:rPr>
              <a:t>science</a:t>
            </a:r>
            <a:endParaRPr lang="it-IT" i="1" dirty="0">
              <a:solidFill>
                <a:schemeClr val="accent1"/>
              </a:solidFill>
              <a:latin typeface="Estrangelo Edessa" panose="03080600000000000000" pitchFamily="66" charset="0"/>
              <a:cs typeface="Estrangelo Edessa" panose="03080600000000000000" pitchFamily="66" charset="0"/>
            </a:endParaRPr>
          </a:p>
        </p:txBody>
      </p:sp>
      <p:cxnSp>
        <p:nvCxnSpPr>
          <p:cNvPr id="33" name="Connettore 2 32"/>
          <p:cNvCxnSpPr/>
          <p:nvPr/>
        </p:nvCxnSpPr>
        <p:spPr>
          <a:xfrm>
            <a:off x="10497787" y="5807034"/>
            <a:ext cx="15526" cy="4631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10355283" y="6488968"/>
            <a:ext cx="837089" cy="369332"/>
          </a:xfrm>
          <a:prstGeom prst="rect">
            <a:avLst/>
          </a:prstGeom>
          <a:noFill/>
        </p:spPr>
        <p:txBody>
          <a:bodyPr wrap="none" rtlCol="0">
            <a:spAutoFit/>
          </a:bodyPr>
          <a:lstStyle/>
          <a:p>
            <a:r>
              <a:rPr lang="it-IT" i="1" dirty="0" smtClean="0">
                <a:solidFill>
                  <a:schemeClr val="accent1"/>
                </a:solidFill>
                <a:latin typeface="Estrangelo Edessa" panose="03080600000000000000" pitchFamily="66" charset="0"/>
                <a:cs typeface="Estrangelo Edessa" panose="03080600000000000000" pitchFamily="66" charset="0"/>
              </a:rPr>
              <a:t>culture</a:t>
            </a:r>
            <a:endParaRPr lang="it-IT" i="1" dirty="0">
              <a:solidFill>
                <a:schemeClr val="accent1"/>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4046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1000"/>
                                        <p:tgtEl>
                                          <p:spTgt spid="12">
                                            <p:txEl>
                                              <p:pRg st="0" end="0"/>
                                            </p:txEl>
                                          </p:spTgt>
                                        </p:tgtEl>
                                      </p:cBhvr>
                                    </p:animEffect>
                                    <p:anim calcmode="lin" valueType="num">
                                      <p:cBhvr>
                                        <p:cTn id="4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anim calcmode="lin" valueType="num">
                                      <p:cBhvr>
                                        <p:cTn id="89" dur="1000" fill="hold"/>
                                        <p:tgtEl>
                                          <p:spTgt spid="31"/>
                                        </p:tgtEl>
                                        <p:attrNameLst>
                                          <p:attrName>ppt_x</p:attrName>
                                        </p:attrNameLst>
                                      </p:cBhvr>
                                      <p:tavLst>
                                        <p:tav tm="0">
                                          <p:val>
                                            <p:strVal val="#ppt_x"/>
                                          </p:val>
                                        </p:tav>
                                        <p:tav tm="100000">
                                          <p:val>
                                            <p:strVal val="#ppt_x"/>
                                          </p:val>
                                        </p:tav>
                                      </p:tavLst>
                                    </p:anim>
                                    <p:anim calcmode="lin" valueType="num">
                                      <p:cBhvr>
                                        <p:cTn id="9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1000"/>
                                        <p:tgtEl>
                                          <p:spTgt spid="33"/>
                                        </p:tgtEl>
                                      </p:cBhvr>
                                    </p:animEffect>
                                    <p:anim calcmode="lin" valueType="num">
                                      <p:cBhvr>
                                        <p:cTn id="96" dur="1000" fill="hold"/>
                                        <p:tgtEl>
                                          <p:spTgt spid="33"/>
                                        </p:tgtEl>
                                        <p:attrNameLst>
                                          <p:attrName>ppt_x</p:attrName>
                                        </p:attrNameLst>
                                      </p:cBhvr>
                                      <p:tavLst>
                                        <p:tav tm="0">
                                          <p:val>
                                            <p:strVal val="#ppt_x"/>
                                          </p:val>
                                        </p:tav>
                                        <p:tav tm="100000">
                                          <p:val>
                                            <p:strVal val="#ppt_x"/>
                                          </p:val>
                                        </p:tav>
                                      </p:tavLst>
                                    </p:anim>
                                    <p:anim calcmode="lin" valueType="num">
                                      <p:cBhvr>
                                        <p:cTn id="9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1000"/>
                                        <p:tgtEl>
                                          <p:spTgt spid="35"/>
                                        </p:tgtEl>
                                      </p:cBhvr>
                                    </p:animEffect>
                                    <p:anim calcmode="lin" valueType="num">
                                      <p:cBhvr>
                                        <p:cTn id="103" dur="1000" fill="hold"/>
                                        <p:tgtEl>
                                          <p:spTgt spid="35"/>
                                        </p:tgtEl>
                                        <p:attrNameLst>
                                          <p:attrName>ppt_x</p:attrName>
                                        </p:attrNameLst>
                                      </p:cBhvr>
                                      <p:tavLst>
                                        <p:tav tm="0">
                                          <p:val>
                                            <p:strVal val="#ppt_x"/>
                                          </p:val>
                                        </p:tav>
                                        <p:tav tm="100000">
                                          <p:val>
                                            <p:strVal val="#ppt_x"/>
                                          </p:val>
                                        </p:tav>
                                      </p:tavLst>
                                    </p:anim>
                                    <p:anim calcmode="lin" valueType="num">
                                      <p:cBhvr>
                                        <p:cTn id="10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1"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latin typeface="Estrangelo Edessa" panose="03080600000000000000" pitchFamily="66" charset="0"/>
                <a:cs typeface="Estrangelo Edessa" panose="03080600000000000000" pitchFamily="66" charset="0"/>
              </a:rPr>
              <a:t>The International Centre for the </a:t>
            </a:r>
            <a:r>
              <a:rPr lang="it-IT" dirty="0" err="1" smtClean="0">
                <a:latin typeface="Estrangelo Edessa" panose="03080600000000000000" pitchFamily="66" charset="0"/>
                <a:cs typeface="Estrangelo Edessa" panose="03080600000000000000" pitchFamily="66" charset="0"/>
              </a:rPr>
              <a:t>Study</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Preservation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Conservation</a:t>
            </a:r>
            <a:r>
              <a:rPr lang="it-IT" dirty="0" smtClean="0">
                <a:latin typeface="Estrangelo Edessa" panose="03080600000000000000" pitchFamily="66" charset="0"/>
                <a:cs typeface="Estrangelo Edessa" panose="03080600000000000000" pitchFamily="66" charset="0"/>
              </a:rPr>
              <a:t> of Cultural </a:t>
            </a:r>
            <a:r>
              <a:rPr lang="it-IT" dirty="0" err="1" smtClean="0">
                <a:latin typeface="Estrangelo Edessa" panose="03080600000000000000" pitchFamily="66" charset="0"/>
                <a:cs typeface="Estrangelo Edessa" panose="03080600000000000000" pitchFamily="66" charset="0"/>
              </a:rPr>
              <a:t>Property</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ICCROM</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20000"/>
          </a:bodyPr>
          <a:lstStyle/>
          <a:p>
            <a:endParaRPr lang="it-IT" dirty="0" smtClean="0"/>
          </a:p>
          <a:p>
            <a:pPr marL="0" indent="0" algn="ctr">
              <a:buNone/>
            </a:pPr>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main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phases</a:t>
            </a:r>
            <a:endParaRPr lang="it-IT" sz="2400" dirty="0" smtClean="0">
              <a:latin typeface="Estrangelo Edessa" panose="03080600000000000000" pitchFamily="66" charset="0"/>
              <a:cs typeface="Estrangelo Edessa" panose="03080600000000000000" pitchFamily="66" charset="0"/>
            </a:endParaRPr>
          </a:p>
          <a:p>
            <a:pPr marL="0" indent="0" algn="ctr">
              <a:buNone/>
            </a:pPr>
            <a:endParaRPr lang="it-IT" sz="2400" dirty="0">
              <a:latin typeface="Estrangelo Edessa" panose="03080600000000000000" pitchFamily="66" charset="0"/>
              <a:cs typeface="Estrangelo Edessa" panose="03080600000000000000" pitchFamily="66" charset="0"/>
            </a:endParaRPr>
          </a:p>
          <a:p>
            <a:pPr algn="just"/>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origins</a:t>
            </a:r>
            <a:r>
              <a:rPr lang="it-IT" sz="2400" dirty="0" smtClean="0">
                <a:latin typeface="Estrangelo Edessa" panose="03080600000000000000" pitchFamily="66" charset="0"/>
                <a:cs typeface="Estrangelo Edessa" panose="03080600000000000000" pitchFamily="66" charset="0"/>
              </a:rPr>
              <a:t> take </a:t>
            </a:r>
            <a:r>
              <a:rPr lang="it-IT" sz="2400" dirty="0" err="1" smtClean="0">
                <a:latin typeface="Estrangelo Edessa" panose="03080600000000000000" pitchFamily="66" charset="0"/>
                <a:cs typeface="Estrangelo Edessa" panose="03080600000000000000" pitchFamily="66" charset="0"/>
              </a:rPr>
              <a:t>place</a:t>
            </a:r>
            <a:r>
              <a:rPr lang="it-IT" sz="2400" dirty="0" smtClean="0">
                <a:latin typeface="Estrangelo Edessa" panose="03080600000000000000" pitchFamily="66" charset="0"/>
                <a:cs typeface="Estrangelo Edessa" panose="03080600000000000000" pitchFamily="66" charset="0"/>
              </a:rPr>
              <a:t> in the </a:t>
            </a:r>
            <a:r>
              <a:rPr lang="it-IT" sz="2400" dirty="0" err="1" smtClean="0">
                <a:latin typeface="Estrangelo Edessa" panose="03080600000000000000" pitchFamily="66" charset="0"/>
                <a:cs typeface="Estrangelo Edessa" panose="03080600000000000000" pitchFamily="66" charset="0"/>
              </a:rPr>
              <a:t>aftermath</a:t>
            </a:r>
            <a:r>
              <a:rPr lang="it-IT" sz="2400" dirty="0" smtClean="0">
                <a:latin typeface="Estrangelo Edessa" panose="03080600000000000000" pitchFamily="66" charset="0"/>
                <a:cs typeface="Estrangelo Edessa" panose="03080600000000000000" pitchFamily="66" charset="0"/>
              </a:rPr>
              <a:t> of the Second World War, by </a:t>
            </a:r>
            <a:r>
              <a:rPr lang="it-IT" sz="2400" dirty="0" err="1" smtClean="0">
                <a:latin typeface="Estrangelo Edessa" panose="03080600000000000000" pitchFamily="66" charset="0"/>
                <a:cs typeface="Estrangelo Edessa" panose="03080600000000000000" pitchFamily="66" charset="0"/>
              </a:rPr>
              <a:t>decision</a:t>
            </a:r>
            <a:r>
              <a:rPr lang="it-IT" sz="2400" dirty="0" smtClean="0">
                <a:latin typeface="Estrangelo Edessa" panose="03080600000000000000" pitchFamily="66" charset="0"/>
                <a:cs typeface="Estrangelo Edessa" panose="03080600000000000000" pitchFamily="66" charset="0"/>
              </a:rPr>
              <a:t> of the General Conference of Unesco in New Delhi in 1956.</a:t>
            </a:r>
          </a:p>
          <a:p>
            <a:pPr algn="just"/>
            <a:r>
              <a:rPr lang="it-IT" sz="2400" dirty="0" err="1" smtClean="0">
                <a:latin typeface="Estrangelo Edessa" panose="03080600000000000000" pitchFamily="66" charset="0"/>
                <a:cs typeface="Estrangelo Edessa" panose="03080600000000000000" pitchFamily="66" charset="0"/>
              </a:rPr>
              <a:t>Subsequently</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Italian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Government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invited</a:t>
            </a:r>
            <a:r>
              <a:rPr lang="it-IT" sz="2400" dirty="0" smtClean="0">
                <a:latin typeface="Estrangelo Edessa" panose="03080600000000000000" pitchFamily="66" charset="0"/>
                <a:cs typeface="Estrangelo Edessa" panose="03080600000000000000" pitchFamily="66" charset="0"/>
              </a:rPr>
              <a:t> the new </a:t>
            </a:r>
            <a:r>
              <a:rPr lang="it-IT" sz="2400" dirty="0" err="1" smtClean="0">
                <a:latin typeface="Estrangelo Edessa" panose="03080600000000000000" pitchFamily="66" charset="0"/>
                <a:cs typeface="Estrangelo Edessa" panose="03080600000000000000" pitchFamily="66" charset="0"/>
              </a:rPr>
              <a:t>organization</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establish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headquarters</a:t>
            </a:r>
            <a:r>
              <a:rPr lang="it-IT" sz="2400" dirty="0" smtClean="0">
                <a:latin typeface="Estrangelo Edessa" panose="03080600000000000000" pitchFamily="66" charset="0"/>
                <a:cs typeface="Estrangelo Edessa" panose="03080600000000000000" pitchFamily="66" charset="0"/>
              </a:rPr>
              <a:t> in Rome, </a:t>
            </a:r>
            <a:r>
              <a:rPr lang="it-IT" sz="2400" dirty="0" err="1" smtClean="0">
                <a:latin typeface="Estrangelo Edessa" panose="03080600000000000000" pitchFamily="66" charset="0"/>
                <a:cs typeface="Estrangelo Edessa" panose="03080600000000000000" pitchFamily="66" charset="0"/>
              </a:rPr>
              <a:t>already</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headquarters</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Italian</a:t>
            </a:r>
            <a:r>
              <a:rPr lang="it-IT" sz="2400" dirty="0" smtClean="0">
                <a:latin typeface="Estrangelo Edessa" panose="03080600000000000000" pitchFamily="66" charset="0"/>
                <a:cs typeface="Estrangelo Edessa" panose="03080600000000000000" pitchFamily="66" charset="0"/>
              </a:rPr>
              <a:t> Central </a:t>
            </a:r>
            <a:r>
              <a:rPr lang="it-IT" sz="2400" dirty="0" err="1" smtClean="0">
                <a:latin typeface="Estrangelo Edessa" panose="03080600000000000000" pitchFamily="66" charset="0"/>
                <a:cs typeface="Estrangelo Edessa" panose="03080600000000000000" pitchFamily="66" charset="0"/>
              </a:rPr>
              <a:t>Institute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Restoration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became</a:t>
            </a:r>
            <a:r>
              <a:rPr lang="it-IT" sz="2400" dirty="0" smtClean="0">
                <a:latin typeface="Estrangelo Edessa" panose="03080600000000000000" pitchFamily="66" charset="0"/>
                <a:cs typeface="Estrangelo Edessa" panose="03080600000000000000" pitchFamily="66" charset="0"/>
              </a:rPr>
              <a:t> the Rome Centre.</a:t>
            </a:r>
          </a:p>
          <a:p>
            <a:pPr algn="just"/>
            <a:r>
              <a:rPr lang="it-IT" sz="2400" dirty="0" smtClean="0">
                <a:latin typeface="Estrangelo Edessa" panose="03080600000000000000" pitchFamily="66" charset="0"/>
                <a:cs typeface="Estrangelo Edessa" panose="03080600000000000000" pitchFamily="66" charset="0"/>
              </a:rPr>
              <a:t>In 1971 the </a:t>
            </a:r>
            <a:r>
              <a:rPr lang="it-IT" sz="2400" dirty="0" err="1" smtClean="0">
                <a:latin typeface="Estrangelo Edessa" panose="03080600000000000000" pitchFamily="66" charset="0"/>
                <a:cs typeface="Estrangelo Edessa" panose="03080600000000000000" pitchFamily="66" charset="0"/>
              </a:rPr>
              <a:t>name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changed</a:t>
            </a:r>
            <a:r>
              <a:rPr lang="it-IT" sz="2400" dirty="0" smtClean="0">
                <a:latin typeface="Estrangelo Edessa" panose="03080600000000000000" pitchFamily="66" charset="0"/>
                <a:cs typeface="Estrangelo Edessa" panose="03080600000000000000" pitchFamily="66" charset="0"/>
              </a:rPr>
              <a:t> to International Centre for </a:t>
            </a:r>
            <a:r>
              <a:rPr lang="it-IT" sz="2400" dirty="0" err="1" smtClean="0">
                <a:latin typeface="Estrangelo Edessa" panose="03080600000000000000" pitchFamily="66" charset="0"/>
                <a:cs typeface="Estrangelo Edessa" panose="03080600000000000000" pitchFamily="66" charset="0"/>
              </a:rPr>
              <a:t>Conservation</a:t>
            </a:r>
            <a:r>
              <a:rPr lang="it-IT" sz="2400" dirty="0" smtClean="0">
                <a:latin typeface="Estrangelo Edessa" panose="03080600000000000000" pitchFamily="66" charset="0"/>
                <a:cs typeface="Estrangelo Edessa" panose="03080600000000000000" pitchFamily="66" charset="0"/>
              </a:rPr>
              <a:t>.</a:t>
            </a:r>
          </a:p>
          <a:p>
            <a:pPr algn="just"/>
            <a:r>
              <a:rPr lang="it-IT" sz="2400" dirty="0" smtClean="0">
                <a:latin typeface="Estrangelo Edessa" panose="03080600000000000000" pitchFamily="66" charset="0"/>
                <a:cs typeface="Estrangelo Edessa" panose="03080600000000000000" pitchFamily="66" charset="0"/>
              </a:rPr>
              <a:t>In 1977 </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again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changed</a:t>
            </a:r>
            <a:r>
              <a:rPr lang="it-IT" sz="2400" dirty="0" smtClean="0">
                <a:latin typeface="Estrangelo Edessa" panose="03080600000000000000" pitchFamily="66" charset="0"/>
                <a:cs typeface="Estrangelo Edessa" panose="03080600000000000000" pitchFamily="66" charset="0"/>
              </a:rPr>
              <a:t> to ICCROM</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80071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historical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context</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85000" lnSpcReduction="20000"/>
          </a:bodyPr>
          <a:lstStyle/>
          <a:p>
            <a:pPr marL="0" indent="0" algn="ctr">
              <a:buNone/>
            </a:pPr>
            <a:r>
              <a:rPr lang="it-IT" sz="2400" dirty="0" smtClean="0">
                <a:latin typeface="Estrangelo Edessa" panose="03080600000000000000" pitchFamily="66" charset="0"/>
                <a:cs typeface="Estrangelo Edessa" panose="03080600000000000000" pitchFamily="66" charset="0"/>
              </a:rPr>
              <a:t>…</a:t>
            </a:r>
            <a:r>
              <a:rPr lang="it-IT" sz="2400" dirty="0" err="1" smtClean="0">
                <a:latin typeface="Estrangelo Edessa" panose="03080600000000000000" pitchFamily="66" charset="0"/>
                <a:cs typeface="Estrangelo Edessa" panose="03080600000000000000" pitchFamily="66" charset="0"/>
              </a:rPr>
              <a:t>till</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foundation</a:t>
            </a:r>
            <a:r>
              <a:rPr lang="it-IT" sz="2400" dirty="0" smtClean="0">
                <a:latin typeface="Estrangelo Edessa" panose="03080600000000000000" pitchFamily="66" charset="0"/>
                <a:cs typeface="Estrangelo Edessa" panose="03080600000000000000" pitchFamily="66" charset="0"/>
              </a:rPr>
              <a:t> of ICCROM…the </a:t>
            </a:r>
            <a:r>
              <a:rPr lang="it-IT" sz="2400" dirty="0" err="1" smtClean="0">
                <a:latin typeface="Estrangelo Edessa" panose="03080600000000000000" pitchFamily="66" charset="0"/>
                <a:cs typeface="Estrangelo Edessa" panose="03080600000000000000" pitchFamily="66" charset="0"/>
              </a:rPr>
              <a:t>protectionist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sensibility</a:t>
            </a:r>
            <a:r>
              <a:rPr lang="it-IT" sz="2400" dirty="0" smtClean="0">
                <a:latin typeface="Estrangelo Edessa" panose="03080600000000000000" pitchFamily="66" charset="0"/>
                <a:cs typeface="Estrangelo Edessa" panose="03080600000000000000" pitchFamily="66" charset="0"/>
              </a:rPr>
              <a:t> and the </a:t>
            </a:r>
            <a:r>
              <a:rPr lang="it-IT" sz="2400" dirty="0" err="1" smtClean="0">
                <a:latin typeface="Estrangelo Edessa" panose="03080600000000000000" pitchFamily="66" charset="0"/>
                <a:cs typeface="Estrangelo Edessa" panose="03080600000000000000" pitchFamily="66" charset="0"/>
              </a:rPr>
              <a:t>concept</a:t>
            </a:r>
            <a:r>
              <a:rPr lang="it-IT" sz="2400" dirty="0" smtClean="0">
                <a:latin typeface="Estrangelo Edessa" panose="03080600000000000000" pitchFamily="66" charset="0"/>
                <a:cs typeface="Estrangelo Edessa" panose="03080600000000000000" pitchFamily="66" charset="0"/>
              </a:rPr>
              <a:t> of cultural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a:t>
            </a:r>
          </a:p>
          <a:p>
            <a:pPr marL="0" indent="0" algn="ctr">
              <a:buNone/>
            </a:pPr>
            <a:endParaRPr lang="it-IT" sz="2400" dirty="0">
              <a:latin typeface="Estrangelo Edessa" panose="03080600000000000000" pitchFamily="66" charset="0"/>
              <a:cs typeface="Estrangelo Edessa" panose="03080600000000000000" pitchFamily="66" charset="0"/>
            </a:endParaRPr>
          </a:p>
          <a:p>
            <a:pPr algn="just"/>
            <a:r>
              <a:rPr lang="it-IT" sz="2400" dirty="0" smtClean="0">
                <a:latin typeface="Estrangelo Edessa" panose="03080600000000000000" pitchFamily="66" charset="0"/>
                <a:cs typeface="Estrangelo Edessa" panose="03080600000000000000" pitchFamily="66" charset="0"/>
              </a:rPr>
              <a:t>The idea of a common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humanity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emerged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firstly</a:t>
            </a:r>
            <a:r>
              <a:rPr lang="it-IT" sz="2400" dirty="0" smtClean="0">
                <a:latin typeface="Estrangelo Edessa" panose="03080600000000000000" pitchFamily="66" charset="0"/>
                <a:cs typeface="Estrangelo Edessa" panose="03080600000000000000" pitchFamily="66" charset="0"/>
              </a:rPr>
              <a:t> in the idea of the «</a:t>
            </a:r>
            <a:r>
              <a:rPr lang="it-IT" sz="2400" dirty="0" err="1" smtClean="0">
                <a:latin typeface="Estrangelo Edessa" panose="03080600000000000000" pitchFamily="66" charset="0"/>
                <a:cs typeface="Estrangelo Edessa" panose="03080600000000000000" pitchFamily="66" charset="0"/>
              </a:rPr>
              <a:t>grand</a:t>
            </a:r>
            <a:r>
              <a:rPr lang="it-IT" sz="2400" dirty="0" smtClean="0">
                <a:latin typeface="Estrangelo Edessa" panose="03080600000000000000" pitchFamily="66" charset="0"/>
                <a:cs typeface="Estrangelo Edessa" panose="03080600000000000000" pitchFamily="66" charset="0"/>
              </a:rPr>
              <a:t> tour»: in </a:t>
            </a:r>
            <a:r>
              <a:rPr lang="it-IT" sz="2400" dirty="0" err="1" smtClean="0">
                <a:latin typeface="Estrangelo Edessa" panose="03080600000000000000" pitchFamily="66" charset="0"/>
                <a:cs typeface="Estrangelo Edessa" panose="03080600000000000000" pitchFamily="66" charset="0"/>
              </a:rPr>
              <a:t>Italy</a:t>
            </a:r>
            <a:r>
              <a:rPr lang="it-IT" sz="2400" dirty="0" smtClean="0">
                <a:latin typeface="Estrangelo Edessa" panose="03080600000000000000" pitchFamily="66" charset="0"/>
                <a:cs typeface="Estrangelo Edessa" panose="03080600000000000000" pitchFamily="66" charset="0"/>
              </a:rPr>
              <a:t>, in </a:t>
            </a:r>
            <a:r>
              <a:rPr lang="it-IT" sz="2400" dirty="0" err="1" smtClean="0">
                <a:latin typeface="Estrangelo Edessa" panose="03080600000000000000" pitchFamily="66" charset="0"/>
                <a:cs typeface="Estrangelo Edessa" panose="03080600000000000000" pitchFamily="66" charset="0"/>
              </a:rPr>
              <a:t>Greece</a:t>
            </a:r>
            <a:r>
              <a:rPr lang="it-IT" sz="2400" dirty="0" smtClean="0">
                <a:latin typeface="Estrangelo Edessa" panose="03080600000000000000" pitchFamily="66" charset="0"/>
                <a:cs typeface="Estrangelo Edessa" panose="03080600000000000000" pitchFamily="66" charset="0"/>
              </a:rPr>
              <a:t>, in the </a:t>
            </a:r>
            <a:r>
              <a:rPr lang="it-IT" sz="2400" dirty="0" err="1" smtClean="0">
                <a:latin typeface="Estrangelo Edessa" panose="03080600000000000000" pitchFamily="66" charset="0"/>
                <a:cs typeface="Estrangelo Edessa" panose="03080600000000000000" pitchFamily="66" charset="0"/>
              </a:rPr>
              <a:t>Near</a:t>
            </a:r>
            <a:r>
              <a:rPr lang="it-IT" sz="2400" dirty="0" smtClean="0">
                <a:latin typeface="Estrangelo Edessa" panose="03080600000000000000" pitchFamily="66" charset="0"/>
                <a:cs typeface="Estrangelo Edessa" panose="03080600000000000000" pitchFamily="66" charset="0"/>
              </a:rPr>
              <a:t> East;</a:t>
            </a:r>
          </a:p>
          <a:p>
            <a:pPr algn="just"/>
            <a:r>
              <a:rPr lang="it-IT" sz="2400" dirty="0" err="1" smtClean="0">
                <a:latin typeface="Estrangelo Edessa" panose="03080600000000000000" pitchFamily="66" charset="0"/>
                <a:cs typeface="Estrangelo Edessa" panose="03080600000000000000" pitchFamily="66" charset="0"/>
              </a:rPr>
              <a:t>After</a:t>
            </a:r>
            <a:r>
              <a:rPr lang="it-IT" sz="2400" dirty="0" smtClean="0">
                <a:latin typeface="Estrangelo Edessa" panose="03080600000000000000" pitchFamily="66" charset="0"/>
                <a:cs typeface="Estrangelo Edessa" panose="03080600000000000000" pitchFamily="66" charset="0"/>
              </a:rPr>
              <a:t> the first </a:t>
            </a:r>
            <a:r>
              <a:rPr lang="it-IT" sz="2400" dirty="0" err="1" smtClean="0">
                <a:latin typeface="Estrangelo Edessa" panose="03080600000000000000" pitchFamily="66" charset="0"/>
                <a:cs typeface="Estrangelo Edessa" panose="03080600000000000000" pitchFamily="66" charset="0"/>
              </a:rPr>
              <a:t>contributions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Emerich</a:t>
            </a:r>
            <a:r>
              <a:rPr lang="it-IT" sz="2400" dirty="0" smtClean="0">
                <a:latin typeface="Estrangelo Edessa" panose="03080600000000000000" pitchFamily="66" charset="0"/>
                <a:cs typeface="Estrangelo Edessa" panose="03080600000000000000" pitchFamily="66" charset="0"/>
              </a:rPr>
              <a:t> De </a:t>
            </a:r>
            <a:r>
              <a:rPr lang="it-IT" sz="2400" dirty="0" err="1" smtClean="0">
                <a:latin typeface="Estrangelo Edessa" panose="03080600000000000000" pitchFamily="66" charset="0"/>
                <a:cs typeface="Estrangelo Edessa" panose="03080600000000000000" pitchFamily="66" charset="0"/>
              </a:rPr>
              <a:t>Vettel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during</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Elightment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that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this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concept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reflected</a:t>
            </a:r>
            <a:r>
              <a:rPr lang="it-IT" sz="2400" dirty="0" smtClean="0">
                <a:latin typeface="Estrangelo Edessa" panose="03080600000000000000" pitchFamily="66" charset="0"/>
                <a:cs typeface="Estrangelo Edessa" panose="03080600000000000000" pitchFamily="66" charset="0"/>
              </a:rPr>
              <a:t>. Giambattista Vico (1668-1744) and Johan </a:t>
            </a:r>
            <a:r>
              <a:rPr lang="it-IT" sz="2400" dirty="0" err="1" smtClean="0">
                <a:latin typeface="Estrangelo Edessa" panose="03080600000000000000" pitchFamily="66" charset="0"/>
                <a:cs typeface="Estrangelo Edessa" panose="03080600000000000000" pitchFamily="66" charset="0"/>
              </a:rPr>
              <a:t>Gottfried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Herder</a:t>
            </a:r>
            <a:r>
              <a:rPr lang="it-IT" sz="2400" dirty="0" smtClean="0">
                <a:latin typeface="Estrangelo Edessa" panose="03080600000000000000" pitchFamily="66" charset="0"/>
                <a:cs typeface="Estrangelo Edessa" panose="03080600000000000000" pitchFamily="66" charset="0"/>
              </a:rPr>
              <a:t> (1744-1803) </a:t>
            </a:r>
            <a:r>
              <a:rPr lang="it-IT" sz="2400" dirty="0" err="1" smtClean="0">
                <a:latin typeface="Estrangelo Edessa" panose="03080600000000000000" pitchFamily="66" charset="0"/>
                <a:cs typeface="Estrangelo Edessa" panose="03080600000000000000" pitchFamily="66" charset="0"/>
              </a:rPr>
              <a:t>recognized</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meaning</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truth</a:t>
            </a:r>
            <a:r>
              <a:rPr lang="it-IT" sz="2400" dirty="0" smtClean="0">
                <a:latin typeface="Estrangelo Edessa" panose="03080600000000000000" pitchFamily="66" charset="0"/>
                <a:cs typeface="Estrangelo Edessa" panose="03080600000000000000" pitchFamily="66" charset="0"/>
              </a:rPr>
              <a:t> in </a:t>
            </a:r>
            <a:r>
              <a:rPr lang="it-IT" sz="2400" dirty="0" err="1" smtClean="0">
                <a:latin typeface="Estrangelo Edessa" panose="03080600000000000000" pitchFamily="66" charset="0"/>
                <a:cs typeface="Estrangelo Edessa" panose="03080600000000000000" pitchFamily="66" charset="0"/>
              </a:rPr>
              <a:t>specific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historical</a:t>
            </a:r>
            <a:r>
              <a:rPr lang="it-IT" sz="2400" dirty="0" smtClean="0">
                <a:latin typeface="Estrangelo Edessa" panose="03080600000000000000" pitchFamily="66" charset="0"/>
                <a:cs typeface="Estrangelo Edessa" panose="03080600000000000000" pitchFamily="66" charset="0"/>
              </a:rPr>
              <a:t> and cultural </a:t>
            </a:r>
            <a:r>
              <a:rPr lang="it-IT" sz="2400" dirty="0" err="1" smtClean="0">
                <a:latin typeface="Estrangelo Edessa" panose="03080600000000000000" pitchFamily="66" charset="0"/>
                <a:cs typeface="Estrangelo Edessa" panose="03080600000000000000" pitchFamily="66" charset="0"/>
              </a:rPr>
              <a:t>contexts</a:t>
            </a:r>
            <a:r>
              <a:rPr lang="it-IT" sz="2400" dirty="0" smtClean="0">
                <a:latin typeface="Estrangelo Edessa" panose="03080600000000000000" pitchFamily="66" charset="0"/>
                <a:cs typeface="Estrangelo Edessa" panose="03080600000000000000" pitchFamily="66" charset="0"/>
              </a:rPr>
              <a:t> and the </a:t>
            </a:r>
            <a:r>
              <a:rPr lang="it-IT" sz="2400" dirty="0" err="1" smtClean="0">
                <a:latin typeface="Estrangelo Edessa" panose="03080600000000000000" pitchFamily="66" charset="0"/>
                <a:cs typeface="Estrangelo Edessa" panose="03080600000000000000" pitchFamily="66" charset="0"/>
              </a:rPr>
              <a:t>significance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 in </a:t>
            </a:r>
            <a:r>
              <a:rPr lang="it-IT" sz="2400" dirty="0" err="1" smtClean="0">
                <a:latin typeface="Estrangelo Edessa" panose="03080600000000000000" pitchFamily="66" charset="0"/>
                <a:cs typeface="Estrangelo Edessa" panose="03080600000000000000" pitchFamily="66" charset="0"/>
              </a:rPr>
              <a:t>response</a:t>
            </a:r>
            <a:r>
              <a:rPr lang="it-IT" sz="2400" dirty="0" smtClean="0">
                <a:latin typeface="Estrangelo Edessa" panose="03080600000000000000" pitchFamily="66" charset="0"/>
                <a:cs typeface="Estrangelo Edessa" panose="03080600000000000000" pitchFamily="66" charset="0"/>
              </a:rPr>
              <a:t> to cultural </a:t>
            </a:r>
            <a:r>
              <a:rPr lang="it-IT" sz="2400" dirty="0" err="1" smtClean="0">
                <a:latin typeface="Estrangelo Edessa" panose="03080600000000000000" pitchFamily="66" charset="0"/>
                <a:cs typeface="Estrangelo Edessa" panose="03080600000000000000" pitchFamily="66" charset="0"/>
              </a:rPr>
              <a:t>diversity</a:t>
            </a:r>
            <a:r>
              <a:rPr lang="it-IT" sz="2400" dirty="0" smtClean="0">
                <a:latin typeface="Estrangelo Edessa" panose="03080600000000000000" pitchFamily="66" charset="0"/>
                <a:cs typeface="Estrangelo Edessa" panose="03080600000000000000" pitchFamily="66" charset="0"/>
              </a:rPr>
              <a:t>;</a:t>
            </a:r>
          </a:p>
          <a:p>
            <a:pPr algn="just"/>
            <a:r>
              <a:rPr lang="it-IT" sz="2400" dirty="0" smtClean="0">
                <a:latin typeface="Estrangelo Edessa" panose="03080600000000000000" pitchFamily="66" charset="0"/>
                <a:cs typeface="Estrangelo Edessa" panose="03080600000000000000" pitchFamily="66" charset="0"/>
              </a:rPr>
              <a:t>The French </a:t>
            </a:r>
            <a:r>
              <a:rPr lang="it-IT" sz="2400" dirty="0" err="1" smtClean="0">
                <a:latin typeface="Estrangelo Edessa" panose="03080600000000000000" pitchFamily="66" charset="0"/>
                <a:cs typeface="Estrangelo Edessa" panose="03080600000000000000" pitchFamily="66" charset="0"/>
              </a:rPr>
              <a:t>Revolution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developed</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sense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as</a:t>
            </a:r>
            <a:r>
              <a:rPr lang="it-IT" sz="2400" dirty="0" smtClean="0">
                <a:latin typeface="Estrangelo Edessa" panose="03080600000000000000" pitchFamily="66" charset="0"/>
                <a:cs typeface="Estrangelo Edessa" panose="03080600000000000000" pitchFamily="66" charset="0"/>
              </a:rPr>
              <a:t> part of a cultural and </a:t>
            </a:r>
            <a:r>
              <a:rPr lang="it-IT" sz="2400" dirty="0" err="1" smtClean="0">
                <a:latin typeface="Estrangelo Edessa" panose="03080600000000000000" pitchFamily="66" charset="0"/>
                <a:cs typeface="Estrangelo Edessa" panose="03080600000000000000" pitchFamily="66" charset="0"/>
              </a:rPr>
              <a:t>national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identity</a:t>
            </a:r>
            <a:r>
              <a:rPr lang="it-IT" sz="2400" dirty="0">
                <a:latin typeface="Estrangelo Edessa" panose="03080600000000000000" pitchFamily="66" charset="0"/>
                <a:cs typeface="Estrangelo Edessa" panose="03080600000000000000" pitchFamily="66" charset="0"/>
              </a:rPr>
              <a:t> </a:t>
            </a:r>
            <a:r>
              <a:rPr lang="it-IT" sz="2400" dirty="0" smtClean="0">
                <a:latin typeface="Estrangelo Edessa" panose="03080600000000000000" pitchFamily="66" charset="0"/>
                <a:cs typeface="Estrangelo Edessa" panose="03080600000000000000" pitchFamily="66" charset="0"/>
              </a:rPr>
              <a:t>(</a:t>
            </a:r>
            <a:r>
              <a:rPr lang="it-IT" sz="2400" dirty="0" err="1" smtClean="0">
                <a:latin typeface="Estrangelo Edessa" panose="03080600000000000000" pitchFamily="66" charset="0"/>
                <a:cs typeface="Estrangelo Edessa" panose="03080600000000000000" pitchFamily="66" charset="0"/>
              </a:rPr>
              <a:t>Quatremère</a:t>
            </a:r>
            <a:r>
              <a:rPr lang="it-IT" sz="2400" dirty="0" smtClean="0">
                <a:latin typeface="Estrangelo Edessa" panose="03080600000000000000" pitchFamily="66" charset="0"/>
                <a:cs typeface="Estrangelo Edessa" panose="03080600000000000000" pitchFamily="66" charset="0"/>
              </a:rPr>
              <a:t> de Quincy </a:t>
            </a:r>
            <a:r>
              <a:rPr lang="it-IT" sz="2400" dirty="0" err="1" smtClean="0">
                <a:latin typeface="Estrangelo Edessa" panose="03080600000000000000" pitchFamily="66" charset="0"/>
                <a:cs typeface="Estrangelo Edessa" panose="03080600000000000000" pitchFamily="66" charset="0"/>
              </a:rPr>
              <a:t>stressed</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importance</a:t>
            </a:r>
            <a:r>
              <a:rPr lang="it-IT" sz="2400" dirty="0" smtClean="0">
                <a:latin typeface="Estrangelo Edessa" panose="03080600000000000000" pitchFamily="66" charset="0"/>
                <a:cs typeface="Estrangelo Edessa" panose="03080600000000000000" pitchFamily="66" charset="0"/>
              </a:rPr>
              <a:t> to </a:t>
            </a:r>
            <a:r>
              <a:rPr lang="it-IT" sz="2400" dirty="0" err="1" smtClean="0">
                <a:latin typeface="Estrangelo Edessa" panose="03080600000000000000" pitchFamily="66" charset="0"/>
                <a:cs typeface="Estrangelo Edessa" panose="03080600000000000000" pitchFamily="66" charset="0"/>
              </a:rPr>
              <a:t>mantain</a:t>
            </a:r>
            <a:r>
              <a:rPr lang="it-IT" sz="2400" dirty="0" smtClean="0">
                <a:latin typeface="Estrangelo Edessa" panose="03080600000000000000" pitchFamily="66" charset="0"/>
                <a:cs typeface="Estrangelo Edessa" panose="03080600000000000000" pitchFamily="66" charset="0"/>
              </a:rPr>
              <a:t> cultural </a:t>
            </a:r>
            <a:r>
              <a:rPr lang="it-IT" sz="2400" dirty="0" err="1" smtClean="0">
                <a:latin typeface="Estrangelo Edessa" panose="03080600000000000000" pitchFamily="66" charset="0"/>
                <a:cs typeface="Estrangelo Edessa" panose="03080600000000000000" pitchFamily="66" charset="0"/>
              </a:rPr>
              <a:t>objects</a:t>
            </a:r>
            <a:r>
              <a:rPr lang="it-IT" sz="2400" dirty="0" smtClean="0">
                <a:latin typeface="Estrangelo Edessa" panose="03080600000000000000" pitchFamily="66" charset="0"/>
                <a:cs typeface="Estrangelo Edessa" panose="03080600000000000000" pitchFamily="66" charset="0"/>
              </a:rPr>
              <a:t> in situ).</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158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historical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context</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restoration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fury</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algn="just"/>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rediscovery</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classical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heritage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during</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Romanticism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determined</a:t>
            </a:r>
            <a:r>
              <a:rPr lang="it-IT" sz="2400" dirty="0" smtClean="0">
                <a:latin typeface="Estrangelo Edessa" panose="03080600000000000000" pitchFamily="66" charset="0"/>
                <a:cs typeface="Estrangelo Edessa" panose="03080600000000000000" pitchFamily="66" charset="0"/>
              </a:rPr>
              <a:t> an </a:t>
            </a:r>
            <a:r>
              <a:rPr lang="it-IT" sz="2400" dirty="0" err="1" smtClean="0">
                <a:latin typeface="Estrangelo Edessa" panose="03080600000000000000" pitchFamily="66" charset="0"/>
                <a:cs typeface="Estrangelo Edessa" panose="03080600000000000000" pitchFamily="66" charset="0"/>
              </a:rPr>
              <a:t>attention</a:t>
            </a:r>
            <a:r>
              <a:rPr lang="it-IT" sz="2400" dirty="0" smtClean="0">
                <a:latin typeface="Estrangelo Edessa" panose="03080600000000000000" pitchFamily="66" charset="0"/>
                <a:cs typeface="Estrangelo Edessa" panose="03080600000000000000" pitchFamily="66" charset="0"/>
              </a:rPr>
              <a:t> to the </a:t>
            </a:r>
            <a:r>
              <a:rPr lang="it-IT" sz="2400" dirty="0" err="1" smtClean="0">
                <a:latin typeface="Estrangelo Edessa" panose="03080600000000000000" pitchFamily="66" charset="0"/>
                <a:cs typeface="Estrangelo Edessa" panose="03080600000000000000" pitchFamily="66" charset="0"/>
              </a:rPr>
              <a:t>matter</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restoration</a:t>
            </a:r>
            <a:r>
              <a:rPr lang="it-IT" sz="2400" dirty="0">
                <a:latin typeface="Estrangelo Edessa" panose="03080600000000000000" pitchFamily="66" charset="0"/>
                <a:cs typeface="Estrangelo Edessa" panose="03080600000000000000" pitchFamily="66" charset="0"/>
              </a:rPr>
              <a:t> </a:t>
            </a:r>
            <a:r>
              <a:rPr lang="it-IT" sz="2400" dirty="0" smtClean="0">
                <a:latin typeface="Estrangelo Edessa" panose="03080600000000000000" pitchFamily="66" charset="0"/>
                <a:cs typeface="Estrangelo Edessa" panose="03080600000000000000" pitchFamily="66" charset="0"/>
              </a:rPr>
              <a:t>of </a:t>
            </a:r>
            <a:r>
              <a:rPr lang="it-IT" sz="2400" dirty="0" err="1" smtClean="0">
                <a:latin typeface="Estrangelo Edessa" panose="03080600000000000000" pitchFamily="66" charset="0"/>
                <a:cs typeface="Estrangelo Edessa" panose="03080600000000000000" pitchFamily="66" charset="0"/>
              </a:rPr>
              <a:t>historic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buildings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making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them</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available</a:t>
            </a:r>
            <a:r>
              <a:rPr lang="it-IT" sz="2400" dirty="0" smtClean="0">
                <a:latin typeface="Estrangelo Edessa" panose="03080600000000000000" pitchFamily="66" charset="0"/>
                <a:cs typeface="Estrangelo Edessa" panose="03080600000000000000" pitchFamily="66" charset="0"/>
              </a:rPr>
              <a:t> for </a:t>
            </a:r>
            <a:r>
              <a:rPr lang="it-IT" sz="2400" dirty="0" err="1" smtClean="0">
                <a:latin typeface="Estrangelo Edessa" panose="03080600000000000000" pitchFamily="66" charset="0"/>
                <a:cs typeface="Estrangelo Edessa" panose="03080600000000000000" pitchFamily="66" charset="0"/>
              </a:rPr>
              <a:t>contemporary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users</a:t>
            </a:r>
            <a:r>
              <a:rPr lang="it-IT" sz="2400" dirty="0">
                <a:latin typeface="Estrangelo Edessa" panose="03080600000000000000" pitchFamily="66" charset="0"/>
                <a:cs typeface="Estrangelo Edessa" panose="03080600000000000000" pitchFamily="66" charset="0"/>
              </a:rPr>
              <a:t>.</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183" y="3921516"/>
            <a:ext cx="1726066" cy="2218306"/>
          </a:xfrm>
          <a:prstGeom prst="rect">
            <a:avLst/>
          </a:prstGeom>
        </p:spPr>
      </p:pic>
      <p:sp>
        <p:nvSpPr>
          <p:cNvPr id="5" name="CasellaDiTesto 4"/>
          <p:cNvSpPr txBox="1"/>
          <p:nvPr/>
        </p:nvSpPr>
        <p:spPr>
          <a:xfrm>
            <a:off x="2078182" y="6483927"/>
            <a:ext cx="2569934" cy="369332"/>
          </a:xfrm>
          <a:prstGeom prst="rect">
            <a:avLst/>
          </a:prstGeom>
          <a:noFill/>
        </p:spPr>
        <p:txBody>
          <a:bodyPr wrap="none" rtlCol="0">
            <a:spAutoFit/>
          </a:bodyPr>
          <a:lstStyle/>
          <a:p>
            <a:r>
              <a:rPr lang="it-IT" i="1" dirty="0" smtClean="0">
                <a:latin typeface="Estrangelo Edessa" panose="03080600000000000000" pitchFamily="66" charset="0"/>
                <a:cs typeface="Estrangelo Edessa" panose="03080600000000000000" pitchFamily="66" charset="0"/>
              </a:rPr>
              <a:t>Gilbert Scott (1811-1878)</a:t>
            </a:r>
            <a:endParaRPr lang="it-IT" i="1" dirty="0">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647" y="3921516"/>
            <a:ext cx="1238250" cy="1771650"/>
          </a:xfrm>
          <a:prstGeom prst="rect">
            <a:avLst/>
          </a:prstGeom>
        </p:spPr>
      </p:pic>
      <p:sp>
        <p:nvSpPr>
          <p:cNvPr id="7" name="CasellaDiTesto 6"/>
          <p:cNvSpPr txBox="1"/>
          <p:nvPr/>
        </p:nvSpPr>
        <p:spPr>
          <a:xfrm>
            <a:off x="5581403" y="6139822"/>
            <a:ext cx="3446777" cy="369332"/>
          </a:xfrm>
          <a:prstGeom prst="rect">
            <a:avLst/>
          </a:prstGeom>
          <a:noFill/>
        </p:spPr>
        <p:txBody>
          <a:bodyPr wrap="none" rtlCol="0">
            <a:spAutoFit/>
          </a:bodyPr>
          <a:lstStyle/>
          <a:p>
            <a:r>
              <a:rPr lang="it-IT" i="1" dirty="0" smtClean="0">
                <a:latin typeface="Estrangelo Edessa" panose="03080600000000000000" pitchFamily="66" charset="0"/>
                <a:cs typeface="Estrangelo Edessa" panose="03080600000000000000" pitchFamily="66" charset="0"/>
              </a:rPr>
              <a:t>Karl Friedrich </a:t>
            </a:r>
            <a:r>
              <a:rPr lang="it-IT" i="1" dirty="0" err="1" smtClean="0">
                <a:latin typeface="Estrangelo Edessa" panose="03080600000000000000" pitchFamily="66" charset="0"/>
                <a:cs typeface="Estrangelo Edessa" panose="03080600000000000000" pitchFamily="66" charset="0"/>
              </a:rPr>
              <a:t>Schinkel</a:t>
            </a:r>
            <a:r>
              <a:rPr lang="it-IT" i="1" dirty="0" smtClean="0">
                <a:latin typeface="Estrangelo Edessa" panose="03080600000000000000" pitchFamily="66" charset="0"/>
                <a:cs typeface="Estrangelo Edessa" panose="03080600000000000000" pitchFamily="66" charset="0"/>
              </a:rPr>
              <a:t> (1811-1841)</a:t>
            </a:r>
            <a:endParaRPr lang="it-IT" i="1" dirty="0">
              <a:latin typeface="Estrangelo Edessa" panose="03080600000000000000" pitchFamily="66" charset="0"/>
              <a:cs typeface="Estrangelo Edessa" panose="03080600000000000000" pitchFamily="66"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2083" y="3406749"/>
            <a:ext cx="1746353" cy="2286417"/>
          </a:xfrm>
          <a:prstGeom prst="rect">
            <a:avLst/>
          </a:prstGeom>
        </p:spPr>
      </p:pic>
      <p:sp>
        <p:nvSpPr>
          <p:cNvPr id="9" name="CasellaDiTesto 8"/>
          <p:cNvSpPr txBox="1"/>
          <p:nvPr/>
        </p:nvSpPr>
        <p:spPr>
          <a:xfrm>
            <a:off x="9642083" y="5997039"/>
            <a:ext cx="2433680" cy="523220"/>
          </a:xfrm>
          <a:prstGeom prst="rect">
            <a:avLst/>
          </a:prstGeom>
          <a:noFill/>
        </p:spPr>
        <p:txBody>
          <a:bodyPr wrap="none" rtlCol="0">
            <a:spAutoFit/>
          </a:bodyPr>
          <a:lstStyle/>
          <a:p>
            <a:r>
              <a:rPr lang="it-IT" sz="1400" i="1" dirty="0" smtClean="0">
                <a:latin typeface="Estrangelo Edessa" panose="03080600000000000000" pitchFamily="66" charset="0"/>
                <a:cs typeface="Estrangelo Edessa" panose="03080600000000000000" pitchFamily="66" charset="0"/>
              </a:rPr>
              <a:t>Eugène </a:t>
            </a:r>
            <a:r>
              <a:rPr lang="it-IT" sz="1400" i="1" dirty="0" err="1" smtClean="0">
                <a:latin typeface="Estrangelo Edessa" panose="03080600000000000000" pitchFamily="66" charset="0"/>
                <a:cs typeface="Estrangelo Edessa" panose="03080600000000000000" pitchFamily="66" charset="0"/>
              </a:rPr>
              <a:t>Emanuel</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Viollet</a:t>
            </a:r>
            <a:r>
              <a:rPr lang="it-IT" sz="1400" i="1" dirty="0" smtClean="0">
                <a:latin typeface="Estrangelo Edessa" panose="03080600000000000000" pitchFamily="66" charset="0"/>
                <a:cs typeface="Estrangelo Edessa" panose="03080600000000000000" pitchFamily="66" charset="0"/>
              </a:rPr>
              <a:t>-Le </a:t>
            </a:r>
            <a:r>
              <a:rPr lang="it-IT" sz="1400" i="1" dirty="0" err="1" smtClean="0">
                <a:latin typeface="Estrangelo Edessa" panose="03080600000000000000" pitchFamily="66" charset="0"/>
                <a:cs typeface="Estrangelo Edessa" panose="03080600000000000000" pitchFamily="66" charset="0"/>
              </a:rPr>
              <a:t>Duc</a:t>
            </a:r>
            <a:endParaRPr lang="it-IT" sz="1400" i="1" dirty="0" smtClean="0">
              <a:latin typeface="Estrangelo Edessa" panose="03080600000000000000" pitchFamily="66" charset="0"/>
              <a:cs typeface="Estrangelo Edessa" panose="03080600000000000000" pitchFamily="66" charset="0"/>
            </a:endParaRPr>
          </a:p>
          <a:p>
            <a:r>
              <a:rPr lang="it-IT" sz="1400" i="1" dirty="0" smtClean="0">
                <a:latin typeface="Estrangelo Edessa" panose="03080600000000000000" pitchFamily="66" charset="0"/>
                <a:cs typeface="Estrangelo Edessa" panose="03080600000000000000" pitchFamily="66" charset="0"/>
              </a:rPr>
              <a:t>(1814-1879)</a:t>
            </a:r>
            <a:endParaRPr lang="it-IT" sz="14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13107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historical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context</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Restoration</a:t>
            </a:r>
            <a:r>
              <a:rPr lang="it-IT" dirty="0" smtClean="0">
                <a:latin typeface="Estrangelo Edessa" panose="03080600000000000000" pitchFamily="66" charset="0"/>
                <a:cs typeface="Estrangelo Edessa" panose="03080600000000000000" pitchFamily="66" charset="0"/>
              </a:rPr>
              <a:t>/</a:t>
            </a:r>
            <a:r>
              <a:rPr lang="it-IT" dirty="0" err="1" smtClean="0">
                <a:latin typeface="Estrangelo Edessa" panose="03080600000000000000" pitchFamily="66" charset="0"/>
                <a:cs typeface="Estrangelo Edessa" panose="03080600000000000000" pitchFamily="66" charset="0"/>
              </a:rPr>
              <a:t>Conservation</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buNone/>
            </a:pPr>
            <a:r>
              <a:rPr lang="it-IT" dirty="0" smtClean="0">
                <a:latin typeface="Estrangelo Edessa" panose="03080600000000000000" pitchFamily="66" charset="0"/>
                <a:cs typeface="Estrangelo Edessa" panose="03080600000000000000" pitchFamily="66" charset="0"/>
              </a:rPr>
              <a:t>Latin World</a:t>
            </a:r>
            <a:endParaRPr lang="it-IT" dirty="0">
              <a:latin typeface="Estrangelo Edessa" panose="03080600000000000000" pitchFamily="66" charset="0"/>
              <a:cs typeface="Estrangelo Edessa" panose="03080600000000000000" pitchFamily="66" charset="0"/>
            </a:endParaRPr>
          </a:p>
        </p:txBody>
      </p:sp>
      <p:cxnSp>
        <p:nvCxnSpPr>
          <p:cNvPr id="5" name="Connettore 2 4"/>
          <p:cNvCxnSpPr/>
          <p:nvPr/>
        </p:nvCxnSpPr>
        <p:spPr>
          <a:xfrm>
            <a:off x="3835730" y="2612571"/>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750130" y="3871356"/>
            <a:ext cx="1436612" cy="369332"/>
          </a:xfrm>
          <a:prstGeom prst="rect">
            <a:avLst/>
          </a:prstGeom>
          <a:noFill/>
        </p:spPr>
        <p:txBody>
          <a:bodyPr wrap="none" rtlCol="0">
            <a:spAutoFit/>
          </a:bodyPr>
          <a:lstStyle/>
          <a:p>
            <a:r>
              <a:rPr lang="it-IT" i="1" dirty="0" err="1" smtClean="0"/>
              <a:t>Restoration</a:t>
            </a:r>
            <a:endParaRPr lang="it-IT" i="1" dirty="0"/>
          </a:p>
        </p:txBody>
      </p:sp>
      <p:sp>
        <p:nvSpPr>
          <p:cNvPr id="7" name="CasellaDiTesto 6"/>
          <p:cNvSpPr txBox="1"/>
          <p:nvPr/>
        </p:nvSpPr>
        <p:spPr>
          <a:xfrm>
            <a:off x="9013371" y="2280062"/>
            <a:ext cx="2010487" cy="369332"/>
          </a:xfrm>
          <a:prstGeom prst="rect">
            <a:avLst/>
          </a:prstGeom>
          <a:noFill/>
        </p:spPr>
        <p:txBody>
          <a:bodyPr wrap="none" rtlCol="0">
            <a:spAutoFit/>
          </a:bodyPr>
          <a:lstStyle/>
          <a:p>
            <a:r>
              <a:rPr lang="it-IT" dirty="0" smtClean="0">
                <a:latin typeface="Estrangelo Edessa" panose="03080600000000000000" pitchFamily="66" charset="0"/>
                <a:cs typeface="Estrangelo Edessa" panose="03080600000000000000" pitchFamily="66" charset="0"/>
              </a:rPr>
              <a:t>Anglo-</a:t>
            </a:r>
            <a:r>
              <a:rPr lang="it-IT" dirty="0" err="1" smtClean="0">
                <a:latin typeface="Estrangelo Edessa" panose="03080600000000000000" pitchFamily="66" charset="0"/>
                <a:cs typeface="Estrangelo Edessa" panose="03080600000000000000" pitchFamily="66" charset="0"/>
              </a:rPr>
              <a:t>Saxon</a:t>
            </a:r>
            <a:r>
              <a:rPr lang="it-IT" dirty="0" smtClean="0">
                <a:latin typeface="Estrangelo Edessa" panose="03080600000000000000" pitchFamily="66" charset="0"/>
                <a:cs typeface="Estrangelo Edessa" panose="03080600000000000000" pitchFamily="66" charset="0"/>
              </a:rPr>
              <a:t> World</a:t>
            </a:r>
            <a:endParaRPr lang="it-IT" dirty="0">
              <a:latin typeface="Estrangelo Edessa" panose="03080600000000000000" pitchFamily="66" charset="0"/>
              <a:cs typeface="Estrangelo Edessa" panose="03080600000000000000" pitchFamily="66" charset="0"/>
            </a:endParaRPr>
          </a:p>
        </p:txBody>
      </p:sp>
      <p:cxnSp>
        <p:nvCxnSpPr>
          <p:cNvPr id="9" name="Connettore 2 8"/>
          <p:cNvCxnSpPr/>
          <p:nvPr/>
        </p:nvCxnSpPr>
        <p:spPr>
          <a:xfrm flipH="1">
            <a:off x="9488384" y="2790701"/>
            <a:ext cx="926276" cy="1235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8740239" y="4334494"/>
            <a:ext cx="1675459" cy="369332"/>
          </a:xfrm>
          <a:prstGeom prst="rect">
            <a:avLst/>
          </a:prstGeom>
          <a:noFill/>
        </p:spPr>
        <p:txBody>
          <a:bodyPr wrap="none" rtlCol="0">
            <a:spAutoFit/>
          </a:bodyPr>
          <a:lstStyle/>
          <a:p>
            <a:r>
              <a:rPr lang="it-IT" i="1" dirty="0" err="1" smtClean="0"/>
              <a:t>Conservation</a:t>
            </a:r>
            <a:endParaRPr lang="it-IT" i="1" dirty="0"/>
          </a:p>
        </p:txBody>
      </p:sp>
      <p:sp>
        <p:nvSpPr>
          <p:cNvPr id="12" name="Ovale 11"/>
          <p:cNvSpPr/>
          <p:nvPr/>
        </p:nvSpPr>
        <p:spPr>
          <a:xfrm>
            <a:off x="4940135" y="4549447"/>
            <a:ext cx="4073236" cy="2041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latin typeface="Estrangelo Edessa" panose="03080600000000000000" pitchFamily="66" charset="0"/>
                <a:cs typeface="Estrangelo Edessa" panose="03080600000000000000" pitchFamily="66" charset="0"/>
              </a:rPr>
              <a:t>ICCROM</a:t>
            </a:r>
          </a:p>
          <a:p>
            <a:pPr algn="ctr"/>
            <a:r>
              <a:rPr lang="it-IT" i="1" dirty="0" err="1" smtClean="0">
                <a:latin typeface="Estrangelo Edessa" panose="03080600000000000000" pitchFamily="66" charset="0"/>
                <a:cs typeface="Estrangelo Edessa" panose="03080600000000000000" pitchFamily="66" charset="0"/>
              </a:rPr>
              <a:t>Restoration+Conservation</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83569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11" grpId="0"/>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historical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context</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err="1" smtClean="0">
                <a:latin typeface="Estrangelo Edessa" panose="03080600000000000000" pitchFamily="66" charset="0"/>
                <a:cs typeface="Estrangelo Edessa" panose="03080600000000000000" pitchFamily="66" charset="0"/>
              </a:rPr>
              <a:t>Around</a:t>
            </a:r>
            <a:r>
              <a:rPr lang="it-IT" dirty="0" smtClean="0">
                <a:latin typeface="Estrangelo Edessa" panose="03080600000000000000" pitchFamily="66" charset="0"/>
                <a:cs typeface="Estrangelo Edessa" panose="03080600000000000000" pitchFamily="66" charset="0"/>
              </a:rPr>
              <a:t> the First World War</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400" dirty="0" smtClean="0">
                <a:latin typeface="Estrangelo Edessa" panose="03080600000000000000" pitchFamily="66" charset="0"/>
                <a:cs typeface="Estrangelo Edessa" panose="03080600000000000000" pitchFamily="66" charset="0"/>
              </a:rPr>
              <a:t>Under the </a:t>
            </a:r>
            <a:r>
              <a:rPr lang="it-IT" sz="2400" dirty="0" err="1" smtClean="0">
                <a:latin typeface="Estrangelo Edessa" panose="03080600000000000000" pitchFamily="66" charset="0"/>
                <a:cs typeface="Estrangelo Edessa" panose="03080600000000000000" pitchFamily="66" charset="0"/>
              </a:rPr>
              <a:t>direction</a:t>
            </a:r>
            <a:r>
              <a:rPr lang="it-IT" sz="2400" dirty="0" smtClean="0">
                <a:latin typeface="Estrangelo Edessa" panose="03080600000000000000" pitchFamily="66" charset="0"/>
                <a:cs typeface="Estrangelo Edessa" panose="03080600000000000000" pitchFamily="66" charset="0"/>
              </a:rPr>
              <a:t> of the League of Nations, the International </a:t>
            </a:r>
            <a:r>
              <a:rPr lang="it-IT" sz="2400" dirty="0" err="1" smtClean="0">
                <a:latin typeface="Estrangelo Edessa" panose="03080600000000000000" pitchFamily="66" charset="0"/>
                <a:cs typeface="Estrangelo Edessa" panose="03080600000000000000" pitchFamily="66" charset="0"/>
              </a:rPr>
              <a:t>Committee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Intellectual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Cooperation</a:t>
            </a:r>
            <a:r>
              <a:rPr lang="it-IT" sz="2400" dirty="0" smtClean="0">
                <a:latin typeface="Estrangelo Edessa" panose="03080600000000000000" pitchFamily="66" charset="0"/>
                <a:cs typeface="Estrangelo Edessa" panose="03080600000000000000" pitchFamily="66" charset="0"/>
              </a:rPr>
              <a:t> (1922-1945) </a:t>
            </a:r>
            <a:r>
              <a:rPr lang="it-IT" sz="2400" dirty="0" err="1" smtClean="0">
                <a:latin typeface="Estrangelo Edessa" panose="03080600000000000000" pitchFamily="66" charset="0"/>
                <a:cs typeface="Estrangelo Edessa" panose="03080600000000000000" pitchFamily="66" charset="0"/>
              </a:rPr>
              <a:t>formed</a:t>
            </a:r>
            <a:r>
              <a:rPr lang="it-IT" sz="2400" dirty="0" smtClean="0">
                <a:latin typeface="Estrangelo Edessa" panose="03080600000000000000" pitchFamily="66" charset="0"/>
                <a:cs typeface="Estrangelo Edessa" panose="03080600000000000000" pitchFamily="66" charset="0"/>
              </a:rPr>
              <a:t> special </a:t>
            </a:r>
            <a:r>
              <a:rPr lang="it-IT" sz="2400" dirty="0" err="1" smtClean="0">
                <a:latin typeface="Estrangelo Edessa" panose="03080600000000000000" pitchFamily="66" charset="0"/>
                <a:cs typeface="Estrangelo Edessa" panose="03080600000000000000" pitchFamily="66" charset="0"/>
              </a:rPr>
              <a:t>committees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experts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such</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as</a:t>
            </a:r>
            <a:r>
              <a:rPr lang="it-IT" sz="2400" dirty="0" smtClean="0">
                <a:latin typeface="Estrangelo Edessa" panose="03080600000000000000" pitchFamily="66" charset="0"/>
                <a:cs typeface="Estrangelo Edessa" panose="03080600000000000000" pitchFamily="66" charset="0"/>
              </a:rPr>
              <a:t> the International </a:t>
            </a:r>
            <a:r>
              <a:rPr lang="it-IT" sz="2400" dirty="0" err="1" smtClean="0">
                <a:latin typeface="Estrangelo Edessa" panose="03080600000000000000" pitchFamily="66" charset="0"/>
                <a:cs typeface="Estrangelo Edessa" panose="03080600000000000000" pitchFamily="66" charset="0"/>
              </a:rPr>
              <a:t>Committee</a:t>
            </a:r>
            <a:r>
              <a:rPr lang="it-IT" sz="2400" dirty="0" smtClean="0">
                <a:latin typeface="Estrangelo Edessa" panose="03080600000000000000" pitchFamily="66" charset="0"/>
                <a:cs typeface="Estrangelo Edessa" panose="03080600000000000000" pitchFamily="66" charset="0"/>
              </a:rPr>
              <a:t> on </a:t>
            </a:r>
            <a:r>
              <a:rPr lang="it-IT" sz="2400" dirty="0" err="1" smtClean="0">
                <a:latin typeface="Estrangelo Edessa" panose="03080600000000000000" pitchFamily="66" charset="0"/>
                <a:cs typeface="Estrangelo Edessa" panose="03080600000000000000" pitchFamily="66" charset="0"/>
              </a:rPr>
              <a:t>Intellectual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Cooperation</a:t>
            </a:r>
            <a:r>
              <a:rPr lang="it-IT" sz="2400" dirty="0" smtClean="0">
                <a:latin typeface="Estrangelo Edessa" panose="03080600000000000000" pitchFamily="66" charset="0"/>
                <a:cs typeface="Estrangelo Edessa" panose="03080600000000000000" pitchFamily="66" charset="0"/>
              </a:rPr>
              <a:t>, the International </a:t>
            </a:r>
            <a:r>
              <a:rPr lang="it-IT" sz="2400" dirty="0" err="1" smtClean="0">
                <a:latin typeface="Estrangelo Edessa" panose="03080600000000000000" pitchFamily="66" charset="0"/>
                <a:cs typeface="Estrangelo Edessa" panose="03080600000000000000" pitchFamily="66" charset="0"/>
              </a:rPr>
              <a:t>Commission</a:t>
            </a:r>
            <a:r>
              <a:rPr lang="it-IT" sz="2400" dirty="0" smtClean="0">
                <a:latin typeface="Estrangelo Edessa" panose="03080600000000000000" pitchFamily="66" charset="0"/>
                <a:cs typeface="Estrangelo Edessa" panose="03080600000000000000" pitchFamily="66" charset="0"/>
              </a:rPr>
              <a:t> on </a:t>
            </a:r>
            <a:r>
              <a:rPr lang="it-IT" sz="2400" dirty="0" err="1" smtClean="0">
                <a:latin typeface="Estrangelo Edessa" panose="03080600000000000000" pitchFamily="66" charset="0"/>
                <a:cs typeface="Estrangelo Edessa" panose="03080600000000000000" pitchFamily="66" charset="0"/>
              </a:rPr>
              <a:t>Historical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Monuments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Committee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Scientific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Advisors</a:t>
            </a:r>
            <a:r>
              <a:rPr lang="it-IT" sz="2400" dirty="0" smtClean="0">
                <a:latin typeface="Estrangelo Edessa" panose="03080600000000000000" pitchFamily="66" charset="0"/>
                <a:cs typeface="Estrangelo Edessa" panose="03080600000000000000" pitchFamily="66" charset="0"/>
              </a:rPr>
              <a:t> and the </a:t>
            </a:r>
            <a:r>
              <a:rPr lang="it-IT" sz="2400" dirty="0" err="1" smtClean="0">
                <a:latin typeface="Estrangelo Edessa" panose="03080600000000000000" pitchFamily="66" charset="0"/>
                <a:cs typeface="Estrangelo Edessa" panose="03080600000000000000" pitchFamily="66" charset="0"/>
              </a:rPr>
              <a:t>Committee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Architectural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Experts</a:t>
            </a:r>
            <a:r>
              <a:rPr lang="it-IT" sz="2400" dirty="0" smtClean="0">
                <a:latin typeface="Estrangelo Edessa" panose="03080600000000000000" pitchFamily="66" charset="0"/>
                <a:cs typeface="Estrangelo Edessa" panose="03080600000000000000" pitchFamily="66" charset="0"/>
              </a:rPr>
              <a:t>. </a:t>
            </a:r>
            <a:endParaRPr lang="it-IT" sz="2400" dirty="0">
              <a:latin typeface="Estrangelo Edessa" panose="03080600000000000000" pitchFamily="66" charset="0"/>
              <a:cs typeface="Estrangelo Edessa" panose="03080600000000000000" pitchFamily="66"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634" y="4607626"/>
            <a:ext cx="1693205" cy="1389692"/>
          </a:xfrm>
          <a:prstGeom prst="rect">
            <a:avLst/>
          </a:prstGeom>
        </p:spPr>
      </p:pic>
      <p:sp>
        <p:nvSpPr>
          <p:cNvPr id="5" name="CasellaDiTesto 4"/>
          <p:cNvSpPr txBox="1"/>
          <p:nvPr/>
        </p:nvSpPr>
        <p:spPr>
          <a:xfrm>
            <a:off x="1560634" y="6270171"/>
            <a:ext cx="2146742" cy="307777"/>
          </a:xfrm>
          <a:prstGeom prst="rect">
            <a:avLst/>
          </a:prstGeom>
          <a:noFill/>
        </p:spPr>
        <p:txBody>
          <a:bodyPr wrap="none" rtlCol="0">
            <a:spAutoFit/>
          </a:bodyPr>
          <a:lstStyle/>
          <a:p>
            <a:r>
              <a:rPr lang="it-IT" sz="1400" i="1" dirty="0" smtClean="0">
                <a:latin typeface="Estrangelo Edessa" panose="03080600000000000000" pitchFamily="66" charset="0"/>
                <a:cs typeface="Estrangelo Edessa" panose="03080600000000000000" pitchFamily="66" charset="0"/>
              </a:rPr>
              <a:t>Henri </a:t>
            </a:r>
            <a:r>
              <a:rPr lang="it-IT" sz="1400" i="1" dirty="0" err="1" smtClean="0">
                <a:latin typeface="Estrangelo Edessa" panose="03080600000000000000" pitchFamily="66" charset="0"/>
                <a:cs typeface="Estrangelo Edessa" panose="03080600000000000000" pitchFamily="66" charset="0"/>
              </a:rPr>
              <a:t>Bergson</a:t>
            </a:r>
            <a:r>
              <a:rPr lang="it-IT" sz="1400" i="1" dirty="0" smtClean="0">
                <a:latin typeface="Estrangelo Edessa" panose="03080600000000000000" pitchFamily="66" charset="0"/>
                <a:cs typeface="Estrangelo Edessa" panose="03080600000000000000" pitchFamily="66" charset="0"/>
              </a:rPr>
              <a:t> (1859-1941)</a:t>
            </a:r>
            <a:endParaRPr lang="it-IT" sz="1400" i="1" dirty="0">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738" y="4607626"/>
            <a:ext cx="1615044" cy="1389692"/>
          </a:xfrm>
          <a:prstGeom prst="rect">
            <a:avLst/>
          </a:prstGeom>
        </p:spPr>
      </p:pic>
      <p:sp>
        <p:nvSpPr>
          <p:cNvPr id="7" name="CasellaDiTesto 6"/>
          <p:cNvSpPr txBox="1"/>
          <p:nvPr/>
        </p:nvSpPr>
        <p:spPr>
          <a:xfrm>
            <a:off x="4120738" y="6412675"/>
            <a:ext cx="2164375" cy="307777"/>
          </a:xfrm>
          <a:prstGeom prst="rect">
            <a:avLst/>
          </a:prstGeom>
          <a:noFill/>
        </p:spPr>
        <p:txBody>
          <a:bodyPr wrap="none" rtlCol="0">
            <a:spAutoFit/>
          </a:bodyPr>
          <a:lstStyle/>
          <a:p>
            <a:r>
              <a:rPr lang="it-IT" sz="1400" i="1" dirty="0" smtClean="0">
                <a:latin typeface="Estrangelo Edessa" panose="03080600000000000000" pitchFamily="66" charset="0"/>
                <a:cs typeface="Estrangelo Edessa" panose="03080600000000000000" pitchFamily="66" charset="0"/>
              </a:rPr>
              <a:t>Albert Einstein (1879-1955)</a:t>
            </a:r>
            <a:endParaRPr lang="it-IT" sz="1400" i="1" dirty="0">
              <a:latin typeface="Estrangelo Edessa" panose="03080600000000000000" pitchFamily="66" charset="0"/>
              <a:cs typeface="Estrangelo Edessa" panose="03080600000000000000" pitchFamily="66"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374" y="4607625"/>
            <a:ext cx="1706980" cy="1510023"/>
          </a:xfrm>
          <a:prstGeom prst="rect">
            <a:avLst/>
          </a:prstGeom>
        </p:spPr>
      </p:pic>
      <p:sp>
        <p:nvSpPr>
          <p:cNvPr id="9" name="CasellaDiTesto 8"/>
          <p:cNvSpPr txBox="1"/>
          <p:nvPr/>
        </p:nvSpPr>
        <p:spPr>
          <a:xfrm>
            <a:off x="6641374" y="6412675"/>
            <a:ext cx="1968809" cy="307777"/>
          </a:xfrm>
          <a:prstGeom prst="rect">
            <a:avLst/>
          </a:prstGeom>
          <a:noFill/>
        </p:spPr>
        <p:txBody>
          <a:bodyPr wrap="none" rtlCol="0">
            <a:spAutoFit/>
          </a:bodyPr>
          <a:lstStyle/>
          <a:p>
            <a:r>
              <a:rPr lang="it-IT" sz="1400" i="1" dirty="0" smtClean="0">
                <a:latin typeface="Estrangelo Edessa" panose="03080600000000000000" pitchFamily="66" charset="0"/>
                <a:cs typeface="Estrangelo Edessa" panose="03080600000000000000" pitchFamily="66" charset="0"/>
              </a:rPr>
              <a:t>Marie Curie (1867-1934)</a:t>
            </a:r>
            <a:endParaRPr lang="it-IT" sz="1400" i="1" dirty="0">
              <a:latin typeface="Estrangelo Edessa" panose="03080600000000000000" pitchFamily="66" charset="0"/>
              <a:cs typeface="Estrangelo Edessa" panose="03080600000000000000" pitchFamily="66" charset="0"/>
            </a:endParaRPr>
          </a:p>
        </p:txBody>
      </p:sp>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57" y="4607625"/>
            <a:ext cx="2378132" cy="1532197"/>
          </a:xfrm>
          <a:prstGeom prst="rect">
            <a:avLst/>
          </a:prstGeom>
        </p:spPr>
      </p:pic>
      <p:sp>
        <p:nvSpPr>
          <p:cNvPr id="11" name="CasellaDiTesto 10"/>
          <p:cNvSpPr txBox="1"/>
          <p:nvPr/>
        </p:nvSpPr>
        <p:spPr>
          <a:xfrm>
            <a:off x="9357757" y="6412675"/>
            <a:ext cx="2031325" cy="307777"/>
          </a:xfrm>
          <a:prstGeom prst="rect">
            <a:avLst/>
          </a:prstGeom>
          <a:noFill/>
        </p:spPr>
        <p:txBody>
          <a:bodyPr wrap="none" rtlCol="0">
            <a:spAutoFit/>
          </a:bodyPr>
          <a:lstStyle/>
          <a:p>
            <a:r>
              <a:rPr lang="it-IT" sz="1400" i="1" dirty="0" err="1" smtClean="0">
                <a:latin typeface="Estrangelo Edessa" panose="03080600000000000000" pitchFamily="66" charset="0"/>
                <a:cs typeface="Estrangelo Edessa" panose="03080600000000000000" pitchFamily="66" charset="0"/>
              </a:rPr>
              <a:t>Béla</a:t>
            </a:r>
            <a:r>
              <a:rPr lang="it-IT" sz="1400" i="1" dirty="0" smtClean="0">
                <a:latin typeface="Estrangelo Edessa" panose="03080600000000000000" pitchFamily="66" charset="0"/>
                <a:cs typeface="Estrangelo Edessa" panose="03080600000000000000" pitchFamily="66" charset="0"/>
              </a:rPr>
              <a:t> </a:t>
            </a:r>
            <a:r>
              <a:rPr lang="it-IT" sz="1400" i="1" dirty="0" err="1" smtClean="0">
                <a:latin typeface="Estrangelo Edessa" panose="03080600000000000000" pitchFamily="66" charset="0"/>
                <a:cs typeface="Estrangelo Edessa" panose="03080600000000000000" pitchFamily="66" charset="0"/>
              </a:rPr>
              <a:t>Bartòk</a:t>
            </a:r>
            <a:r>
              <a:rPr lang="it-IT" sz="1400" i="1" dirty="0" smtClean="0">
                <a:latin typeface="Estrangelo Edessa" panose="03080600000000000000" pitchFamily="66" charset="0"/>
                <a:cs typeface="Estrangelo Edessa" panose="03080600000000000000" pitchFamily="66" charset="0"/>
              </a:rPr>
              <a:t> (1881 – 1945)</a:t>
            </a:r>
            <a:endParaRPr lang="it-IT" sz="1400" i="1" dirty="0">
              <a:latin typeface="Estrangelo Edessa" panose="03080600000000000000" pitchFamily="66" charset="0"/>
              <a:cs typeface="Estrangelo Edessa" panose="03080600000000000000" pitchFamily="66" charset="0"/>
            </a:endParaRPr>
          </a:p>
        </p:txBody>
      </p:sp>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436" y="211321"/>
            <a:ext cx="1828800" cy="2587752"/>
          </a:xfrm>
          <a:prstGeom prst="rect">
            <a:avLst/>
          </a:prstGeom>
        </p:spPr>
      </p:pic>
      <p:sp>
        <p:nvSpPr>
          <p:cNvPr id="13" name="CasellaDiTesto 12"/>
          <p:cNvSpPr txBox="1"/>
          <p:nvPr/>
        </p:nvSpPr>
        <p:spPr>
          <a:xfrm>
            <a:off x="2589212" y="534390"/>
            <a:ext cx="1223412" cy="523220"/>
          </a:xfrm>
          <a:prstGeom prst="rect">
            <a:avLst/>
          </a:prstGeom>
          <a:noFill/>
        </p:spPr>
        <p:txBody>
          <a:bodyPr wrap="none" rtlCol="0">
            <a:spAutoFit/>
          </a:bodyPr>
          <a:lstStyle/>
          <a:p>
            <a:r>
              <a:rPr lang="it-IT" sz="1400" i="1" dirty="0" smtClean="0">
                <a:latin typeface="Estrangelo Edessa" panose="03080600000000000000" pitchFamily="66" charset="0"/>
                <a:cs typeface="Estrangelo Edessa" panose="03080600000000000000" pitchFamily="66" charset="0"/>
              </a:rPr>
              <a:t>Thomas Mann </a:t>
            </a:r>
          </a:p>
          <a:p>
            <a:r>
              <a:rPr lang="it-IT" sz="1400" i="1" dirty="0" smtClean="0">
                <a:latin typeface="Estrangelo Edessa" panose="03080600000000000000" pitchFamily="66" charset="0"/>
                <a:cs typeface="Estrangelo Edessa" panose="03080600000000000000" pitchFamily="66" charset="0"/>
              </a:rPr>
              <a:t>(1875-1955)</a:t>
            </a:r>
            <a:endParaRPr lang="it-IT" sz="1400" i="1" dirty="0">
              <a:latin typeface="Estrangelo Edessa" panose="03080600000000000000" pitchFamily="66" charset="0"/>
              <a:cs typeface="Estrangelo Edessa" panose="03080600000000000000" pitchFamily="66" charset="0"/>
            </a:endParaRPr>
          </a:p>
        </p:txBody>
      </p:sp>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2165" y="211321"/>
            <a:ext cx="1282535" cy="1856675"/>
          </a:xfrm>
          <a:prstGeom prst="rect">
            <a:avLst/>
          </a:prstGeom>
        </p:spPr>
      </p:pic>
      <p:sp>
        <p:nvSpPr>
          <p:cNvPr id="15" name="CasellaDiTesto 14"/>
          <p:cNvSpPr txBox="1"/>
          <p:nvPr/>
        </p:nvSpPr>
        <p:spPr>
          <a:xfrm>
            <a:off x="8977745" y="356260"/>
            <a:ext cx="1085554" cy="523220"/>
          </a:xfrm>
          <a:prstGeom prst="rect">
            <a:avLst/>
          </a:prstGeom>
          <a:noFill/>
        </p:spPr>
        <p:txBody>
          <a:bodyPr wrap="none" rtlCol="0">
            <a:spAutoFit/>
          </a:bodyPr>
          <a:lstStyle/>
          <a:p>
            <a:r>
              <a:rPr lang="it-IT" sz="1400" i="1" dirty="0" smtClean="0">
                <a:latin typeface="Estrangelo Edessa" panose="03080600000000000000" pitchFamily="66" charset="0"/>
                <a:cs typeface="Estrangelo Edessa" panose="03080600000000000000" pitchFamily="66" charset="0"/>
              </a:rPr>
              <a:t>Paul </a:t>
            </a:r>
            <a:r>
              <a:rPr lang="it-IT" sz="1400" i="1" dirty="0" err="1" smtClean="0">
                <a:latin typeface="Estrangelo Edessa" panose="03080600000000000000" pitchFamily="66" charset="0"/>
                <a:cs typeface="Estrangelo Edessa" panose="03080600000000000000" pitchFamily="66" charset="0"/>
              </a:rPr>
              <a:t>Valery</a:t>
            </a:r>
            <a:endParaRPr lang="it-IT" sz="1400" i="1" dirty="0" smtClean="0">
              <a:latin typeface="Estrangelo Edessa" panose="03080600000000000000" pitchFamily="66" charset="0"/>
              <a:cs typeface="Estrangelo Edessa" panose="03080600000000000000" pitchFamily="66" charset="0"/>
            </a:endParaRPr>
          </a:p>
          <a:p>
            <a:r>
              <a:rPr lang="it-IT" sz="1400" i="1" dirty="0" smtClean="0">
                <a:latin typeface="Estrangelo Edessa" panose="03080600000000000000" pitchFamily="66" charset="0"/>
                <a:cs typeface="Estrangelo Edessa" panose="03080600000000000000" pitchFamily="66" charset="0"/>
              </a:rPr>
              <a:t>(1871-1945)</a:t>
            </a:r>
            <a:endParaRPr lang="it-IT" sz="1400"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41637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historical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context</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International </a:t>
            </a:r>
            <a:r>
              <a:rPr lang="it-IT" dirty="0" err="1" smtClean="0">
                <a:latin typeface="Estrangelo Edessa" panose="03080600000000000000" pitchFamily="66" charset="0"/>
                <a:cs typeface="Estrangelo Edessa" panose="03080600000000000000" pitchFamily="66" charset="0"/>
              </a:rPr>
              <a:t>Museums</a:t>
            </a:r>
            <a:r>
              <a:rPr lang="it-IT" dirty="0" smtClean="0">
                <a:latin typeface="Estrangelo Edessa" panose="03080600000000000000" pitchFamily="66" charset="0"/>
                <a:cs typeface="Estrangelo Edessa" panose="03080600000000000000" pitchFamily="66" charset="0"/>
              </a:rPr>
              <a:t> Office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sz="2400" dirty="0" err="1" smtClean="0">
                <a:latin typeface="Estrangelo Edessa" panose="03080600000000000000" pitchFamily="66" charset="0"/>
                <a:cs typeface="Estrangelo Edessa" panose="03080600000000000000" pitchFamily="66" charset="0"/>
              </a:rPr>
              <a:t>Created</a:t>
            </a:r>
            <a:r>
              <a:rPr lang="it-IT" sz="2400" dirty="0" smtClean="0">
                <a:latin typeface="Estrangelo Edessa" panose="03080600000000000000" pitchFamily="66" charset="0"/>
                <a:cs typeface="Estrangelo Edessa" panose="03080600000000000000" pitchFamily="66" charset="0"/>
              </a:rPr>
              <a:t> in 1922, </a:t>
            </a: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was</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direct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predecessor</a:t>
            </a:r>
            <a:r>
              <a:rPr lang="it-IT" sz="2400" dirty="0" smtClean="0">
                <a:latin typeface="Estrangelo Edessa" panose="03080600000000000000" pitchFamily="66" charset="0"/>
                <a:cs typeface="Estrangelo Edessa" panose="03080600000000000000" pitchFamily="66" charset="0"/>
              </a:rPr>
              <a:t> of the International </a:t>
            </a:r>
            <a:r>
              <a:rPr lang="it-IT" sz="2400" dirty="0" err="1" smtClean="0">
                <a:latin typeface="Estrangelo Edessa" panose="03080600000000000000" pitchFamily="66" charset="0"/>
                <a:cs typeface="Estrangelo Edessa" panose="03080600000000000000" pitchFamily="66" charset="0"/>
              </a:rPr>
              <a:t>Council</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Museums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created</a:t>
            </a:r>
            <a:r>
              <a:rPr lang="it-IT" sz="2400" dirty="0" smtClean="0">
                <a:latin typeface="Estrangelo Edessa" panose="03080600000000000000" pitchFamily="66" charset="0"/>
                <a:cs typeface="Estrangelo Edessa" panose="03080600000000000000" pitchFamily="66" charset="0"/>
              </a:rPr>
              <a:t> under the </a:t>
            </a:r>
            <a:r>
              <a:rPr lang="it-IT" sz="2400" dirty="0" err="1" smtClean="0">
                <a:latin typeface="Estrangelo Edessa" panose="03080600000000000000" pitchFamily="66" charset="0"/>
                <a:cs typeface="Estrangelo Edessa" panose="03080600000000000000" pitchFamily="66" charset="0"/>
              </a:rPr>
              <a:t>direction</a:t>
            </a:r>
            <a:r>
              <a:rPr lang="it-IT" sz="2400" dirty="0" smtClean="0">
                <a:latin typeface="Estrangelo Edessa" panose="03080600000000000000" pitchFamily="66" charset="0"/>
                <a:cs typeface="Estrangelo Edessa" panose="03080600000000000000" pitchFamily="66" charset="0"/>
              </a:rPr>
              <a:t> of Unesco in 1946.</a:t>
            </a:r>
          </a:p>
          <a:p>
            <a:pPr marL="0" indent="0" algn="just">
              <a:buNone/>
            </a:pPr>
            <a:endParaRPr lang="it-IT" sz="2400" dirty="0">
              <a:latin typeface="Estrangelo Edessa" panose="03080600000000000000" pitchFamily="66" charset="0"/>
              <a:cs typeface="Estrangelo Edessa" panose="03080600000000000000" pitchFamily="66" charset="0"/>
            </a:endParaRPr>
          </a:p>
          <a:p>
            <a:pPr marL="0" indent="0" algn="just">
              <a:buNone/>
            </a:pPr>
            <a:r>
              <a:rPr lang="it-IT" sz="2400" dirty="0" err="1" smtClean="0">
                <a:latin typeface="Estrangelo Edessa" panose="03080600000000000000" pitchFamily="66" charset="0"/>
                <a:cs typeface="Estrangelo Edessa" panose="03080600000000000000" pitchFamily="66" charset="0"/>
              </a:rPr>
              <a:t>It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promoted</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two</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important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conferences</a:t>
            </a:r>
            <a:r>
              <a:rPr lang="it-IT" sz="2400" dirty="0" smtClean="0">
                <a:latin typeface="Estrangelo Edessa" panose="03080600000000000000" pitchFamily="66" charset="0"/>
                <a:cs typeface="Estrangelo Edessa" panose="03080600000000000000" pitchFamily="66" charset="0"/>
              </a:rPr>
              <a:t>:</a:t>
            </a:r>
          </a:p>
          <a:p>
            <a:pPr marL="457200" indent="-457200" algn="just">
              <a:buAutoNum type="arabicParenR"/>
            </a:pPr>
            <a:r>
              <a:rPr lang="it-IT" sz="2400" dirty="0" smtClean="0">
                <a:latin typeface="Estrangelo Edessa" panose="03080600000000000000" pitchFamily="66" charset="0"/>
                <a:cs typeface="Estrangelo Edessa" panose="03080600000000000000" pitchFamily="66" charset="0"/>
              </a:rPr>
              <a:t>The conference of Rome (1930), </a:t>
            </a:r>
            <a:r>
              <a:rPr lang="it-IT" sz="2400" dirty="0" err="1" smtClean="0">
                <a:latin typeface="Estrangelo Edessa" panose="03080600000000000000" pitchFamily="66" charset="0"/>
                <a:cs typeface="Estrangelo Edessa" panose="03080600000000000000" pitchFamily="66" charset="0"/>
              </a:rPr>
              <a:t>devoted</a:t>
            </a:r>
            <a:r>
              <a:rPr lang="it-IT" sz="2400" dirty="0" smtClean="0">
                <a:latin typeface="Estrangelo Edessa" panose="03080600000000000000" pitchFamily="66" charset="0"/>
                <a:cs typeface="Estrangelo Edessa" panose="03080600000000000000" pitchFamily="66" charset="0"/>
              </a:rPr>
              <a:t> to the </a:t>
            </a:r>
            <a:r>
              <a:rPr lang="it-IT" sz="2400" dirty="0" err="1" smtClean="0">
                <a:latin typeface="Estrangelo Edessa" panose="03080600000000000000" pitchFamily="66" charset="0"/>
                <a:cs typeface="Estrangelo Edessa" panose="03080600000000000000" pitchFamily="66" charset="0"/>
              </a:rPr>
              <a:t>study</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scientific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methods</a:t>
            </a:r>
            <a:r>
              <a:rPr lang="it-IT" sz="2400" dirty="0" smtClean="0">
                <a:latin typeface="Estrangelo Edessa" panose="03080600000000000000" pitchFamily="66" charset="0"/>
                <a:cs typeface="Estrangelo Edessa" panose="03080600000000000000" pitchFamily="66" charset="0"/>
              </a:rPr>
              <a:t> for the </a:t>
            </a:r>
            <a:r>
              <a:rPr lang="it-IT" sz="2400" dirty="0" err="1" smtClean="0">
                <a:latin typeface="Estrangelo Edessa" panose="03080600000000000000" pitchFamily="66" charset="0"/>
                <a:cs typeface="Estrangelo Edessa" panose="03080600000000000000" pitchFamily="66" charset="0"/>
              </a:rPr>
              <a:t>examination</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preservation</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works</a:t>
            </a:r>
            <a:r>
              <a:rPr lang="it-IT" sz="2400" dirty="0" smtClean="0">
                <a:latin typeface="Estrangelo Edessa" panose="03080600000000000000" pitchFamily="66" charset="0"/>
                <a:cs typeface="Estrangelo Edessa" panose="03080600000000000000" pitchFamily="66" charset="0"/>
              </a:rPr>
              <a:t> of art;</a:t>
            </a:r>
          </a:p>
          <a:p>
            <a:pPr marL="457200" indent="-457200" algn="just">
              <a:buAutoNum type="arabicParenR"/>
            </a:pPr>
            <a:r>
              <a:rPr lang="it-IT" sz="2400" dirty="0" smtClean="0">
                <a:latin typeface="Estrangelo Edessa" panose="03080600000000000000" pitchFamily="66" charset="0"/>
                <a:cs typeface="Estrangelo Edessa" panose="03080600000000000000" pitchFamily="66" charset="0"/>
              </a:rPr>
              <a:t>The Conference of </a:t>
            </a:r>
            <a:r>
              <a:rPr lang="it-IT" sz="2400" dirty="0" err="1" smtClean="0">
                <a:latin typeface="Estrangelo Edessa" panose="03080600000000000000" pitchFamily="66" charset="0"/>
                <a:cs typeface="Estrangelo Edessa" panose="03080600000000000000" pitchFamily="66" charset="0"/>
              </a:rPr>
              <a:t>Athens</a:t>
            </a:r>
            <a:r>
              <a:rPr lang="it-IT" sz="2400" dirty="0" smtClean="0">
                <a:latin typeface="Estrangelo Edessa" panose="03080600000000000000" pitchFamily="66" charset="0"/>
                <a:cs typeface="Estrangelo Edessa" panose="03080600000000000000" pitchFamily="66" charset="0"/>
              </a:rPr>
              <a:t> (1931), </a:t>
            </a:r>
            <a:r>
              <a:rPr lang="it-IT" sz="2400" dirty="0" err="1" smtClean="0">
                <a:latin typeface="Estrangelo Edessa" panose="03080600000000000000" pitchFamily="66" charset="0"/>
                <a:cs typeface="Estrangelo Edessa" panose="03080600000000000000" pitchFamily="66" charset="0"/>
              </a:rPr>
              <a:t>devoted</a:t>
            </a:r>
            <a:r>
              <a:rPr lang="it-IT" sz="2400" dirty="0" smtClean="0">
                <a:latin typeface="Estrangelo Edessa" panose="03080600000000000000" pitchFamily="66" charset="0"/>
                <a:cs typeface="Estrangelo Edessa" panose="03080600000000000000" pitchFamily="66" charset="0"/>
              </a:rPr>
              <a:t> to the </a:t>
            </a:r>
            <a:r>
              <a:rPr lang="it-IT" sz="2400" dirty="0" err="1" smtClean="0">
                <a:latin typeface="Estrangelo Edessa" panose="03080600000000000000" pitchFamily="66" charset="0"/>
                <a:cs typeface="Estrangelo Edessa" panose="03080600000000000000" pitchFamily="66" charset="0"/>
              </a:rPr>
              <a:t>conservation</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architectural</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monuments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approving</a:t>
            </a:r>
            <a:r>
              <a:rPr lang="it-IT" sz="2400" dirty="0" smtClean="0">
                <a:latin typeface="Estrangelo Edessa" panose="03080600000000000000" pitchFamily="66" charset="0"/>
                <a:cs typeface="Estrangelo Edessa" panose="03080600000000000000" pitchFamily="66" charset="0"/>
              </a:rPr>
              <a:t> an </a:t>
            </a:r>
            <a:r>
              <a:rPr lang="it-IT" sz="2400" dirty="0" err="1" smtClean="0">
                <a:latin typeface="Estrangelo Edessa" panose="03080600000000000000" pitchFamily="66" charset="0"/>
                <a:cs typeface="Estrangelo Edessa" panose="03080600000000000000" pitchFamily="66" charset="0"/>
              </a:rPr>
              <a:t>important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document</a:t>
            </a:r>
            <a:r>
              <a:rPr lang="it-IT" sz="2400" dirty="0" smtClean="0">
                <a:latin typeface="Estrangelo Edessa" panose="03080600000000000000" pitchFamily="66" charset="0"/>
                <a:cs typeface="Estrangelo Edessa" panose="03080600000000000000" pitchFamily="66" charset="0"/>
              </a:rPr>
              <a:t> (the so-</a:t>
            </a:r>
            <a:r>
              <a:rPr lang="it-IT" sz="2400" dirty="0" err="1" smtClean="0">
                <a:latin typeface="Estrangelo Edessa" panose="03080600000000000000" pitchFamily="66" charset="0"/>
                <a:cs typeface="Estrangelo Edessa" panose="03080600000000000000" pitchFamily="66" charset="0"/>
              </a:rPr>
              <a:t>called</a:t>
            </a:r>
            <a:r>
              <a:rPr lang="it-IT" sz="2400" dirty="0" smtClean="0">
                <a:latin typeface="Estrangelo Edessa" panose="03080600000000000000" pitchFamily="66" charset="0"/>
                <a:cs typeface="Estrangelo Edessa" panose="03080600000000000000" pitchFamily="66" charset="0"/>
              </a:rPr>
              <a:t> «Charter of </a:t>
            </a:r>
            <a:r>
              <a:rPr lang="it-IT" sz="2400" dirty="0" err="1" smtClean="0">
                <a:latin typeface="Estrangelo Edessa" panose="03080600000000000000" pitchFamily="66" charset="0"/>
                <a:cs typeface="Estrangelo Edessa" panose="03080600000000000000" pitchFamily="66" charset="0"/>
              </a:rPr>
              <a:t>Athens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around</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relationship</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between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preservation</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restoration</a:t>
            </a:r>
            <a:r>
              <a:rPr lang="it-IT" sz="2400" dirty="0" smtClean="0">
                <a:latin typeface="Estrangelo Edessa" panose="03080600000000000000" pitchFamily="66" charset="0"/>
                <a:cs typeface="Estrangelo Edessa" panose="03080600000000000000" pitchFamily="66" charset="0"/>
              </a:rPr>
              <a:t>.</a:t>
            </a:r>
            <a:endParaRPr lang="it-IT" sz="2400" dirty="0">
              <a:latin typeface="Estrangelo Edessa" panose="03080600000000000000" pitchFamily="66" charset="0"/>
              <a:cs typeface="Estrangelo Edessa" panose="03080600000000000000" pitchFamily="66" charset="0"/>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489" y="5546272"/>
            <a:ext cx="2495550" cy="990600"/>
          </a:xfrm>
          <a:prstGeom prst="rect">
            <a:avLst/>
          </a:prstGeom>
        </p:spPr>
      </p:pic>
      <p:sp>
        <p:nvSpPr>
          <p:cNvPr id="8" name="CasellaDiTesto 7"/>
          <p:cNvSpPr txBox="1"/>
          <p:nvPr/>
        </p:nvSpPr>
        <p:spPr>
          <a:xfrm>
            <a:off x="8241475" y="5911222"/>
            <a:ext cx="3246402" cy="369332"/>
          </a:xfrm>
          <a:prstGeom prst="rect">
            <a:avLst/>
          </a:prstGeom>
          <a:noFill/>
        </p:spPr>
        <p:txBody>
          <a:bodyPr wrap="none" rtlCol="0">
            <a:spAutoFit/>
          </a:bodyPr>
          <a:lstStyle/>
          <a:p>
            <a:r>
              <a:rPr lang="it-IT" i="1" dirty="0" smtClean="0">
                <a:latin typeface="Estrangelo Edessa" panose="03080600000000000000" pitchFamily="66" charset="0"/>
                <a:cs typeface="Estrangelo Edessa" panose="03080600000000000000" pitchFamily="66" charset="0"/>
              </a:rPr>
              <a:t>Gustavo Giovannoni (1873-1947)</a:t>
            </a:r>
            <a:endParaRPr lang="it-IT" i="1"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0506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historical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context</a:t>
            </a:r>
            <a:r>
              <a:rPr lang="it-IT" dirty="0" smtClean="0">
                <a:latin typeface="Estrangelo Edessa" panose="03080600000000000000" pitchFamily="66" charset="0"/>
                <a:cs typeface="Estrangelo Edessa" panose="03080600000000000000" pitchFamily="66" charset="0"/>
              </a:rPr>
              <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International </a:t>
            </a:r>
            <a:r>
              <a:rPr lang="it-IT" dirty="0" err="1" smtClean="0">
                <a:latin typeface="Estrangelo Edessa" panose="03080600000000000000" pitchFamily="66" charset="0"/>
                <a:cs typeface="Estrangelo Edessa" panose="03080600000000000000" pitchFamily="66" charset="0"/>
              </a:rPr>
              <a:t>Congress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Modern</a:t>
            </a:r>
            <a:r>
              <a:rPr lang="it-IT" dirty="0" smtClean="0">
                <a:latin typeface="Estrangelo Edessa" panose="03080600000000000000" pitchFamily="66" charset="0"/>
                <a:cs typeface="Estrangelo Edessa" panose="03080600000000000000" pitchFamily="66" charset="0"/>
              </a:rPr>
              <a:t> Architecture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marL="0" indent="0" algn="just">
              <a:buNone/>
            </a:pPr>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created</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Switzerland</a:t>
            </a:r>
            <a:r>
              <a:rPr lang="it-IT" dirty="0" smtClean="0">
                <a:latin typeface="Estrangelo Edessa" panose="03080600000000000000" pitchFamily="66" charset="0"/>
                <a:cs typeface="Estrangelo Edessa" panose="03080600000000000000" pitchFamily="66" charset="0"/>
              </a:rPr>
              <a:t> in 1928 (last in 1959), and </a:t>
            </a:r>
            <a:r>
              <a:rPr lang="it-IT" dirty="0" err="1" smtClean="0">
                <a:latin typeface="Estrangelo Edessa" panose="03080600000000000000" pitchFamily="66" charset="0"/>
                <a:cs typeface="Estrangelo Edessa" panose="03080600000000000000" pitchFamily="66" charset="0"/>
              </a:rPr>
              <a:t>represented</a:t>
            </a:r>
            <a:r>
              <a:rPr lang="it-IT" dirty="0" smtClean="0">
                <a:latin typeface="Estrangelo Edessa" panose="03080600000000000000" pitchFamily="66" charset="0"/>
                <a:cs typeface="Estrangelo Edessa" panose="03080600000000000000" pitchFamily="66" charset="0"/>
              </a:rPr>
              <a:t> the large </a:t>
            </a:r>
            <a:r>
              <a:rPr lang="it-IT" dirty="0" err="1" smtClean="0">
                <a:latin typeface="Estrangelo Edessa" panose="03080600000000000000" pitchFamily="66" charset="0"/>
                <a:cs typeface="Estrangelo Edessa" panose="03080600000000000000" pitchFamily="66" charset="0"/>
              </a:rPr>
              <a:t>movement</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renovation</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architecture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linked</a:t>
            </a:r>
            <a:r>
              <a:rPr lang="it-IT" dirty="0" smtClean="0">
                <a:latin typeface="Estrangelo Edessa" panose="03080600000000000000" pitchFamily="66" charset="0"/>
                <a:cs typeface="Estrangelo Edessa" panose="03080600000000000000" pitchFamily="66" charset="0"/>
              </a:rPr>
              <a:t> to the new </a:t>
            </a:r>
            <a:r>
              <a:rPr lang="it-IT" dirty="0" err="1" smtClean="0">
                <a:latin typeface="Estrangelo Edessa" panose="03080600000000000000" pitchFamily="66" charset="0"/>
                <a:cs typeface="Estrangelo Edessa" panose="03080600000000000000" pitchFamily="66" charset="0"/>
              </a:rPr>
              <a:t>artistic</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expressions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emerged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around</a:t>
            </a:r>
            <a:r>
              <a:rPr lang="it-IT" dirty="0" smtClean="0">
                <a:latin typeface="Estrangelo Edessa" panose="03080600000000000000" pitchFamily="66" charset="0"/>
                <a:cs typeface="Estrangelo Edessa" panose="03080600000000000000" pitchFamily="66" charset="0"/>
              </a:rPr>
              <a:t> the First World War, </a:t>
            </a:r>
            <a:r>
              <a:rPr lang="it-IT" dirty="0" err="1" smtClean="0">
                <a:latin typeface="Estrangelo Edessa" panose="03080600000000000000" pitchFamily="66" charset="0"/>
                <a:cs typeface="Estrangelo Edessa" panose="03080600000000000000" pitchFamily="66" charset="0"/>
              </a:rPr>
              <a:t>such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the </a:t>
            </a:r>
            <a:r>
              <a:rPr lang="it-IT" i="1" dirty="0" smtClean="0">
                <a:latin typeface="Estrangelo Edessa" panose="03080600000000000000" pitchFamily="66" charset="0"/>
                <a:cs typeface="Estrangelo Edessa" panose="03080600000000000000" pitchFamily="66" charset="0"/>
              </a:rPr>
              <a:t>Manifesto of Futurismo </a:t>
            </a:r>
            <a:r>
              <a:rPr lang="it-IT" dirty="0" smtClean="0">
                <a:latin typeface="Estrangelo Edessa" panose="03080600000000000000" pitchFamily="66" charset="0"/>
                <a:cs typeface="Estrangelo Edessa" panose="03080600000000000000" pitchFamily="66" charset="0"/>
              </a:rPr>
              <a:t>(1909) or the «De </a:t>
            </a:r>
            <a:r>
              <a:rPr lang="it-IT" dirty="0" err="1" smtClean="0">
                <a:latin typeface="Estrangelo Edessa" panose="03080600000000000000" pitchFamily="66" charset="0"/>
                <a:cs typeface="Estrangelo Edessa" panose="03080600000000000000" pitchFamily="66" charset="0"/>
              </a:rPr>
              <a:t>Stijl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Movement</a:t>
            </a:r>
            <a:r>
              <a:rPr lang="it-IT" dirty="0" smtClean="0">
                <a:latin typeface="Estrangelo Edessa" panose="03080600000000000000" pitchFamily="66" charset="0"/>
                <a:cs typeface="Estrangelo Edessa" panose="03080600000000000000" pitchFamily="66" charset="0"/>
              </a:rPr>
              <a:t>» in the Netherlands, or the Bauhaus in Germany. </a:t>
            </a:r>
          </a:p>
          <a:p>
            <a:pPr marL="0" indent="0" algn="just">
              <a:buNone/>
            </a:pP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Congress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Athens</a:t>
            </a:r>
            <a:r>
              <a:rPr lang="it-IT" dirty="0" smtClean="0">
                <a:latin typeface="Estrangelo Edessa" panose="03080600000000000000" pitchFamily="66" charset="0"/>
                <a:cs typeface="Estrangelo Edessa" panose="03080600000000000000" pitchFamily="66" charset="0"/>
              </a:rPr>
              <a:t> in 1933 </a:t>
            </a:r>
            <a:r>
              <a:rPr lang="it-IT" dirty="0" err="1" smtClean="0">
                <a:latin typeface="Estrangelo Edessa" panose="03080600000000000000" pitchFamily="66" charset="0"/>
                <a:cs typeface="Estrangelo Edessa" panose="03080600000000000000" pitchFamily="66" charset="0"/>
              </a:rPr>
              <a:t>produced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another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important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document</a:t>
            </a:r>
            <a:r>
              <a:rPr lang="it-IT" dirty="0" smtClean="0">
                <a:latin typeface="Estrangelo Edessa" panose="03080600000000000000" pitchFamily="66" charset="0"/>
                <a:cs typeface="Estrangelo Edessa" panose="03080600000000000000" pitchFamily="66" charset="0"/>
              </a:rPr>
              <a:t> (the so-</a:t>
            </a:r>
            <a:r>
              <a:rPr lang="it-IT" dirty="0" err="1" smtClean="0">
                <a:latin typeface="Estrangelo Edessa" panose="03080600000000000000" pitchFamily="66" charset="0"/>
                <a:cs typeface="Estrangelo Edessa" panose="03080600000000000000" pitchFamily="66" charset="0"/>
              </a:rPr>
              <a:t>called</a:t>
            </a:r>
            <a:r>
              <a:rPr lang="it-IT" dirty="0" smtClean="0">
                <a:latin typeface="Estrangelo Edessa" panose="03080600000000000000" pitchFamily="66" charset="0"/>
                <a:cs typeface="Estrangelo Edessa" panose="03080600000000000000" pitchFamily="66" charset="0"/>
              </a:rPr>
              <a:t> «</a:t>
            </a:r>
            <a:r>
              <a:rPr lang="it-IT" i="1" dirty="0" err="1" smtClean="0">
                <a:latin typeface="Estrangelo Edessa" panose="03080600000000000000" pitchFamily="66" charset="0"/>
                <a:cs typeface="Estrangelo Edessa" panose="03080600000000000000" pitchFamily="66" charset="0"/>
              </a:rPr>
              <a:t>Charte</a:t>
            </a:r>
            <a:r>
              <a:rPr lang="it-IT" i="1" dirty="0" smtClean="0">
                <a:latin typeface="Estrangelo Edessa" panose="03080600000000000000" pitchFamily="66" charset="0"/>
                <a:cs typeface="Estrangelo Edessa" panose="03080600000000000000" pitchFamily="66" charset="0"/>
              </a:rPr>
              <a:t> d’</a:t>
            </a:r>
            <a:r>
              <a:rPr lang="it-IT" i="1" dirty="0" err="1" smtClean="0">
                <a:latin typeface="Estrangelo Edessa" panose="03080600000000000000" pitchFamily="66" charset="0"/>
                <a:cs typeface="Estrangelo Edessa" panose="03080600000000000000" pitchFamily="66" charset="0"/>
              </a:rPr>
              <a:t>Athènes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following</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conclusions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get</a:t>
            </a:r>
            <a:r>
              <a:rPr lang="it-IT" dirty="0" smtClean="0">
                <a:latin typeface="Estrangelo Edessa" panose="03080600000000000000" pitchFamily="66" charset="0"/>
                <a:cs typeface="Estrangelo Edessa" panose="03080600000000000000" pitchFamily="66" charset="0"/>
              </a:rPr>
              <a:t> in the Conference of 1931. The general </a:t>
            </a:r>
            <a:r>
              <a:rPr lang="it-IT" dirty="0" err="1" smtClean="0">
                <a:latin typeface="Estrangelo Edessa" panose="03080600000000000000" pitchFamily="66" charset="0"/>
                <a:cs typeface="Estrangelo Edessa" panose="03080600000000000000" pitchFamily="66" charset="0"/>
              </a:rPr>
              <a:t>Secretary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Siegfried </a:t>
            </a:r>
            <a:r>
              <a:rPr lang="it-IT" dirty="0" err="1" smtClean="0">
                <a:latin typeface="Estrangelo Edessa" panose="03080600000000000000" pitchFamily="66" charset="0"/>
                <a:cs typeface="Estrangelo Edessa" panose="03080600000000000000" pitchFamily="66" charset="0"/>
              </a:rPr>
              <a:t>Giedion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one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most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active</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members</a:t>
            </a:r>
            <a:r>
              <a:rPr lang="it-IT" dirty="0" smtClean="0">
                <a:latin typeface="Estrangelo Edessa" panose="03080600000000000000" pitchFamily="66" charset="0"/>
                <a:cs typeface="Estrangelo Edessa" panose="03080600000000000000" pitchFamily="66" charset="0"/>
              </a:rPr>
              <a:t> Le </a:t>
            </a:r>
            <a:r>
              <a:rPr lang="it-IT" dirty="0" err="1" smtClean="0">
                <a:latin typeface="Estrangelo Edessa" panose="03080600000000000000" pitchFamily="66" charset="0"/>
                <a:cs typeface="Estrangelo Edessa" panose="03080600000000000000" pitchFamily="66" charset="0"/>
              </a:rPr>
              <a:t>Corbusier</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19988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Under the Unesco</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lstStyle/>
          <a:p>
            <a:pPr algn="just"/>
            <a:r>
              <a:rPr lang="it-IT" u="sng" dirty="0" smtClean="0">
                <a:latin typeface="Estrangelo Edessa" panose="03080600000000000000" pitchFamily="66" charset="0"/>
                <a:cs typeface="Estrangelo Edessa" panose="03080600000000000000" pitchFamily="66" charset="0"/>
              </a:rPr>
              <a:t>International </a:t>
            </a:r>
            <a:r>
              <a:rPr lang="it-IT" u="sng" dirty="0" err="1" smtClean="0">
                <a:latin typeface="Estrangelo Edessa" panose="03080600000000000000" pitchFamily="66" charset="0"/>
                <a:cs typeface="Estrangelo Edessa" panose="03080600000000000000" pitchFamily="66" charset="0"/>
              </a:rPr>
              <a:t>Council</a:t>
            </a:r>
            <a:r>
              <a:rPr lang="it-IT" u="sng" dirty="0" smtClean="0">
                <a:latin typeface="Estrangelo Edessa" panose="03080600000000000000" pitchFamily="66" charset="0"/>
                <a:cs typeface="Estrangelo Edessa" panose="03080600000000000000" pitchFamily="66" charset="0"/>
              </a:rPr>
              <a:t> of </a:t>
            </a:r>
            <a:r>
              <a:rPr lang="it-IT" u="sng" dirty="0" err="1" smtClean="0">
                <a:latin typeface="Estrangelo Edessa" panose="03080600000000000000" pitchFamily="66" charset="0"/>
                <a:cs typeface="Estrangelo Edessa" panose="03080600000000000000" pitchFamily="66" charset="0"/>
              </a:rPr>
              <a:t>Museums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created</a:t>
            </a:r>
            <a:r>
              <a:rPr lang="it-IT" dirty="0" smtClean="0">
                <a:latin typeface="Estrangelo Edessa" panose="03080600000000000000" pitchFamily="66" charset="0"/>
                <a:cs typeface="Estrangelo Edessa" panose="03080600000000000000" pitchFamily="66" charset="0"/>
              </a:rPr>
              <a:t> in 1946 (</a:t>
            </a:r>
            <a:r>
              <a:rPr lang="it-IT" dirty="0" err="1" smtClean="0">
                <a:latin typeface="Estrangelo Edessa" panose="03080600000000000000" pitchFamily="66" charset="0"/>
                <a:cs typeface="Estrangelo Edessa" panose="03080600000000000000" pitchFamily="66" charset="0"/>
              </a:rPr>
              <a:t>President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Chauncey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Hamlin</a:t>
            </a:r>
            <a:r>
              <a:rPr lang="it-IT" dirty="0" smtClean="0">
                <a:latin typeface="Estrangelo Edessa" panose="03080600000000000000" pitchFamily="66" charset="0"/>
                <a:cs typeface="Estrangelo Edessa" panose="03080600000000000000" pitchFamily="66" charset="0"/>
              </a:rPr>
              <a:t> – 1946-1953 – </a:t>
            </a:r>
            <a:r>
              <a:rPr lang="it-IT" dirty="0" err="1" smtClean="0">
                <a:latin typeface="Estrangelo Edessa" panose="03080600000000000000" pitchFamily="66" charset="0"/>
                <a:cs typeface="Estrangelo Edessa" panose="03080600000000000000" pitchFamily="66" charset="0"/>
              </a:rPr>
              <a:t>then</a:t>
            </a:r>
            <a:r>
              <a:rPr lang="it-IT" dirty="0" smtClean="0">
                <a:latin typeface="Estrangelo Edessa" panose="03080600000000000000" pitchFamily="66" charset="0"/>
                <a:cs typeface="Estrangelo Edessa" panose="03080600000000000000" pitchFamily="66" charset="0"/>
              </a:rPr>
              <a:t> Georges </a:t>
            </a:r>
            <a:r>
              <a:rPr lang="it-IT" dirty="0" err="1" smtClean="0">
                <a:latin typeface="Estrangelo Edessa" panose="03080600000000000000" pitchFamily="66" charset="0"/>
                <a:cs typeface="Estrangelo Edessa" panose="03080600000000000000" pitchFamily="66" charset="0"/>
              </a:rPr>
              <a:t>Salles</a:t>
            </a:r>
            <a:r>
              <a:rPr lang="it-IT" dirty="0" smtClean="0">
                <a:latin typeface="Estrangelo Edessa" panose="03080600000000000000" pitchFamily="66" charset="0"/>
                <a:cs typeface="Estrangelo Edessa" panose="03080600000000000000" pitchFamily="66" charset="0"/>
              </a:rPr>
              <a:t> – 1953-1959 – </a:t>
            </a:r>
            <a:r>
              <a:rPr lang="it-IT" dirty="0" err="1" smtClean="0">
                <a:latin typeface="Estrangelo Edessa" panose="03080600000000000000" pitchFamily="66" charset="0"/>
                <a:cs typeface="Estrangelo Edessa" panose="03080600000000000000" pitchFamily="66" charset="0"/>
              </a:rPr>
              <a:t>then</a:t>
            </a:r>
            <a:r>
              <a:rPr lang="it-IT" dirty="0" smtClean="0">
                <a:latin typeface="Estrangelo Edessa" panose="03080600000000000000" pitchFamily="66" charset="0"/>
                <a:cs typeface="Estrangelo Edessa" panose="03080600000000000000" pitchFamily="66" charset="0"/>
              </a:rPr>
              <a:t> Philip </a:t>
            </a:r>
            <a:r>
              <a:rPr lang="it-IT" dirty="0" err="1" smtClean="0">
                <a:latin typeface="Estrangelo Edessa" panose="03080600000000000000" pitchFamily="66" charset="0"/>
                <a:cs typeface="Estrangelo Edessa" panose="03080600000000000000" pitchFamily="66" charset="0"/>
              </a:rPr>
              <a:t>Hendy</a:t>
            </a:r>
            <a:r>
              <a:rPr lang="it-IT" dirty="0" smtClean="0">
                <a:latin typeface="Estrangelo Edessa" panose="03080600000000000000" pitchFamily="66" charset="0"/>
                <a:cs typeface="Estrangelo Edessa" panose="03080600000000000000" pitchFamily="66" charset="0"/>
              </a:rPr>
              <a:t> – 1959-1965 – </a:t>
            </a:r>
            <a:r>
              <a:rPr lang="it-IT" dirty="0" err="1" smtClean="0">
                <a:latin typeface="Estrangelo Edessa" panose="03080600000000000000" pitchFamily="66" charset="0"/>
                <a:cs typeface="Estrangelo Edessa" panose="03080600000000000000" pitchFamily="66" charset="0"/>
              </a:rPr>
              <a:t>then</a:t>
            </a:r>
            <a:r>
              <a:rPr lang="it-IT" dirty="0" smtClean="0">
                <a:latin typeface="Estrangelo Edessa" panose="03080600000000000000" pitchFamily="66" charset="0"/>
                <a:cs typeface="Estrangelo Edessa" panose="03080600000000000000" pitchFamily="66" charset="0"/>
              </a:rPr>
              <a:t> Arthur Van </a:t>
            </a:r>
            <a:r>
              <a:rPr lang="it-IT" dirty="0" err="1" smtClean="0">
                <a:latin typeface="Estrangelo Edessa" panose="03080600000000000000" pitchFamily="66" charset="0"/>
                <a:cs typeface="Estrangelo Edessa" panose="03080600000000000000" pitchFamily="66" charset="0"/>
              </a:rPr>
              <a:t>Schendel</a:t>
            </a:r>
            <a:r>
              <a:rPr lang="it-IT" dirty="0" smtClean="0">
                <a:latin typeface="Estrangelo Edessa" panose="03080600000000000000" pitchFamily="66" charset="0"/>
                <a:cs typeface="Estrangelo Edessa" panose="03080600000000000000" pitchFamily="66" charset="0"/>
              </a:rPr>
              <a:t> – 1965-1971.</a:t>
            </a:r>
          </a:p>
          <a:p>
            <a:pPr algn="just"/>
            <a:r>
              <a:rPr lang="it-IT" dirty="0" smtClean="0">
                <a:latin typeface="Estrangelo Edessa" panose="03080600000000000000" pitchFamily="66" charset="0"/>
                <a:cs typeface="Estrangelo Edessa" panose="03080600000000000000" pitchFamily="66" charset="0"/>
              </a:rPr>
              <a:t>International </a:t>
            </a:r>
            <a:r>
              <a:rPr lang="it-IT" dirty="0" err="1" smtClean="0">
                <a:latin typeface="Estrangelo Edessa" panose="03080600000000000000" pitchFamily="66" charset="0"/>
                <a:cs typeface="Estrangelo Edessa" panose="03080600000000000000" pitchFamily="66" charset="0"/>
              </a:rPr>
              <a:t>Committe</a:t>
            </a:r>
            <a:r>
              <a:rPr lang="it-IT" dirty="0" smtClean="0">
                <a:latin typeface="Estrangelo Edessa" panose="03080600000000000000" pitchFamily="66" charset="0"/>
                <a:cs typeface="Estrangelo Edessa" panose="03080600000000000000" pitchFamily="66" charset="0"/>
              </a:rPr>
              <a:t> for </a:t>
            </a:r>
            <a:r>
              <a:rPr lang="it-IT" dirty="0" err="1" smtClean="0">
                <a:latin typeface="Estrangelo Edessa" panose="03080600000000000000" pitchFamily="66" charset="0"/>
                <a:cs typeface="Estrangelo Edessa" panose="03080600000000000000" pitchFamily="66" charset="0"/>
              </a:rPr>
              <a:t>Monuments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created</a:t>
            </a:r>
            <a:r>
              <a:rPr lang="it-IT" dirty="0" smtClean="0">
                <a:latin typeface="Estrangelo Edessa" panose="03080600000000000000" pitchFamily="66" charset="0"/>
                <a:cs typeface="Estrangelo Edessa" panose="03080600000000000000" pitchFamily="66" charset="0"/>
              </a:rPr>
              <a:t> in 1948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the Unesco </a:t>
            </a:r>
            <a:r>
              <a:rPr lang="it-IT" dirty="0" err="1" smtClean="0">
                <a:latin typeface="Estrangelo Edessa" panose="03080600000000000000" pitchFamily="66" charset="0"/>
                <a:cs typeface="Estrangelo Edessa" panose="03080600000000000000" pitchFamily="66" charset="0"/>
              </a:rPr>
              <a:t>Conferencce</a:t>
            </a:r>
            <a:r>
              <a:rPr lang="it-IT" dirty="0" smtClean="0">
                <a:latin typeface="Estrangelo Edessa" panose="03080600000000000000" pitchFamily="66" charset="0"/>
                <a:cs typeface="Estrangelo Edessa" panose="03080600000000000000" pitchFamily="66" charset="0"/>
              </a:rPr>
              <a:t> of Beirut.</a:t>
            </a:r>
          </a:p>
          <a:p>
            <a:pPr algn="just"/>
            <a:r>
              <a:rPr lang="it-IT" dirty="0" smtClean="0">
                <a:latin typeface="Estrangelo Edessa" panose="03080600000000000000" pitchFamily="66" charset="0"/>
                <a:cs typeface="Estrangelo Edessa" panose="03080600000000000000" pitchFamily="66" charset="0"/>
              </a:rPr>
              <a:t>The International Union for the </a:t>
            </a:r>
            <a:r>
              <a:rPr lang="it-IT" dirty="0" err="1" smtClean="0">
                <a:latin typeface="Estrangelo Edessa" panose="03080600000000000000" pitchFamily="66" charset="0"/>
                <a:cs typeface="Estrangelo Edessa" panose="03080600000000000000" pitchFamily="66" charset="0"/>
              </a:rPr>
              <a:t>Conservation</a:t>
            </a:r>
            <a:r>
              <a:rPr lang="it-IT" dirty="0" smtClean="0">
                <a:latin typeface="Estrangelo Edessa" panose="03080600000000000000" pitchFamily="66" charset="0"/>
                <a:cs typeface="Estrangelo Edessa" panose="03080600000000000000" pitchFamily="66" charset="0"/>
              </a:rPr>
              <a:t> of Nature, </a:t>
            </a:r>
            <a:r>
              <a:rPr lang="it-IT" dirty="0" err="1" smtClean="0">
                <a:latin typeface="Estrangelo Edessa" panose="03080600000000000000" pitchFamily="66" charset="0"/>
                <a:cs typeface="Estrangelo Edessa" panose="03080600000000000000" pitchFamily="66" charset="0"/>
              </a:rPr>
              <a:t>created</a:t>
            </a:r>
            <a:r>
              <a:rPr lang="it-IT" dirty="0" smtClean="0">
                <a:latin typeface="Estrangelo Edessa" panose="03080600000000000000" pitchFamily="66" charset="0"/>
                <a:cs typeface="Estrangelo Edessa" panose="03080600000000000000" pitchFamily="66" charset="0"/>
              </a:rPr>
              <a:t> in 1948 </a:t>
            </a:r>
            <a:r>
              <a:rPr lang="it-IT" dirty="0" err="1" smtClean="0">
                <a:latin typeface="Estrangelo Edessa" panose="03080600000000000000" pitchFamily="66" charset="0"/>
                <a:cs typeface="Estrangelo Edessa" panose="03080600000000000000" pitchFamily="66" charset="0"/>
              </a:rPr>
              <a:t>at</a:t>
            </a:r>
            <a:r>
              <a:rPr lang="it-IT" dirty="0" smtClean="0">
                <a:latin typeface="Estrangelo Edessa" panose="03080600000000000000" pitchFamily="66" charset="0"/>
                <a:cs typeface="Estrangelo Edessa" panose="03080600000000000000" pitchFamily="66" charset="0"/>
              </a:rPr>
              <a:t> the Unesco Conference of </a:t>
            </a:r>
            <a:r>
              <a:rPr lang="it-IT" dirty="0" err="1" smtClean="0">
                <a:latin typeface="Estrangelo Edessa" panose="03080600000000000000" pitchFamily="66" charset="0"/>
                <a:cs typeface="Estrangelo Edessa" panose="03080600000000000000" pitchFamily="66" charset="0"/>
              </a:rPr>
              <a:t>Fointainbleau</a:t>
            </a:r>
            <a:r>
              <a:rPr lang="it-IT" dirty="0" smtClean="0">
                <a:latin typeface="Estrangelo Edessa" panose="03080600000000000000" pitchFamily="66" charset="0"/>
                <a:cs typeface="Estrangelo Edessa" panose="03080600000000000000" pitchFamily="66" charset="0"/>
              </a:rPr>
              <a:t>.</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28171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ICCROM</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algn="just"/>
            <a:r>
              <a:rPr lang="it-IT" sz="2400" dirty="0" smtClean="0">
                <a:latin typeface="Estrangelo Edessa" panose="03080600000000000000" pitchFamily="66" charset="0"/>
                <a:cs typeface="Estrangelo Edessa" panose="03080600000000000000" pitchFamily="66" charset="0"/>
              </a:rPr>
              <a:t>The ICCROM </a:t>
            </a:r>
            <a:r>
              <a:rPr lang="it-IT" sz="2400" dirty="0" err="1" smtClean="0">
                <a:latin typeface="Estrangelo Edessa" panose="03080600000000000000" pitchFamily="66" charset="0"/>
                <a:cs typeface="Estrangelo Edessa" panose="03080600000000000000" pitchFamily="66" charset="0"/>
              </a:rPr>
              <a:t>was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created</a:t>
            </a:r>
            <a:r>
              <a:rPr lang="it-IT" sz="2400" dirty="0" smtClean="0">
                <a:latin typeface="Estrangelo Edessa" panose="03080600000000000000" pitchFamily="66" charset="0"/>
                <a:cs typeface="Estrangelo Edessa" panose="03080600000000000000" pitchFamily="66" charset="0"/>
              </a:rPr>
              <a:t> under the </a:t>
            </a:r>
            <a:r>
              <a:rPr lang="it-IT" sz="2400" dirty="0" err="1" smtClean="0">
                <a:latin typeface="Estrangelo Edessa" panose="03080600000000000000" pitchFamily="66" charset="0"/>
                <a:cs typeface="Estrangelo Edessa" panose="03080600000000000000" pitchFamily="66" charset="0"/>
              </a:rPr>
              <a:t>direction</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within</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initiatives</a:t>
            </a:r>
            <a:r>
              <a:rPr lang="it-IT" sz="2400" dirty="0" smtClean="0">
                <a:latin typeface="Estrangelo Edessa" panose="03080600000000000000" pitchFamily="66" charset="0"/>
                <a:cs typeface="Estrangelo Edessa" panose="03080600000000000000" pitchFamily="66" charset="0"/>
              </a:rPr>
              <a:t> of Unesco, </a:t>
            </a:r>
            <a:r>
              <a:rPr lang="it-IT" sz="2400" dirty="0" err="1" smtClean="0">
                <a:latin typeface="Estrangelo Edessa" panose="03080600000000000000" pitchFamily="66" charset="0"/>
                <a:cs typeface="Estrangelo Edessa" panose="03080600000000000000" pitchFamily="66" charset="0"/>
              </a:rPr>
              <a:t>looking</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at</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main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purposes</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organization</a:t>
            </a:r>
            <a:r>
              <a:rPr lang="it-IT" sz="2400" dirty="0" smtClean="0">
                <a:latin typeface="Estrangelo Edessa" panose="03080600000000000000" pitchFamily="66" charset="0"/>
                <a:cs typeface="Estrangelo Edessa" panose="03080600000000000000" pitchFamily="66" charset="0"/>
              </a:rPr>
              <a:t>. In </a:t>
            </a:r>
            <a:r>
              <a:rPr lang="it-IT" sz="2400" dirty="0" err="1" smtClean="0">
                <a:latin typeface="Estrangelo Edessa" panose="03080600000000000000" pitchFamily="66" charset="0"/>
                <a:cs typeface="Estrangelo Edessa" panose="03080600000000000000" pitchFamily="66" charset="0"/>
              </a:rPr>
              <a:t>particular</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matter</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conservation</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restoration</a:t>
            </a:r>
            <a:r>
              <a:rPr lang="it-IT" sz="2400" dirty="0" smtClean="0">
                <a:latin typeface="Estrangelo Edessa" panose="03080600000000000000" pitchFamily="66" charset="0"/>
                <a:cs typeface="Estrangelo Edessa" panose="03080600000000000000" pitchFamily="66" charset="0"/>
              </a:rPr>
              <a:t> of cultural </a:t>
            </a:r>
            <a:r>
              <a:rPr lang="it-IT" sz="2400" dirty="0" err="1" smtClean="0">
                <a:latin typeface="Estrangelo Edessa" panose="03080600000000000000" pitchFamily="66" charset="0"/>
                <a:cs typeface="Estrangelo Edessa" panose="03080600000000000000" pitchFamily="66" charset="0"/>
              </a:rPr>
              <a:t>property</a:t>
            </a:r>
            <a:r>
              <a:rPr lang="it-IT" sz="2400" dirty="0" smtClean="0">
                <a:latin typeface="Estrangelo Edessa" panose="03080600000000000000" pitchFamily="66" charset="0"/>
                <a:cs typeface="Estrangelo Edessa" panose="03080600000000000000" pitchFamily="66" charset="0"/>
              </a:rPr>
              <a:t> – </a:t>
            </a:r>
            <a:r>
              <a:rPr lang="it-IT" sz="2400" dirty="0" err="1" smtClean="0">
                <a:latin typeface="Estrangelo Edessa" panose="03080600000000000000" pitchFamily="66" charset="0"/>
                <a:cs typeface="Estrangelo Edessa" panose="03080600000000000000" pitchFamily="66" charset="0"/>
              </a:rPr>
              <a:t>following</a:t>
            </a:r>
            <a:r>
              <a:rPr lang="it-IT" sz="2400" dirty="0" smtClean="0">
                <a:latin typeface="Estrangelo Edessa" panose="03080600000000000000" pitchFamily="66" charset="0"/>
                <a:cs typeface="Estrangelo Edessa" panose="03080600000000000000" pitchFamily="66" charset="0"/>
              </a:rPr>
              <a:t> the Hague Convention of 1954 – </a:t>
            </a:r>
            <a:r>
              <a:rPr lang="it-IT" sz="2400" dirty="0" err="1" smtClean="0">
                <a:latin typeface="Estrangelo Edessa" panose="03080600000000000000" pitchFamily="66" charset="0"/>
                <a:cs typeface="Estrangelo Edessa" panose="03080600000000000000" pitchFamily="66" charset="0"/>
              </a:rPr>
              <a:t>was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stressed</a:t>
            </a:r>
            <a:r>
              <a:rPr lang="it-IT" sz="2400" dirty="0" smtClean="0">
                <a:latin typeface="Estrangelo Edessa" panose="03080600000000000000" pitchFamily="66" charset="0"/>
                <a:cs typeface="Estrangelo Edessa" panose="03080600000000000000" pitchFamily="66" charset="0"/>
              </a:rPr>
              <a:t> by some </a:t>
            </a:r>
            <a:r>
              <a:rPr lang="it-IT" sz="2400" dirty="0" err="1" smtClean="0">
                <a:latin typeface="Estrangelo Edessa" panose="03080600000000000000" pitchFamily="66" charset="0"/>
                <a:cs typeface="Estrangelo Edessa" panose="03080600000000000000" pitchFamily="66" charset="0"/>
              </a:rPr>
              <a:t>intellectuals</a:t>
            </a:r>
            <a:r>
              <a:rPr lang="it-IT" sz="2400" dirty="0" smtClean="0">
                <a:latin typeface="Estrangelo Edessa" panose="03080600000000000000" pitchFamily="66" charset="0"/>
                <a:cs typeface="Estrangelo Edessa" panose="03080600000000000000" pitchFamily="66" charset="0"/>
              </a:rPr>
              <a:t> and </a:t>
            </a:r>
            <a:r>
              <a:rPr lang="it-IT" sz="2400" dirty="0" err="1" smtClean="0">
                <a:latin typeface="Estrangelo Edessa" panose="03080600000000000000" pitchFamily="66" charset="0"/>
                <a:cs typeface="Estrangelo Edessa" panose="03080600000000000000" pitchFamily="66" charset="0"/>
              </a:rPr>
              <a:t>operators</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active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members</a:t>
            </a:r>
            <a:r>
              <a:rPr lang="it-IT" sz="2400" dirty="0" smtClean="0">
                <a:latin typeface="Estrangelo Edessa" panose="03080600000000000000" pitchFamily="66" charset="0"/>
                <a:cs typeface="Estrangelo Edessa" panose="03080600000000000000" pitchFamily="66" charset="0"/>
              </a:rPr>
              <a:t> of the International </a:t>
            </a:r>
            <a:r>
              <a:rPr lang="it-IT" sz="2400" dirty="0" err="1" smtClean="0">
                <a:latin typeface="Estrangelo Edessa" panose="03080600000000000000" pitchFamily="66" charset="0"/>
                <a:cs typeface="Estrangelo Edessa" panose="03080600000000000000" pitchFamily="66" charset="0"/>
              </a:rPr>
              <a:t>Council</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Museums</a:t>
            </a:r>
            <a:r>
              <a:rPr lang="it-IT" sz="2400" dirty="0" smtClean="0">
                <a:latin typeface="Estrangelo Edessa" panose="03080600000000000000" pitchFamily="66" charset="0"/>
                <a:cs typeface="Estrangelo Edessa" panose="03080600000000000000" pitchFamily="66" charset="0"/>
              </a:rPr>
              <a:t>: Guglielmo De Angelis d’</a:t>
            </a:r>
            <a:r>
              <a:rPr lang="it-IT" sz="2400" dirty="0" err="1" smtClean="0">
                <a:latin typeface="Estrangelo Edessa" panose="03080600000000000000" pitchFamily="66" charset="0"/>
                <a:cs typeface="Estrangelo Edessa" panose="03080600000000000000" pitchFamily="66" charset="0"/>
              </a:rPr>
              <a:t>Ossat</a:t>
            </a:r>
            <a:r>
              <a:rPr lang="it-IT" sz="2400" dirty="0" smtClean="0">
                <a:latin typeface="Estrangelo Edessa" panose="03080600000000000000" pitchFamily="66" charset="0"/>
                <a:cs typeface="Estrangelo Edessa" panose="03080600000000000000" pitchFamily="66" charset="0"/>
              </a:rPr>
              <a:t>, Piero Gazzola and Giorgio Rosi (</a:t>
            </a:r>
            <a:r>
              <a:rPr lang="it-IT" sz="2400" dirty="0" err="1" smtClean="0">
                <a:latin typeface="Estrangelo Edessa" panose="03080600000000000000" pitchFamily="66" charset="0"/>
                <a:cs typeface="Estrangelo Edessa" panose="03080600000000000000" pitchFamily="66" charset="0"/>
              </a:rPr>
              <a:t>Italy</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Jan</a:t>
            </a:r>
            <a:r>
              <a:rPr lang="it-IT" sz="2400" dirty="0" smtClean="0">
                <a:latin typeface="Estrangelo Edessa" panose="03080600000000000000" pitchFamily="66" charset="0"/>
                <a:cs typeface="Estrangelo Edessa" panose="03080600000000000000" pitchFamily="66" charset="0"/>
              </a:rPr>
              <a:t> Karel van </a:t>
            </a:r>
            <a:r>
              <a:rPr lang="it-IT" sz="2400" dirty="0" err="1" smtClean="0">
                <a:latin typeface="Estrangelo Edessa" panose="03080600000000000000" pitchFamily="66" charset="0"/>
                <a:cs typeface="Estrangelo Edessa" panose="03080600000000000000" pitchFamily="66" charset="0"/>
              </a:rPr>
              <a:t>der</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Haagen</a:t>
            </a:r>
            <a:r>
              <a:rPr lang="it-IT" sz="2400" dirty="0" smtClean="0">
                <a:latin typeface="Estrangelo Edessa" panose="03080600000000000000" pitchFamily="66" charset="0"/>
                <a:cs typeface="Estrangelo Edessa" panose="03080600000000000000" pitchFamily="66" charset="0"/>
              </a:rPr>
              <a:t> (Netherlands), Hiroshi </a:t>
            </a:r>
            <a:r>
              <a:rPr lang="it-IT" sz="2400" dirty="0" err="1" smtClean="0">
                <a:latin typeface="Estrangelo Edessa" panose="03080600000000000000" pitchFamily="66" charset="0"/>
                <a:cs typeface="Estrangelo Edessa" panose="03080600000000000000" pitchFamily="66" charset="0"/>
              </a:rPr>
              <a:t>Daifuku</a:t>
            </a:r>
            <a:r>
              <a:rPr lang="it-IT" sz="2400" dirty="0" smtClean="0">
                <a:latin typeface="Estrangelo Edessa" panose="03080600000000000000" pitchFamily="66" charset="0"/>
                <a:cs typeface="Estrangelo Edessa" panose="03080600000000000000" pitchFamily="66" charset="0"/>
              </a:rPr>
              <a:t> (Japan), </a:t>
            </a:r>
            <a:r>
              <a:rPr lang="it-IT" sz="2400" dirty="0" err="1" smtClean="0">
                <a:latin typeface="Estrangelo Edessa" panose="03080600000000000000" pitchFamily="66" charset="0"/>
                <a:cs typeface="Estrangelo Edessa" panose="03080600000000000000" pitchFamily="66" charset="0"/>
              </a:rPr>
              <a:t>Frédéric</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Gysin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Switzerland</a:t>
            </a:r>
            <a:r>
              <a:rPr lang="it-IT" sz="2400" dirty="0" smtClean="0">
                <a:latin typeface="Estrangelo Edessa" panose="03080600000000000000" pitchFamily="66" charset="0"/>
                <a:cs typeface="Estrangelo Edessa" panose="03080600000000000000" pitchFamily="66" charset="0"/>
              </a:rPr>
              <a:t>).</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44665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Centre in Rome</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85000" lnSpcReduction="10000"/>
          </a:bodyPr>
          <a:lstStyle/>
          <a:p>
            <a:pPr algn="just"/>
            <a:r>
              <a:rPr lang="it-IT" dirty="0" err="1" smtClean="0">
                <a:latin typeface="Estrangelo Edessa" panose="03080600000000000000" pitchFamily="66" charset="0"/>
                <a:cs typeface="Estrangelo Edessa" panose="03080600000000000000" pitchFamily="66" charset="0"/>
              </a:rPr>
              <a:t>After</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series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conferences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followed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between</a:t>
            </a:r>
            <a:r>
              <a:rPr lang="it-IT" dirty="0" smtClean="0">
                <a:latin typeface="Estrangelo Edessa" panose="03080600000000000000" pitchFamily="66" charset="0"/>
                <a:cs typeface="Estrangelo Edessa" panose="03080600000000000000" pitchFamily="66" charset="0"/>
              </a:rPr>
              <a:t> 1952 and 1955, the </a:t>
            </a:r>
            <a:r>
              <a:rPr lang="it-IT" dirty="0" err="1" smtClean="0">
                <a:latin typeface="Estrangelo Edessa" panose="03080600000000000000" pitchFamily="66" charset="0"/>
                <a:cs typeface="Estrangelo Edessa" panose="03080600000000000000" pitchFamily="66" charset="0"/>
              </a:rPr>
              <a:t>ninth</a:t>
            </a:r>
            <a:r>
              <a:rPr lang="it-IT" dirty="0" smtClean="0">
                <a:latin typeface="Estrangelo Edessa" panose="03080600000000000000" pitchFamily="66" charset="0"/>
                <a:cs typeface="Estrangelo Edessa" panose="03080600000000000000" pitchFamily="66" charset="0"/>
              </a:rPr>
              <a:t> session of the Unesco General Conference – meeting in New Delhi in </a:t>
            </a:r>
            <a:r>
              <a:rPr lang="it-IT" dirty="0" err="1" smtClean="0">
                <a:latin typeface="Estrangelo Edessa" panose="03080600000000000000" pitchFamily="66" charset="0"/>
                <a:cs typeface="Estrangelo Edessa" panose="03080600000000000000" pitchFamily="66" charset="0"/>
              </a:rPr>
              <a:t>november-december</a:t>
            </a:r>
            <a:r>
              <a:rPr lang="it-IT" dirty="0" smtClean="0">
                <a:latin typeface="Estrangelo Edessa" panose="03080600000000000000" pitchFamily="66" charset="0"/>
                <a:cs typeface="Estrangelo Edessa" panose="03080600000000000000" pitchFamily="66" charset="0"/>
              </a:rPr>
              <a:t> 1956 – </a:t>
            </a:r>
            <a:r>
              <a:rPr lang="it-IT" dirty="0" err="1" smtClean="0">
                <a:latin typeface="Estrangelo Edessa" panose="03080600000000000000" pitchFamily="66" charset="0"/>
                <a:cs typeface="Estrangelo Edessa" panose="03080600000000000000" pitchFamily="66" charset="0"/>
              </a:rPr>
              <a:t>established</a:t>
            </a:r>
            <a:r>
              <a:rPr lang="it-IT" dirty="0" smtClean="0">
                <a:latin typeface="Estrangelo Edessa" panose="03080600000000000000" pitchFamily="66" charset="0"/>
                <a:cs typeface="Estrangelo Edessa" panose="03080600000000000000" pitchFamily="66" charset="0"/>
              </a:rPr>
              <a:t> to create the International Centre for the </a:t>
            </a:r>
            <a:r>
              <a:rPr lang="it-IT" dirty="0" err="1" smtClean="0">
                <a:latin typeface="Estrangelo Edessa" panose="03080600000000000000" pitchFamily="66" charset="0"/>
                <a:cs typeface="Estrangelo Edessa" panose="03080600000000000000" pitchFamily="66" charset="0"/>
              </a:rPr>
              <a:t>Study</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Preservation</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Restoration</a:t>
            </a:r>
            <a:r>
              <a:rPr lang="it-IT" dirty="0" smtClean="0">
                <a:latin typeface="Estrangelo Edessa" panose="03080600000000000000" pitchFamily="66" charset="0"/>
                <a:cs typeface="Estrangelo Edessa" panose="03080600000000000000" pitchFamily="66" charset="0"/>
              </a:rPr>
              <a:t> of Cultural </a:t>
            </a:r>
            <a:r>
              <a:rPr lang="it-IT" dirty="0" err="1" smtClean="0">
                <a:latin typeface="Estrangelo Edessa" panose="03080600000000000000" pitchFamily="66" charset="0"/>
                <a:cs typeface="Estrangelo Edessa" panose="03080600000000000000" pitchFamily="66" charset="0"/>
              </a:rPr>
              <a:t>Property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also</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established</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place</a:t>
            </a:r>
            <a:r>
              <a:rPr lang="it-IT" dirty="0" smtClean="0">
                <a:latin typeface="Estrangelo Edessa" panose="03080600000000000000" pitchFamily="66" charset="0"/>
                <a:cs typeface="Estrangelo Edessa" panose="03080600000000000000" pitchFamily="66" charset="0"/>
              </a:rPr>
              <a:t> the centre in Rome, and to </a:t>
            </a:r>
            <a:r>
              <a:rPr lang="it-IT" dirty="0" err="1" smtClean="0">
                <a:latin typeface="Estrangelo Edessa" panose="03080600000000000000" pitchFamily="66" charset="0"/>
                <a:cs typeface="Estrangelo Edessa" panose="03080600000000000000" pitchFamily="66" charset="0"/>
              </a:rPr>
              <a:t>get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agreements</a:t>
            </a:r>
            <a:r>
              <a:rPr lang="it-IT" dirty="0" smtClean="0">
                <a:latin typeface="Estrangelo Edessa" panose="03080600000000000000" pitchFamily="66" charset="0"/>
                <a:cs typeface="Estrangelo Edessa" panose="03080600000000000000" pitchFamily="66" charset="0"/>
              </a:rPr>
              <a:t> with the </a:t>
            </a:r>
            <a:r>
              <a:rPr lang="it-IT" dirty="0" err="1" smtClean="0">
                <a:latin typeface="Estrangelo Edessa" panose="03080600000000000000" pitchFamily="66" charset="0"/>
                <a:cs typeface="Estrangelo Edessa" panose="03080600000000000000" pitchFamily="66" charset="0"/>
              </a:rPr>
              <a:t>Italian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Governments</a:t>
            </a:r>
            <a:r>
              <a:rPr lang="it-IT" dirty="0" smtClean="0">
                <a:latin typeface="Estrangelo Edessa" panose="03080600000000000000" pitchFamily="66" charset="0"/>
                <a:cs typeface="Estrangelo Edessa" panose="03080600000000000000" pitchFamily="66" charset="0"/>
              </a:rPr>
              <a:t> and the </a:t>
            </a:r>
            <a:r>
              <a:rPr lang="it-IT" dirty="0" err="1" smtClean="0">
                <a:latin typeface="Estrangelo Edessa" panose="03080600000000000000" pitchFamily="66" charset="0"/>
                <a:cs typeface="Estrangelo Edessa" panose="03080600000000000000" pitchFamily="66" charset="0"/>
              </a:rPr>
              <a:t>other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italian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institutes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devoted</a:t>
            </a:r>
            <a:r>
              <a:rPr lang="it-IT" dirty="0" smtClean="0">
                <a:latin typeface="Estrangelo Edessa" panose="03080600000000000000" pitchFamily="66" charset="0"/>
                <a:cs typeface="Estrangelo Edessa" panose="03080600000000000000" pitchFamily="66" charset="0"/>
              </a:rPr>
              <a:t> to the </a:t>
            </a:r>
            <a:r>
              <a:rPr lang="it-IT" dirty="0" err="1" smtClean="0">
                <a:latin typeface="Estrangelo Edessa" panose="03080600000000000000" pitchFamily="66" charset="0"/>
                <a:cs typeface="Estrangelo Edessa" panose="03080600000000000000" pitchFamily="66" charset="0"/>
              </a:rPr>
              <a:t>tutelage</a:t>
            </a:r>
            <a:r>
              <a:rPr lang="it-IT" dirty="0" smtClean="0">
                <a:latin typeface="Estrangelo Edessa" panose="03080600000000000000" pitchFamily="66" charset="0"/>
                <a:cs typeface="Estrangelo Edessa" panose="03080600000000000000" pitchFamily="66" charset="0"/>
              </a:rPr>
              <a:t> of cultural </a:t>
            </a:r>
            <a:r>
              <a:rPr lang="it-IT" dirty="0" err="1" smtClean="0">
                <a:latin typeface="Estrangelo Edessa" panose="03080600000000000000" pitchFamily="66" charset="0"/>
                <a:cs typeface="Estrangelo Edessa" panose="03080600000000000000" pitchFamily="66" charset="0"/>
              </a:rPr>
              <a:t>property</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particular</a:t>
            </a:r>
            <a:r>
              <a:rPr lang="it-IT" dirty="0" smtClean="0">
                <a:latin typeface="Estrangelo Edessa" panose="03080600000000000000" pitchFamily="66" charset="0"/>
                <a:cs typeface="Estrangelo Edessa" panose="03080600000000000000" pitchFamily="66" charset="0"/>
              </a:rPr>
              <a:t> the «Istituto Centrale del Restauro», the «Istituto di Patologia del Libro», the «Scuola Centrale antincendi», the «Istituto d’Arte per la Ceramica», the «Scuola del Mosaico», the «Istituto per le Pietre Dure».</a:t>
            </a:r>
          </a:p>
          <a:p>
            <a:pPr algn="just"/>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Provisional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Council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composed</a:t>
            </a:r>
            <a:r>
              <a:rPr lang="it-IT" dirty="0" smtClean="0">
                <a:latin typeface="Estrangelo Edessa" panose="03080600000000000000" pitchFamily="66" charset="0"/>
                <a:cs typeface="Estrangelo Edessa" panose="03080600000000000000" pitchFamily="66" charset="0"/>
              </a:rPr>
              <a:t> of:</a:t>
            </a:r>
          </a:p>
          <a:p>
            <a:pPr algn="just">
              <a:buAutoNum type="alphaLcParenR"/>
            </a:pPr>
            <a:r>
              <a:rPr lang="it-IT" dirty="0" err="1" smtClean="0">
                <a:latin typeface="Estrangelo Edessa" panose="03080600000000000000" pitchFamily="66" charset="0"/>
                <a:cs typeface="Estrangelo Edessa" panose="03080600000000000000" pitchFamily="66" charset="0"/>
              </a:rPr>
              <a:t>Jan</a:t>
            </a:r>
            <a:r>
              <a:rPr lang="it-IT" dirty="0" smtClean="0">
                <a:latin typeface="Estrangelo Edessa" panose="03080600000000000000" pitchFamily="66" charset="0"/>
                <a:cs typeface="Estrangelo Edessa" panose="03080600000000000000" pitchFamily="66" charset="0"/>
              </a:rPr>
              <a:t> Karel van </a:t>
            </a:r>
            <a:r>
              <a:rPr lang="it-IT" dirty="0" err="1" smtClean="0">
                <a:latin typeface="Estrangelo Edessa" panose="03080600000000000000" pitchFamily="66" charset="0"/>
                <a:cs typeface="Estrangelo Edessa" panose="03080600000000000000" pitchFamily="66" charset="0"/>
              </a:rPr>
              <a:t>der</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Haagen</a:t>
            </a:r>
            <a:r>
              <a:rPr lang="it-IT" dirty="0" smtClean="0">
                <a:latin typeface="Estrangelo Edessa" panose="03080600000000000000" pitchFamily="66" charset="0"/>
                <a:cs typeface="Estrangelo Edessa" panose="03080600000000000000" pitchFamily="66" charset="0"/>
              </a:rPr>
              <a:t> – Unesco </a:t>
            </a:r>
            <a:r>
              <a:rPr lang="it-IT" dirty="0" err="1" smtClean="0">
                <a:latin typeface="Estrangelo Edessa" panose="03080600000000000000" pitchFamily="66" charset="0"/>
                <a:cs typeface="Estrangelo Edessa" panose="03080600000000000000" pitchFamily="66" charset="0"/>
              </a:rPr>
              <a:t>Chief</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Division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Museums</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Historical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Monuments</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smtClean="0">
                <a:latin typeface="Estrangelo Edessa" panose="03080600000000000000" pitchFamily="66" charset="0"/>
                <a:cs typeface="Estrangelo Edessa" panose="03080600000000000000" pitchFamily="66" charset="0"/>
              </a:rPr>
              <a:t>Guglielmo De Angelis d’</a:t>
            </a:r>
            <a:r>
              <a:rPr lang="it-IT" dirty="0" err="1" smtClean="0">
                <a:latin typeface="Estrangelo Edessa" panose="03080600000000000000" pitchFamily="66" charset="0"/>
                <a:cs typeface="Estrangelo Edessa" panose="03080600000000000000" pitchFamily="66" charset="0"/>
              </a:rPr>
              <a:t>Ossat</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Italian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Government</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Director</a:t>
            </a:r>
            <a:r>
              <a:rPr lang="it-IT" dirty="0" smtClean="0">
                <a:latin typeface="Estrangelo Edessa" panose="03080600000000000000" pitchFamily="66" charset="0"/>
                <a:cs typeface="Estrangelo Edessa" panose="03080600000000000000" pitchFamily="66" charset="0"/>
              </a:rPr>
              <a:t> General of </a:t>
            </a:r>
            <a:r>
              <a:rPr lang="it-IT" dirty="0" err="1" smtClean="0">
                <a:latin typeface="Estrangelo Edessa" panose="03080600000000000000" pitchFamily="66" charset="0"/>
                <a:cs typeface="Estrangelo Edessa" panose="03080600000000000000" pitchFamily="66" charset="0"/>
              </a:rPr>
              <a:t>Antiquieties</a:t>
            </a:r>
            <a:r>
              <a:rPr lang="it-IT" dirty="0" smtClean="0">
                <a:latin typeface="Estrangelo Edessa" panose="03080600000000000000" pitchFamily="66" charset="0"/>
                <a:cs typeface="Estrangelo Edessa" panose="03080600000000000000" pitchFamily="66" charset="0"/>
              </a:rPr>
              <a:t> and Fine </a:t>
            </a:r>
            <a:r>
              <a:rPr lang="it-IT" dirty="0" err="1" smtClean="0">
                <a:latin typeface="Estrangelo Edessa" panose="03080600000000000000" pitchFamily="66" charset="0"/>
                <a:cs typeface="Estrangelo Edessa" panose="03080600000000000000" pitchFamily="66" charset="0"/>
              </a:rPr>
              <a:t>Arts</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smtClean="0">
                <a:latin typeface="Estrangelo Edessa" panose="03080600000000000000" pitchFamily="66" charset="0"/>
                <a:cs typeface="Estrangelo Edessa" panose="03080600000000000000" pitchFamily="66" charset="0"/>
              </a:rPr>
              <a:t>Paul </a:t>
            </a:r>
            <a:r>
              <a:rPr lang="it-IT" dirty="0" err="1" smtClean="0">
                <a:latin typeface="Estrangelo Edessa" panose="03080600000000000000" pitchFamily="66" charset="0"/>
                <a:cs typeface="Estrangelo Edessa" panose="03080600000000000000" pitchFamily="66" charset="0"/>
              </a:rPr>
              <a:t>Coremans</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Director</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Institut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Royal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du</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Patrimoine</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Brussels</a:t>
            </a:r>
            <a:r>
              <a:rPr lang="it-IT" dirty="0" smtClean="0">
                <a:latin typeface="Estrangelo Edessa" panose="03080600000000000000" pitchFamily="66" charset="0"/>
                <a:cs typeface="Estrangelo Edessa" panose="03080600000000000000" pitchFamily="66" charset="0"/>
              </a:rPr>
              <a:t>;</a:t>
            </a:r>
          </a:p>
          <a:p>
            <a:pPr algn="just">
              <a:buAutoNum type="alphaLcParenR"/>
            </a:pPr>
            <a:r>
              <a:rPr lang="it-IT" dirty="0" smtClean="0">
                <a:latin typeface="Estrangelo Edessa" panose="03080600000000000000" pitchFamily="66" charset="0"/>
                <a:cs typeface="Estrangelo Edessa" panose="03080600000000000000" pitchFamily="66" charset="0"/>
              </a:rPr>
              <a:t>Cesare Brandi – </a:t>
            </a:r>
            <a:r>
              <a:rPr lang="it-IT" dirty="0" err="1" smtClean="0">
                <a:latin typeface="Estrangelo Edessa" panose="03080600000000000000" pitchFamily="66" charset="0"/>
                <a:cs typeface="Estrangelo Edessa" panose="03080600000000000000" pitchFamily="66" charset="0"/>
              </a:rPr>
              <a:t>Director</a:t>
            </a:r>
            <a:r>
              <a:rPr lang="it-IT" dirty="0" smtClean="0">
                <a:latin typeface="Estrangelo Edessa" panose="03080600000000000000" pitchFamily="66" charset="0"/>
                <a:cs typeface="Estrangelo Edessa" panose="03080600000000000000" pitchFamily="66" charset="0"/>
              </a:rPr>
              <a:t> of the «Istituto Centrale del Restauro» – Rome;</a:t>
            </a:r>
          </a:p>
          <a:p>
            <a:pPr algn="just">
              <a:buAutoNum type="alphaLcParenR"/>
            </a:pPr>
            <a:r>
              <a:rPr lang="it-IT" dirty="0" err="1" smtClean="0">
                <a:latin typeface="Estrangelo Edessa" panose="03080600000000000000" pitchFamily="66" charset="0"/>
                <a:cs typeface="Estrangelo Edessa" panose="03080600000000000000" pitchFamily="66" charset="0"/>
              </a:rPr>
              <a:t>Frédéric</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Gysin</a:t>
            </a:r>
            <a:r>
              <a:rPr lang="it-IT" dirty="0" smtClean="0">
                <a:latin typeface="Estrangelo Edessa" panose="03080600000000000000" pitchFamily="66" charset="0"/>
                <a:cs typeface="Estrangelo Edessa" panose="03080600000000000000" pitchFamily="66" charset="0"/>
              </a:rPr>
              <a:t> – Chairman of the </a:t>
            </a:r>
            <a:r>
              <a:rPr lang="it-IT" dirty="0" err="1" smtClean="0">
                <a:latin typeface="Estrangelo Edessa" panose="03080600000000000000" pitchFamily="66" charset="0"/>
                <a:cs typeface="Estrangelo Edessa" panose="03080600000000000000" pitchFamily="66" charset="0"/>
              </a:rPr>
              <a:t>Advisory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Committee</a:t>
            </a:r>
            <a:r>
              <a:rPr lang="it-IT" dirty="0" smtClean="0">
                <a:latin typeface="Estrangelo Edessa" panose="03080600000000000000" pitchFamily="66" charset="0"/>
                <a:cs typeface="Estrangelo Edessa" panose="03080600000000000000" pitchFamily="66" charset="0"/>
              </a:rPr>
              <a:t> of ICOM and </a:t>
            </a:r>
            <a:r>
              <a:rPr lang="it-IT" dirty="0" err="1" smtClean="0">
                <a:latin typeface="Estrangelo Edessa" panose="03080600000000000000" pitchFamily="66" charset="0"/>
                <a:cs typeface="Estrangelo Edessa" panose="03080600000000000000" pitchFamily="66" charset="0"/>
              </a:rPr>
              <a:t>Director</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Musés</a:t>
            </a:r>
            <a:r>
              <a:rPr lang="it-IT" dirty="0" smtClean="0">
                <a:latin typeface="Estrangelo Edessa" panose="03080600000000000000" pitchFamily="66" charset="0"/>
                <a:cs typeface="Estrangelo Edessa" panose="03080600000000000000" pitchFamily="66" charset="0"/>
              </a:rPr>
              <a:t> National </a:t>
            </a:r>
            <a:r>
              <a:rPr lang="it-IT" dirty="0" err="1" smtClean="0">
                <a:latin typeface="Estrangelo Edessa" panose="03080600000000000000" pitchFamily="66" charset="0"/>
                <a:cs typeface="Estrangelo Edessa" panose="03080600000000000000" pitchFamily="66" charset="0"/>
              </a:rPr>
              <a:t>Suisse</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Zurich</a:t>
            </a:r>
            <a:r>
              <a:rPr lang="it-IT" dirty="0" smtClean="0">
                <a:latin typeface="Estrangelo Edessa" panose="03080600000000000000" pitchFamily="66" charset="0"/>
                <a:cs typeface="Estrangelo Edessa" panose="03080600000000000000" pitchFamily="66" charset="0"/>
              </a:rPr>
              <a:t> </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0063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fontScale="85000" lnSpcReduction="10000"/>
          </a:bodyPr>
          <a:lstStyle/>
          <a:p>
            <a:pPr algn="just"/>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Nations Educational, </a:t>
            </a:r>
            <a:r>
              <a:rPr lang="it-IT" dirty="0" err="1" smtClean="0">
                <a:latin typeface="Estrangelo Edessa" panose="03080600000000000000" pitchFamily="66" charset="0"/>
                <a:cs typeface="Estrangelo Edessa" panose="03080600000000000000" pitchFamily="66" charset="0"/>
              </a:rPr>
              <a:t>Scientific</a:t>
            </a:r>
            <a:r>
              <a:rPr lang="it-IT" dirty="0" smtClean="0">
                <a:latin typeface="Estrangelo Edessa" panose="03080600000000000000" pitchFamily="66" charset="0"/>
                <a:cs typeface="Estrangelo Edessa" panose="03080600000000000000" pitchFamily="66" charset="0"/>
              </a:rPr>
              <a:t> and Cultural Organization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created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during</a:t>
            </a:r>
            <a:r>
              <a:rPr lang="it-IT" dirty="0" smtClean="0">
                <a:latin typeface="Estrangelo Edessa" panose="03080600000000000000" pitchFamily="66" charset="0"/>
                <a:cs typeface="Estrangelo Edessa" panose="03080600000000000000" pitchFamily="66" charset="0"/>
              </a:rPr>
              <a:t> the Inter-</a:t>
            </a:r>
            <a:r>
              <a:rPr lang="it-IT" dirty="0" err="1" smtClean="0">
                <a:latin typeface="Estrangelo Edessa" panose="03080600000000000000" pitchFamily="66" charset="0"/>
                <a:cs typeface="Estrangelo Edessa" panose="03080600000000000000" pitchFamily="66" charset="0"/>
              </a:rPr>
              <a:t>allied</a:t>
            </a:r>
            <a:r>
              <a:rPr lang="it-IT" dirty="0" smtClean="0">
                <a:latin typeface="Estrangelo Edessa" panose="03080600000000000000" pitchFamily="66" charset="0"/>
                <a:cs typeface="Estrangelo Edessa" panose="03080600000000000000" pitchFamily="66" charset="0"/>
              </a:rPr>
              <a:t> Conference of the </a:t>
            </a:r>
            <a:r>
              <a:rPr lang="it-IT" dirty="0" err="1" smtClean="0">
                <a:latin typeface="Estrangelo Edessa" panose="03080600000000000000" pitchFamily="66" charset="0"/>
                <a:cs typeface="Estrangelo Edessa" panose="03080600000000000000" pitchFamily="66" charset="0"/>
              </a:rPr>
              <a:t>Ministries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held</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in </a:t>
            </a:r>
            <a:r>
              <a:rPr lang="it-IT" dirty="0" err="1" smtClean="0">
                <a:latin typeface="Estrangelo Edessa" panose="03080600000000000000" pitchFamily="66" charset="0"/>
                <a:cs typeface="Estrangelo Edessa" panose="03080600000000000000" pitchFamily="66" charset="0"/>
              </a:rPr>
              <a:t>November</a:t>
            </a:r>
            <a:r>
              <a:rPr lang="it-IT" dirty="0" smtClean="0">
                <a:latin typeface="Estrangelo Edessa" panose="03080600000000000000" pitchFamily="66" charset="0"/>
                <a:cs typeface="Estrangelo Edessa" panose="03080600000000000000" pitchFamily="66" charset="0"/>
              </a:rPr>
              <a:t> 1945, and </a:t>
            </a:r>
            <a:r>
              <a:rPr lang="it-IT" dirty="0" err="1" smtClean="0">
                <a:latin typeface="Estrangelo Edessa" panose="03080600000000000000" pitchFamily="66" charset="0"/>
                <a:cs typeface="Estrangelo Edessa" panose="03080600000000000000" pitchFamily="66" charset="0"/>
              </a:rPr>
              <a:t>signed</a:t>
            </a:r>
            <a:r>
              <a:rPr lang="it-IT" dirty="0" smtClean="0">
                <a:latin typeface="Estrangelo Edessa" panose="03080600000000000000" pitchFamily="66" charset="0"/>
                <a:cs typeface="Estrangelo Edessa" panose="03080600000000000000" pitchFamily="66" charset="0"/>
              </a:rPr>
              <a:t> on 16 </a:t>
            </a:r>
            <a:r>
              <a:rPr lang="it-IT" dirty="0" err="1" smtClean="0">
                <a:latin typeface="Estrangelo Edessa" panose="03080600000000000000" pitchFamily="66" charset="0"/>
                <a:cs typeface="Estrangelo Edessa" panose="03080600000000000000" pitchFamily="66" charset="0"/>
              </a:rPr>
              <a:t>November</a:t>
            </a:r>
            <a:r>
              <a:rPr lang="it-IT" dirty="0" smtClean="0">
                <a:latin typeface="Estrangelo Edessa" panose="03080600000000000000" pitchFamily="66" charset="0"/>
                <a:cs typeface="Estrangelo Edessa" panose="03080600000000000000" pitchFamily="66" charset="0"/>
              </a:rPr>
              <a:t> 1945 by </a:t>
            </a:r>
            <a:r>
              <a:rPr lang="it-IT" dirty="0" err="1" smtClean="0">
                <a:latin typeface="Estrangelo Edessa" panose="03080600000000000000" pitchFamily="66" charset="0"/>
                <a:cs typeface="Estrangelo Edessa" panose="03080600000000000000" pitchFamily="66" charset="0"/>
              </a:rPr>
              <a:t>twenty</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nations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Saudi</a:t>
            </a:r>
            <a:r>
              <a:rPr lang="it-IT" dirty="0" smtClean="0">
                <a:latin typeface="Estrangelo Edessa" panose="03080600000000000000" pitchFamily="66" charset="0"/>
                <a:cs typeface="Estrangelo Edessa" panose="03080600000000000000" pitchFamily="66" charset="0"/>
              </a:rPr>
              <a:t>-Arabia, Australia, </a:t>
            </a:r>
            <a:r>
              <a:rPr lang="it-IT" dirty="0" err="1" smtClean="0">
                <a:latin typeface="Estrangelo Edessa" panose="03080600000000000000" pitchFamily="66" charset="0"/>
                <a:cs typeface="Estrangelo Edessa" panose="03080600000000000000" pitchFamily="66" charset="0"/>
              </a:rPr>
              <a:t>Brasil</a:t>
            </a:r>
            <a:r>
              <a:rPr lang="it-IT" dirty="0" smtClean="0">
                <a:latin typeface="Estrangelo Edessa" panose="03080600000000000000" pitchFamily="66" charset="0"/>
                <a:cs typeface="Estrangelo Edessa" panose="03080600000000000000" pitchFamily="66" charset="0"/>
              </a:rPr>
              <a:t>, Canada, </a:t>
            </a:r>
            <a:r>
              <a:rPr lang="it-IT" dirty="0" err="1" smtClean="0">
                <a:latin typeface="Estrangelo Edessa" panose="03080600000000000000" pitchFamily="66" charset="0"/>
                <a:cs typeface="Estrangelo Edessa" panose="03080600000000000000" pitchFamily="66" charset="0"/>
              </a:rPr>
              <a:t>Chetcoslovachia</a:t>
            </a:r>
            <a:r>
              <a:rPr lang="it-IT" dirty="0" smtClean="0">
                <a:latin typeface="Estrangelo Edessa" panose="03080600000000000000" pitchFamily="66" charset="0"/>
                <a:cs typeface="Estrangelo Edessa" panose="03080600000000000000" pitchFamily="66" charset="0"/>
              </a:rPr>
              <a:t>, China, </a:t>
            </a:r>
            <a:r>
              <a:rPr lang="it-IT" dirty="0" err="1" smtClean="0">
                <a:latin typeface="Estrangelo Edessa" panose="03080600000000000000" pitchFamily="66" charset="0"/>
                <a:cs typeface="Estrangelo Edessa" panose="03080600000000000000" pitchFamily="66" charset="0"/>
              </a:rPr>
              <a:t>Denmark</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Egypt</a:t>
            </a:r>
            <a:r>
              <a:rPr lang="it-IT" dirty="0" smtClean="0">
                <a:latin typeface="Estrangelo Edessa" panose="03080600000000000000" pitchFamily="66" charset="0"/>
                <a:cs typeface="Estrangelo Edessa" panose="03080600000000000000" pitchFamily="66" charset="0"/>
              </a:rPr>
              <a:t>, France, </a:t>
            </a:r>
            <a:r>
              <a:rPr lang="it-IT" dirty="0" err="1" smtClean="0">
                <a:latin typeface="Estrangelo Edessa" panose="03080600000000000000" pitchFamily="66" charset="0"/>
                <a:cs typeface="Estrangelo Edessa" panose="03080600000000000000" pitchFamily="66" charset="0"/>
              </a:rPr>
              <a:t>Greece</a:t>
            </a:r>
            <a:r>
              <a:rPr lang="it-IT" dirty="0" smtClean="0">
                <a:latin typeface="Estrangelo Edessa" panose="03080600000000000000" pitchFamily="66" charset="0"/>
                <a:cs typeface="Estrangelo Edessa" panose="03080600000000000000" pitchFamily="66" charset="0"/>
              </a:rPr>
              <a:t>, India, Lebanon, Mexico, </a:t>
            </a:r>
            <a:r>
              <a:rPr lang="it-IT" dirty="0" err="1" smtClean="0">
                <a:latin typeface="Estrangelo Edessa" panose="03080600000000000000" pitchFamily="66" charset="0"/>
                <a:cs typeface="Estrangelo Edessa" panose="03080600000000000000" pitchFamily="66" charset="0"/>
              </a:rPr>
              <a:t>Norway</a:t>
            </a:r>
            <a:r>
              <a:rPr lang="it-IT" dirty="0" smtClean="0">
                <a:latin typeface="Estrangelo Edessa" panose="03080600000000000000" pitchFamily="66" charset="0"/>
                <a:cs typeface="Estrangelo Edessa" panose="03080600000000000000" pitchFamily="66" charset="0"/>
              </a:rPr>
              <a:t>, New Zealand,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Kingdom, </a:t>
            </a:r>
            <a:r>
              <a:rPr lang="it-IT" dirty="0" err="1" smtClean="0">
                <a:latin typeface="Estrangelo Edessa" panose="03080600000000000000" pitchFamily="66" charset="0"/>
                <a:cs typeface="Estrangelo Edessa" panose="03080600000000000000" pitchFamily="66" charset="0"/>
              </a:rPr>
              <a:t>Dominicanan</a:t>
            </a:r>
            <a:r>
              <a:rPr lang="it-IT" dirty="0" smtClean="0">
                <a:latin typeface="Estrangelo Edessa" panose="03080600000000000000" pitchFamily="66" charset="0"/>
                <a:cs typeface="Estrangelo Edessa" panose="03080600000000000000" pitchFamily="66" charset="0"/>
              </a:rPr>
              <a:t> Republic, </a:t>
            </a:r>
            <a:r>
              <a:rPr lang="it-IT" dirty="0" err="1" smtClean="0">
                <a:latin typeface="Estrangelo Edessa" panose="03080600000000000000" pitchFamily="66" charset="0"/>
                <a:cs typeface="Estrangelo Edessa" panose="03080600000000000000" pitchFamily="66" charset="0"/>
              </a:rPr>
              <a:t>United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States</a:t>
            </a:r>
            <a:r>
              <a:rPr lang="it-IT" dirty="0" smtClean="0">
                <a:latin typeface="Estrangelo Edessa" panose="03080600000000000000" pitchFamily="66" charset="0"/>
                <a:cs typeface="Estrangelo Edessa" panose="03080600000000000000" pitchFamily="66" charset="0"/>
              </a:rPr>
              <a:t>, South Africa, </a:t>
            </a:r>
            <a:r>
              <a:rPr lang="it-IT" dirty="0" err="1" smtClean="0">
                <a:latin typeface="Estrangelo Edessa" panose="03080600000000000000" pitchFamily="66" charset="0"/>
                <a:cs typeface="Estrangelo Edessa" panose="03080600000000000000" pitchFamily="66" charset="0"/>
              </a:rPr>
              <a:t>Turkey</a:t>
            </a:r>
            <a:r>
              <a:rPr lang="it-IT" dirty="0" smtClean="0">
                <a:latin typeface="Estrangelo Edessa" panose="03080600000000000000" pitchFamily="66" charset="0"/>
                <a:cs typeface="Estrangelo Edessa" panose="03080600000000000000" pitchFamily="66" charset="0"/>
              </a:rPr>
              <a:t>. </a:t>
            </a: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built</a:t>
            </a:r>
            <a:r>
              <a:rPr lang="it-IT" dirty="0" smtClean="0">
                <a:latin typeface="Estrangelo Edessa" panose="03080600000000000000" pitchFamily="66" charset="0"/>
                <a:cs typeface="Estrangelo Edessa" panose="03080600000000000000" pitchFamily="66" charset="0"/>
              </a:rPr>
              <a:t> in a </a:t>
            </a:r>
            <a:r>
              <a:rPr lang="it-IT" dirty="0" err="1" smtClean="0">
                <a:latin typeface="Estrangelo Edessa" panose="03080600000000000000" pitchFamily="66" charset="0"/>
                <a:cs typeface="Estrangelo Edessa" panose="03080600000000000000" pitchFamily="66" charset="0"/>
              </a:rPr>
              <a:t>sense</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practical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application</a:t>
            </a:r>
            <a:r>
              <a:rPr lang="it-IT" dirty="0" smtClean="0">
                <a:latin typeface="Estrangelo Edessa" panose="03080600000000000000" pitchFamily="66" charset="0"/>
                <a:cs typeface="Estrangelo Edessa" panose="03080600000000000000" pitchFamily="66" charset="0"/>
              </a:rPr>
              <a:t> of the long </a:t>
            </a:r>
            <a:r>
              <a:rPr lang="it-IT" dirty="0" err="1" smtClean="0">
                <a:latin typeface="Estrangelo Edessa" panose="03080600000000000000" pitchFamily="66" charset="0"/>
                <a:cs typeface="Estrangelo Edessa" panose="03080600000000000000" pitchFamily="66" charset="0"/>
              </a:rPr>
              <a:t>tradition</a:t>
            </a:r>
            <a:r>
              <a:rPr lang="it-IT" dirty="0" smtClean="0">
                <a:latin typeface="Estrangelo Edessa" panose="03080600000000000000" pitchFamily="66" charset="0"/>
                <a:cs typeface="Estrangelo Edessa" panose="03080600000000000000" pitchFamily="66" charset="0"/>
              </a:rPr>
              <a:t> of human </a:t>
            </a:r>
            <a:r>
              <a:rPr lang="it-IT" dirty="0" err="1" smtClean="0">
                <a:latin typeface="Estrangelo Edessa" panose="03080600000000000000" pitchFamily="66" charset="0"/>
                <a:cs typeface="Estrangelo Edessa" panose="03080600000000000000" pitchFamily="66" charset="0"/>
              </a:rPr>
              <a:t>speculation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concerning</a:t>
            </a:r>
            <a:r>
              <a:rPr lang="it-IT" dirty="0" smtClean="0">
                <a:latin typeface="Estrangelo Edessa" panose="03080600000000000000" pitchFamily="66" charset="0"/>
                <a:cs typeface="Estrangelo Edessa" panose="03080600000000000000" pitchFamily="66" charset="0"/>
              </a:rPr>
              <a:t> the relation of </a:t>
            </a:r>
            <a:r>
              <a:rPr lang="it-IT" dirty="0" err="1" smtClean="0">
                <a:latin typeface="Estrangelo Edessa" panose="03080600000000000000" pitchFamily="66" charset="0"/>
                <a:cs typeface="Estrangelo Edessa" panose="03080600000000000000" pitchFamily="66" charset="0"/>
              </a:rPr>
              <a:t>education</a:t>
            </a:r>
            <a:r>
              <a:rPr lang="it-IT" dirty="0" smtClean="0">
                <a:latin typeface="Estrangelo Edessa" panose="03080600000000000000" pitchFamily="66" charset="0"/>
                <a:cs typeface="Estrangelo Edessa" panose="03080600000000000000" pitchFamily="66" charset="0"/>
              </a:rPr>
              <a:t>, science and culture to </a:t>
            </a:r>
            <a:r>
              <a:rPr lang="it-IT" dirty="0" err="1" smtClean="0">
                <a:latin typeface="Estrangelo Edessa" panose="03080600000000000000" pitchFamily="66" charset="0"/>
                <a:cs typeface="Estrangelo Edessa" panose="03080600000000000000" pitchFamily="66" charset="0"/>
              </a:rPr>
              <a:t>politics</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words</a:t>
            </a:r>
            <a:r>
              <a:rPr lang="it-IT" dirty="0" smtClean="0">
                <a:latin typeface="Estrangelo Edessa" panose="03080600000000000000" pitchFamily="66" charset="0"/>
                <a:cs typeface="Estrangelo Edessa" panose="03080600000000000000" pitchFamily="66" charset="0"/>
              </a:rPr>
              <a:t> of Leon </a:t>
            </a:r>
            <a:r>
              <a:rPr lang="it-IT" dirty="0" err="1" smtClean="0">
                <a:latin typeface="Estrangelo Edessa" panose="03080600000000000000" pitchFamily="66" charset="0"/>
                <a:cs typeface="Estrangelo Edessa" panose="03080600000000000000" pitchFamily="66" charset="0"/>
              </a:rPr>
              <a:t>Blum</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steering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Unesco’s</a:t>
            </a:r>
            <a:r>
              <a:rPr lang="it-IT" dirty="0" smtClean="0">
                <a:latin typeface="Estrangelo Edessa" panose="03080600000000000000" pitchFamily="66" charset="0"/>
                <a:cs typeface="Estrangelo Edessa" panose="03080600000000000000" pitchFamily="66" charset="0"/>
              </a:rPr>
              <a:t> future </a:t>
            </a:r>
            <a:r>
              <a:rPr lang="it-IT" dirty="0" err="1" smtClean="0">
                <a:latin typeface="Estrangelo Edessa" panose="03080600000000000000" pitchFamily="66" charset="0"/>
                <a:cs typeface="Estrangelo Edessa" panose="03080600000000000000" pitchFamily="66" charset="0"/>
              </a:rPr>
              <a:t>activities</a:t>
            </a:r>
            <a:r>
              <a:rPr lang="it-IT" dirty="0" smtClean="0">
                <a:latin typeface="Estrangelo Edessa" panose="03080600000000000000" pitchFamily="66" charset="0"/>
                <a:cs typeface="Estrangelo Edessa" panose="03080600000000000000" pitchFamily="66" charset="0"/>
              </a:rPr>
              <a:t> in the </a:t>
            </a:r>
            <a:r>
              <a:rPr lang="it-IT" dirty="0" err="1" smtClean="0">
                <a:latin typeface="Estrangelo Edessa" panose="03080600000000000000" pitchFamily="66" charset="0"/>
                <a:cs typeface="Estrangelo Edessa" panose="03080600000000000000" pitchFamily="66" charset="0"/>
              </a:rPr>
              <a:t>direction</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ideology</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democracy</a:t>
            </a:r>
            <a:r>
              <a:rPr lang="it-IT" dirty="0" smtClean="0">
                <a:latin typeface="Estrangelo Edessa" panose="03080600000000000000" pitchFamily="66" charset="0"/>
                <a:cs typeface="Estrangelo Edessa" panose="03080600000000000000" pitchFamily="66" charset="0"/>
              </a:rPr>
              <a:t> and progress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is</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psychoogical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condition</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psuchological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basis</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international</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solidarity</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a:t>
            </a: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built</a:t>
            </a:r>
            <a:r>
              <a:rPr lang="it-IT" dirty="0" smtClean="0">
                <a:latin typeface="Estrangelo Edessa" panose="03080600000000000000" pitchFamily="66" charset="0"/>
                <a:cs typeface="Estrangelo Edessa" panose="03080600000000000000" pitchFamily="66" charset="0"/>
              </a:rPr>
              <a:t> in a </a:t>
            </a:r>
            <a:r>
              <a:rPr lang="it-IT" dirty="0" err="1" smtClean="0">
                <a:latin typeface="Estrangelo Edessa" panose="03080600000000000000" pitchFamily="66" charset="0"/>
                <a:cs typeface="Estrangelo Edessa" panose="03080600000000000000" pitchFamily="66" charset="0"/>
              </a:rPr>
              <a:t>current</a:t>
            </a:r>
            <a:r>
              <a:rPr lang="it-IT" dirty="0" smtClean="0">
                <a:latin typeface="Estrangelo Edessa" panose="03080600000000000000" pitchFamily="66" charset="0"/>
                <a:cs typeface="Estrangelo Edessa" panose="03080600000000000000" pitchFamily="66" charset="0"/>
              </a:rPr>
              <a:t> mood of </a:t>
            </a:r>
            <a:r>
              <a:rPr lang="it-IT" dirty="0" err="1" smtClean="0">
                <a:latin typeface="Estrangelo Edessa" panose="03080600000000000000" pitchFamily="66" charset="0"/>
                <a:cs typeface="Estrangelo Edessa" panose="03080600000000000000" pitchFamily="66" charset="0"/>
              </a:rPr>
              <a:t>hope</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faith</a:t>
            </a:r>
            <a:r>
              <a:rPr lang="it-IT" dirty="0" smtClean="0">
                <a:latin typeface="Estrangelo Edessa" panose="03080600000000000000" pitchFamily="66" charset="0"/>
                <a:cs typeface="Estrangelo Edessa" panose="03080600000000000000" pitchFamily="66" charset="0"/>
              </a:rPr>
              <a:t>.</a:t>
            </a:r>
          </a:p>
          <a:p>
            <a:pPr algn="just"/>
            <a:r>
              <a:rPr lang="it-IT" dirty="0" err="1" smtClean="0">
                <a:latin typeface="Estrangelo Edessa" panose="03080600000000000000" pitchFamily="66" charset="0"/>
                <a:cs typeface="Estrangelo Edessa" panose="03080600000000000000" pitchFamily="66" charset="0"/>
              </a:rPr>
              <a:t>Against</a:t>
            </a:r>
            <a:r>
              <a:rPr lang="it-IT" dirty="0" smtClean="0">
                <a:latin typeface="Estrangelo Edessa" panose="03080600000000000000" pitchFamily="66" charset="0"/>
                <a:cs typeface="Estrangelo Edessa" panose="03080600000000000000" pitchFamily="66" charset="0"/>
              </a:rPr>
              <a:t> propaganda and the </a:t>
            </a:r>
            <a:r>
              <a:rPr lang="it-IT" dirty="0" err="1" smtClean="0">
                <a:latin typeface="Estrangelo Edessa" panose="03080600000000000000" pitchFamily="66" charset="0"/>
                <a:cs typeface="Estrangelo Edessa" panose="03080600000000000000" pitchFamily="66" charset="0"/>
              </a:rPr>
              <a:t>operations</a:t>
            </a:r>
            <a:r>
              <a:rPr lang="it-IT" dirty="0" smtClean="0">
                <a:latin typeface="Estrangelo Edessa" panose="03080600000000000000" pitchFamily="66" charset="0"/>
                <a:cs typeface="Estrangelo Edessa" panose="03080600000000000000" pitchFamily="66" charset="0"/>
              </a:rPr>
              <a:t> of the </a:t>
            </a:r>
            <a:r>
              <a:rPr lang="it-IT" dirty="0" err="1" smtClean="0">
                <a:latin typeface="Estrangelo Edessa" panose="03080600000000000000" pitchFamily="66" charset="0"/>
                <a:cs typeface="Estrangelo Edessa" panose="03080600000000000000" pitchFamily="66" charset="0"/>
              </a:rPr>
              <a:t>Fascist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systems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which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had</a:t>
            </a:r>
            <a:r>
              <a:rPr lang="it-IT" dirty="0" smtClean="0">
                <a:latin typeface="Estrangelo Edessa" panose="03080600000000000000" pitchFamily="66" charset="0"/>
                <a:cs typeface="Estrangelo Edessa" panose="03080600000000000000" pitchFamily="66" charset="0"/>
              </a:rPr>
              <a:t> led in the </a:t>
            </a:r>
            <a:r>
              <a:rPr lang="it-IT" dirty="0" err="1" smtClean="0">
                <a:latin typeface="Estrangelo Edessa" panose="03080600000000000000" pitchFamily="66" charset="0"/>
                <a:cs typeface="Estrangelo Edessa" panose="03080600000000000000" pitchFamily="66" charset="0"/>
              </a:rPr>
              <a:t>capturing</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men’s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minds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both</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within</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dictatorships</a:t>
            </a:r>
            <a:r>
              <a:rPr lang="it-IT" dirty="0" smtClean="0">
                <a:latin typeface="Estrangelo Edessa" panose="03080600000000000000" pitchFamily="66" charset="0"/>
                <a:cs typeface="Estrangelo Edessa" panose="03080600000000000000" pitchFamily="66" charset="0"/>
              </a:rPr>
              <a:t>, and in the </a:t>
            </a:r>
            <a:r>
              <a:rPr lang="it-IT" dirty="0" err="1" smtClean="0">
                <a:latin typeface="Estrangelo Edessa" panose="03080600000000000000" pitchFamily="66" charset="0"/>
                <a:cs typeface="Estrangelo Edessa" panose="03080600000000000000" pitchFamily="66" charset="0"/>
              </a:rPr>
              <a:t>occupied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territories</a:t>
            </a:r>
            <a:r>
              <a:rPr lang="it-IT" dirty="0" smtClean="0">
                <a:latin typeface="Estrangelo Edessa" panose="03080600000000000000" pitchFamily="66" charset="0"/>
                <a:cs typeface="Estrangelo Edessa" panose="03080600000000000000" pitchFamily="66" charset="0"/>
              </a:rPr>
              <a:t>. To </a:t>
            </a:r>
            <a:r>
              <a:rPr lang="it-IT" dirty="0" err="1" smtClean="0">
                <a:latin typeface="Estrangelo Edessa" panose="03080600000000000000" pitchFamily="66" charset="0"/>
                <a:cs typeface="Estrangelo Edessa" panose="03080600000000000000" pitchFamily="66" charset="0"/>
              </a:rPr>
              <a:t>restore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freedom</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thought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as</a:t>
            </a:r>
            <a:r>
              <a:rPr lang="it-IT" dirty="0" smtClean="0">
                <a:latin typeface="Estrangelo Edessa" panose="03080600000000000000" pitchFamily="66" charset="0"/>
                <a:cs typeface="Estrangelo Edessa" panose="03080600000000000000" pitchFamily="66" charset="0"/>
              </a:rPr>
              <a:t> a </a:t>
            </a:r>
            <a:r>
              <a:rPr lang="it-IT" dirty="0" err="1" smtClean="0">
                <a:latin typeface="Estrangelo Edessa" panose="03080600000000000000" pitchFamily="66" charset="0"/>
                <a:cs typeface="Estrangelo Edessa" panose="03080600000000000000" pitchFamily="66" charset="0"/>
              </a:rPr>
              <a:t>condition</a:t>
            </a:r>
            <a:r>
              <a:rPr lang="it-IT" dirty="0" smtClean="0">
                <a:latin typeface="Estrangelo Edessa" panose="03080600000000000000" pitchFamily="66" charset="0"/>
                <a:cs typeface="Estrangelo Edessa" panose="03080600000000000000" pitchFamily="66" charset="0"/>
              </a:rPr>
              <a:t> for a </a:t>
            </a:r>
            <a:r>
              <a:rPr lang="it-IT" dirty="0" err="1" smtClean="0">
                <a:latin typeface="Estrangelo Edessa" panose="03080600000000000000" pitchFamily="66" charset="0"/>
                <a:cs typeface="Estrangelo Edessa" panose="03080600000000000000" pitchFamily="66" charset="0"/>
              </a:rPr>
              <a:t>lasting</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a:t>
            </a:r>
          </a:p>
          <a:p>
            <a:pPr algn="just"/>
            <a:r>
              <a:rPr lang="it-IT" dirty="0" err="1" smtClean="0">
                <a:latin typeface="Estrangelo Edessa" panose="03080600000000000000" pitchFamily="66" charset="0"/>
                <a:cs typeface="Estrangelo Edessa" panose="03080600000000000000" pitchFamily="66" charset="0"/>
              </a:rPr>
              <a:t>It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built</a:t>
            </a:r>
            <a:r>
              <a:rPr lang="it-IT" dirty="0" smtClean="0">
                <a:latin typeface="Estrangelo Edessa" panose="03080600000000000000" pitchFamily="66" charset="0"/>
                <a:cs typeface="Estrangelo Edessa" panose="03080600000000000000" pitchFamily="66" charset="0"/>
              </a:rPr>
              <a:t> in a mood of general </a:t>
            </a:r>
            <a:r>
              <a:rPr lang="it-IT" dirty="0" err="1" smtClean="0">
                <a:latin typeface="Estrangelo Edessa" panose="03080600000000000000" pitchFamily="66" charset="0"/>
                <a:cs typeface="Estrangelo Edessa" panose="03080600000000000000" pitchFamily="66" charset="0"/>
              </a:rPr>
              <a:t>expectation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that</a:t>
            </a:r>
            <a:r>
              <a:rPr lang="it-IT" dirty="0" smtClean="0">
                <a:latin typeface="Estrangelo Edessa" panose="03080600000000000000" pitchFamily="66" charset="0"/>
                <a:cs typeface="Estrangelo Edessa" panose="03080600000000000000" pitchFamily="66" charset="0"/>
              </a:rPr>
              <a:t> the world </a:t>
            </a:r>
            <a:r>
              <a:rPr lang="it-IT" dirty="0" err="1" smtClean="0">
                <a:latin typeface="Estrangelo Edessa" panose="03080600000000000000" pitchFamily="66" charset="0"/>
                <a:cs typeface="Estrangelo Edessa" panose="03080600000000000000" pitchFamily="66" charset="0"/>
              </a:rPr>
              <a:t>was</a:t>
            </a:r>
            <a:r>
              <a:rPr lang="it-IT" dirty="0" smtClean="0">
                <a:latin typeface="Estrangelo Edessa" panose="03080600000000000000" pitchFamily="66" charset="0"/>
                <a:cs typeface="Estrangelo Edessa" panose="03080600000000000000" pitchFamily="66" charset="0"/>
              </a:rPr>
              <a:t> to be </a:t>
            </a:r>
            <a:r>
              <a:rPr lang="it-IT" dirty="0" err="1" smtClean="0">
                <a:latin typeface="Estrangelo Edessa" panose="03080600000000000000" pitchFamily="66" charset="0"/>
                <a:cs typeface="Estrangelo Edessa" panose="03080600000000000000" pitchFamily="66" charset="0"/>
              </a:rPr>
              <a:t>blessed</a:t>
            </a:r>
            <a:r>
              <a:rPr lang="it-IT" dirty="0" smtClean="0">
                <a:latin typeface="Estrangelo Edessa" panose="03080600000000000000" pitchFamily="66" charset="0"/>
                <a:cs typeface="Estrangelo Edessa" panose="03080600000000000000" pitchFamily="66" charset="0"/>
              </a:rPr>
              <a:t> by a </a:t>
            </a:r>
            <a:r>
              <a:rPr lang="it-IT" dirty="0" err="1" smtClean="0">
                <a:latin typeface="Estrangelo Edessa" panose="03080600000000000000" pitchFamily="66" charset="0"/>
                <a:cs typeface="Estrangelo Edessa" panose="03080600000000000000" pitchFamily="66" charset="0"/>
              </a:rPr>
              <a:t>prolonged</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period</a:t>
            </a:r>
            <a:r>
              <a:rPr lang="it-IT" dirty="0" smtClean="0">
                <a:latin typeface="Estrangelo Edessa" panose="03080600000000000000" pitchFamily="66" charset="0"/>
                <a:cs typeface="Estrangelo Edessa" panose="03080600000000000000" pitchFamily="66" charset="0"/>
              </a:rPr>
              <a:t> of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 positive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and </a:t>
            </a:r>
            <a:r>
              <a:rPr lang="it-IT" dirty="0" err="1" smtClean="0">
                <a:latin typeface="Estrangelo Edessa" panose="03080600000000000000" pitchFamily="66" charset="0"/>
                <a:cs typeface="Estrangelo Edessa" panose="03080600000000000000" pitchFamily="66" charset="0"/>
              </a:rPr>
              <a:t>not</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only</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absence</a:t>
            </a:r>
            <a:r>
              <a:rPr lang="it-IT" dirty="0" smtClean="0">
                <a:latin typeface="Estrangelo Edessa" panose="03080600000000000000" pitchFamily="66" charset="0"/>
                <a:cs typeface="Estrangelo Edessa" panose="03080600000000000000" pitchFamily="66" charset="0"/>
              </a:rPr>
              <a:t> of war.</a:t>
            </a:r>
            <a:endParaRPr lang="it-IT"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73954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a:t>
            </a:r>
            <a:r>
              <a:rPr lang="it-IT" dirty="0" err="1" smtClean="0">
                <a:latin typeface="Estrangelo Edessa" panose="03080600000000000000" pitchFamily="66" charset="0"/>
                <a:cs typeface="Estrangelo Edessa" panose="03080600000000000000" pitchFamily="66" charset="0"/>
              </a:rPr>
              <a:t>main</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activities</a:t>
            </a:r>
            <a:r>
              <a:rPr lang="it-IT" dirty="0" smtClean="0">
                <a:latin typeface="Estrangelo Edessa" panose="03080600000000000000" pitchFamily="66" charset="0"/>
                <a:cs typeface="Estrangelo Edessa" panose="03080600000000000000" pitchFamily="66" charset="0"/>
              </a:rPr>
              <a:t> </a:t>
            </a:r>
            <a:r>
              <a:rPr lang="it-IT" dirty="0" err="1" smtClean="0">
                <a:latin typeface="Estrangelo Edessa" panose="03080600000000000000" pitchFamily="66" charset="0"/>
                <a:cs typeface="Estrangelo Edessa" panose="03080600000000000000" pitchFamily="66" charset="0"/>
              </a:rPr>
              <a:t>during</a:t>
            </a:r>
            <a:r>
              <a:rPr lang="it-IT" dirty="0" smtClean="0">
                <a:latin typeface="Estrangelo Edessa" panose="03080600000000000000" pitchFamily="66" charset="0"/>
                <a:cs typeface="Estrangelo Edessa" panose="03080600000000000000" pitchFamily="66" charset="0"/>
              </a:rPr>
              <a:t> the 60s</a:t>
            </a:r>
            <a:endParaRPr lang="it-IT" dirty="0">
              <a:latin typeface="Estrangelo Edessa" panose="03080600000000000000" pitchFamily="66" charset="0"/>
              <a:cs typeface="Estrangelo Edessa" panose="03080600000000000000" pitchFamily="66" charset="0"/>
            </a:endParaRPr>
          </a:p>
        </p:txBody>
      </p:sp>
      <p:sp>
        <p:nvSpPr>
          <p:cNvPr id="3" name="Segnaposto contenuto 2"/>
          <p:cNvSpPr>
            <a:spLocks noGrp="1"/>
          </p:cNvSpPr>
          <p:nvPr>
            <p:ph idx="1"/>
          </p:nvPr>
        </p:nvSpPr>
        <p:spPr/>
        <p:txBody>
          <a:bodyPr>
            <a:normAutofit/>
          </a:bodyPr>
          <a:lstStyle/>
          <a:p>
            <a:pPr algn="just"/>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tutelage</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Nubian</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monuments</a:t>
            </a:r>
            <a:r>
              <a:rPr lang="it-IT" sz="2400" dirty="0" smtClean="0">
                <a:latin typeface="Estrangelo Edessa" panose="03080600000000000000" pitchFamily="66" charset="0"/>
                <a:cs typeface="Estrangelo Edessa" panose="03080600000000000000" pitchFamily="66" charset="0"/>
              </a:rPr>
              <a:t> in the </a:t>
            </a:r>
            <a:r>
              <a:rPr lang="it-IT" sz="2400" dirty="0" err="1" smtClean="0">
                <a:latin typeface="Estrangelo Edessa" panose="03080600000000000000" pitchFamily="66" charset="0"/>
                <a:cs typeface="Estrangelo Edessa" panose="03080600000000000000" pitchFamily="66" charset="0"/>
              </a:rPr>
              <a:t>Nile</a:t>
            </a:r>
            <a:r>
              <a:rPr lang="it-IT" sz="2400" dirty="0" smtClean="0">
                <a:latin typeface="Estrangelo Edessa" panose="03080600000000000000" pitchFamily="66" charset="0"/>
                <a:cs typeface="Estrangelo Edessa" panose="03080600000000000000" pitchFamily="66" charset="0"/>
              </a:rPr>
              <a:t> Valley </a:t>
            </a:r>
            <a:r>
              <a:rPr lang="it-IT" sz="2400" dirty="0" err="1" smtClean="0">
                <a:latin typeface="Estrangelo Edessa" panose="03080600000000000000" pitchFamily="66" charset="0"/>
                <a:cs typeface="Estrangelo Edessa" panose="03080600000000000000" pitchFamily="66" charset="0"/>
              </a:rPr>
              <a:t>during</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excavation</a:t>
            </a:r>
            <a:r>
              <a:rPr lang="it-IT" sz="2400" dirty="0" smtClean="0">
                <a:latin typeface="Estrangelo Edessa" panose="03080600000000000000" pitchFamily="66" charset="0"/>
                <a:cs typeface="Estrangelo Edessa" panose="03080600000000000000" pitchFamily="66" charset="0"/>
              </a:rPr>
              <a:t> of the </a:t>
            </a:r>
            <a:r>
              <a:rPr lang="it-IT" sz="2400" dirty="0" err="1" smtClean="0">
                <a:latin typeface="Estrangelo Edessa" panose="03080600000000000000" pitchFamily="66" charset="0"/>
                <a:cs typeface="Estrangelo Edessa" panose="03080600000000000000" pitchFamily="66" charset="0"/>
              </a:rPr>
              <a:t>Aswan</a:t>
            </a:r>
            <a:r>
              <a:rPr lang="it-IT" sz="2400" dirty="0" smtClean="0">
                <a:latin typeface="Estrangelo Edessa" panose="03080600000000000000" pitchFamily="66" charset="0"/>
                <a:cs typeface="Estrangelo Edessa" panose="03080600000000000000" pitchFamily="66" charset="0"/>
              </a:rPr>
              <a:t> dam;</a:t>
            </a:r>
          </a:p>
          <a:p>
            <a:pPr algn="just"/>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intervention</a:t>
            </a:r>
            <a:r>
              <a:rPr lang="it-IT" sz="2400" dirty="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during</a:t>
            </a:r>
            <a:r>
              <a:rPr lang="it-IT" sz="2400" dirty="0" smtClean="0">
                <a:latin typeface="Estrangelo Edessa" panose="03080600000000000000" pitchFamily="66" charset="0"/>
                <a:cs typeface="Estrangelo Edessa" panose="03080600000000000000" pitchFamily="66" charset="0"/>
              </a:rPr>
              <a:t> the </a:t>
            </a:r>
            <a:r>
              <a:rPr lang="it-IT" sz="2400" dirty="0" err="1" smtClean="0">
                <a:latin typeface="Estrangelo Edessa" panose="03080600000000000000" pitchFamily="66" charset="0"/>
                <a:cs typeface="Estrangelo Edessa" panose="03080600000000000000" pitchFamily="66" charset="0"/>
              </a:rPr>
              <a:t>floods</a:t>
            </a:r>
            <a:r>
              <a:rPr lang="it-IT" sz="2400" dirty="0" smtClean="0">
                <a:latin typeface="Estrangelo Edessa" panose="03080600000000000000" pitchFamily="66" charset="0"/>
                <a:cs typeface="Estrangelo Edessa" panose="03080600000000000000" pitchFamily="66" charset="0"/>
              </a:rPr>
              <a:t> in </a:t>
            </a:r>
            <a:r>
              <a:rPr lang="it-IT" sz="2400" dirty="0" err="1" smtClean="0">
                <a:latin typeface="Estrangelo Edessa" panose="03080600000000000000" pitchFamily="66" charset="0"/>
                <a:cs typeface="Estrangelo Edessa" panose="03080600000000000000" pitchFamily="66" charset="0"/>
              </a:rPr>
              <a:t>Venice</a:t>
            </a:r>
            <a:r>
              <a:rPr lang="it-IT" sz="2400" dirty="0" smtClean="0">
                <a:latin typeface="Estrangelo Edessa" panose="03080600000000000000" pitchFamily="66" charset="0"/>
                <a:cs typeface="Estrangelo Edessa" panose="03080600000000000000" pitchFamily="66" charset="0"/>
              </a:rPr>
              <a:t> and Florence;</a:t>
            </a:r>
          </a:p>
          <a:p>
            <a:pPr algn="just"/>
            <a:r>
              <a:rPr lang="it-IT" sz="2400" dirty="0" smtClean="0">
                <a:latin typeface="Estrangelo Edessa" panose="03080600000000000000" pitchFamily="66" charset="0"/>
                <a:cs typeface="Estrangelo Edessa" panose="03080600000000000000" pitchFamily="66" charset="0"/>
              </a:rPr>
              <a:t>A </a:t>
            </a:r>
            <a:r>
              <a:rPr lang="it-IT" sz="2400" dirty="0" err="1" smtClean="0">
                <a:latin typeface="Estrangelo Edessa" panose="03080600000000000000" pitchFamily="66" charset="0"/>
                <a:cs typeface="Estrangelo Edessa" panose="03080600000000000000" pitchFamily="66" charset="0"/>
              </a:rPr>
              <a:t>series</a:t>
            </a:r>
            <a:r>
              <a:rPr lang="it-IT" sz="2400" dirty="0" smtClean="0">
                <a:latin typeface="Estrangelo Edessa" panose="03080600000000000000" pitchFamily="66" charset="0"/>
                <a:cs typeface="Estrangelo Edessa" panose="03080600000000000000" pitchFamily="66" charset="0"/>
              </a:rPr>
              <a:t> of </a:t>
            </a:r>
            <a:r>
              <a:rPr lang="it-IT" sz="2400" dirty="0" err="1" smtClean="0">
                <a:latin typeface="Estrangelo Edessa" panose="03080600000000000000" pitchFamily="66" charset="0"/>
                <a:cs typeface="Estrangelo Edessa" panose="03080600000000000000" pitchFamily="66" charset="0"/>
              </a:rPr>
              <a:t>important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publications</a:t>
            </a:r>
            <a:r>
              <a:rPr lang="it-IT" sz="2400" dirty="0" smtClean="0">
                <a:latin typeface="Estrangelo Edessa" panose="03080600000000000000" pitchFamily="66" charset="0"/>
                <a:cs typeface="Estrangelo Edessa" panose="03080600000000000000" pitchFamily="66" charset="0"/>
              </a:rPr>
              <a:t>;</a:t>
            </a:r>
          </a:p>
          <a:p>
            <a:pPr algn="just"/>
            <a:r>
              <a:rPr lang="it-IT" sz="2400" dirty="0" smtClean="0">
                <a:latin typeface="Estrangelo Edessa" panose="03080600000000000000" pitchFamily="66" charset="0"/>
                <a:cs typeface="Estrangelo Edessa" panose="03080600000000000000" pitchFamily="66" charset="0"/>
              </a:rPr>
              <a:t>The </a:t>
            </a:r>
            <a:r>
              <a:rPr lang="it-IT" sz="2400" dirty="0" err="1" smtClean="0">
                <a:latin typeface="Estrangelo Edessa" panose="03080600000000000000" pitchFamily="66" charset="0"/>
                <a:cs typeface="Estrangelo Edessa" panose="03080600000000000000" pitchFamily="66" charset="0"/>
              </a:rPr>
              <a:t>development</a:t>
            </a:r>
            <a:r>
              <a:rPr lang="it-IT" sz="2400" dirty="0" smtClean="0">
                <a:latin typeface="Estrangelo Edessa" panose="03080600000000000000" pitchFamily="66" charset="0"/>
                <a:cs typeface="Estrangelo Edessa" panose="03080600000000000000" pitchFamily="66" charset="0"/>
              </a:rPr>
              <a:t> of an </a:t>
            </a:r>
            <a:r>
              <a:rPr lang="it-IT" sz="2400" dirty="0" err="1" smtClean="0">
                <a:latin typeface="Estrangelo Edessa" panose="03080600000000000000" pitchFamily="66" charset="0"/>
                <a:cs typeface="Estrangelo Edessa" panose="03080600000000000000" pitchFamily="66" charset="0"/>
              </a:rPr>
              <a:t>important</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library</a:t>
            </a:r>
            <a:r>
              <a:rPr lang="it-IT" sz="2400" dirty="0" smtClean="0">
                <a:latin typeface="Estrangelo Edessa" panose="03080600000000000000" pitchFamily="66" charset="0"/>
                <a:cs typeface="Estrangelo Edessa" panose="03080600000000000000" pitchFamily="66" charset="0"/>
              </a:rPr>
              <a:t>;</a:t>
            </a:r>
          </a:p>
          <a:p>
            <a:pPr algn="just"/>
            <a:r>
              <a:rPr lang="it-IT" sz="2400" dirty="0" err="1" smtClean="0">
                <a:latin typeface="Estrangelo Edessa" panose="03080600000000000000" pitchFamily="66" charset="0"/>
                <a:cs typeface="Estrangelo Edessa" panose="03080600000000000000" pitchFamily="66" charset="0"/>
              </a:rPr>
              <a:t>Conferences</a:t>
            </a:r>
            <a:r>
              <a:rPr lang="it-IT" sz="2400" dirty="0" smtClean="0">
                <a:latin typeface="Estrangelo Edessa" panose="03080600000000000000" pitchFamily="66" charset="0"/>
                <a:cs typeface="Estrangelo Edessa" panose="03080600000000000000" pitchFamily="66" charset="0"/>
              </a:rPr>
              <a:t>, trainings, </a:t>
            </a:r>
            <a:r>
              <a:rPr lang="it-IT" sz="2400" dirty="0" err="1" smtClean="0">
                <a:latin typeface="Estrangelo Edessa" panose="03080600000000000000" pitchFamily="66" charset="0"/>
                <a:cs typeface="Estrangelo Edessa" panose="03080600000000000000" pitchFamily="66" charset="0"/>
              </a:rPr>
              <a:t>courses</a:t>
            </a:r>
            <a:r>
              <a:rPr lang="it-IT" sz="2400" dirty="0" smtClean="0">
                <a:latin typeface="Estrangelo Edessa" panose="03080600000000000000" pitchFamily="66" charset="0"/>
                <a:cs typeface="Estrangelo Edessa" panose="03080600000000000000" pitchFamily="66" charset="0"/>
              </a:rPr>
              <a:t> on </a:t>
            </a:r>
            <a:r>
              <a:rPr lang="it-IT" sz="2400" dirty="0" err="1" smtClean="0">
                <a:latin typeface="Estrangelo Edessa" panose="03080600000000000000" pitchFamily="66" charset="0"/>
                <a:cs typeface="Estrangelo Edessa" panose="03080600000000000000" pitchFamily="66" charset="0"/>
              </a:rPr>
              <a:t>architecture</a:t>
            </a:r>
            <a:r>
              <a:rPr lang="it-IT" sz="2400" dirty="0" smtClean="0">
                <a:latin typeface="Estrangelo Edessa" panose="03080600000000000000" pitchFamily="66" charset="0"/>
                <a:cs typeface="Estrangelo Edessa" panose="03080600000000000000" pitchFamily="66" charset="0"/>
              </a:rPr>
              <a:t>, </a:t>
            </a:r>
            <a:r>
              <a:rPr lang="it-IT" sz="2400" dirty="0" err="1" smtClean="0">
                <a:latin typeface="Estrangelo Edessa" panose="03080600000000000000" pitchFamily="66" charset="0"/>
                <a:cs typeface="Estrangelo Edessa" panose="03080600000000000000" pitchFamily="66" charset="0"/>
              </a:rPr>
              <a:t>restoration</a:t>
            </a:r>
            <a:r>
              <a:rPr lang="it-IT" sz="2400" dirty="0" smtClean="0">
                <a:latin typeface="Estrangelo Edessa" panose="03080600000000000000" pitchFamily="66" charset="0"/>
                <a:cs typeface="Estrangelo Edessa" panose="03080600000000000000" pitchFamily="66" charset="0"/>
              </a:rPr>
              <a:t>, art. </a:t>
            </a:r>
            <a:endParaRPr lang="it-IT" sz="2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09731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 – </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A new building for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and culture</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1318" y="2026722"/>
            <a:ext cx="5617450" cy="3778250"/>
          </a:xfr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218" y="2731325"/>
            <a:ext cx="3966359" cy="3073647"/>
          </a:xfrm>
          <a:prstGeom prst="rect">
            <a:avLst/>
          </a:prstGeom>
        </p:spPr>
      </p:pic>
    </p:spTree>
    <p:extLst>
      <p:ext uri="{BB962C8B-B14F-4D97-AF65-F5344CB8AC3E}">
        <p14:creationId xmlns:p14="http://schemas.microsoft.com/office/powerpoint/2010/main" val="32324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Estrangelo Edessa" panose="03080600000000000000" pitchFamily="66" charset="0"/>
                <a:cs typeface="Estrangelo Edessa" panose="03080600000000000000" pitchFamily="66" charset="0"/>
              </a:rPr>
              <a:t>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A new building for </a:t>
            </a:r>
            <a:r>
              <a:rPr lang="it-IT" dirty="0" err="1" smtClean="0">
                <a:latin typeface="Estrangelo Edessa" panose="03080600000000000000" pitchFamily="66" charset="0"/>
                <a:cs typeface="Estrangelo Edessa" panose="03080600000000000000" pitchFamily="66" charset="0"/>
              </a:rPr>
              <a:t>peace</a:t>
            </a:r>
            <a:r>
              <a:rPr lang="it-IT" dirty="0" smtClean="0">
                <a:latin typeface="Estrangelo Edessa" panose="03080600000000000000" pitchFamily="66" charset="0"/>
                <a:cs typeface="Estrangelo Edessa" panose="03080600000000000000" pitchFamily="66" charset="0"/>
              </a:rPr>
              <a:t>: the </a:t>
            </a:r>
            <a:r>
              <a:rPr lang="it-IT" dirty="0" err="1" smtClean="0">
                <a:latin typeface="Estrangelo Edessa" panose="03080600000000000000" pitchFamily="66" charset="0"/>
                <a:cs typeface="Estrangelo Edessa" panose="03080600000000000000" pitchFamily="66" charset="0"/>
              </a:rPr>
              <a:t>project</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8803" y="2008744"/>
            <a:ext cx="1257300" cy="1771650"/>
          </a:xfrm>
        </p:spPr>
      </p:pic>
      <p:sp>
        <p:nvSpPr>
          <p:cNvPr id="5" name="CasellaDiTesto 4"/>
          <p:cNvSpPr txBox="1"/>
          <p:nvPr/>
        </p:nvSpPr>
        <p:spPr>
          <a:xfrm>
            <a:off x="2592925" y="4037610"/>
            <a:ext cx="2218877" cy="307777"/>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Pier Luigi Nervi (1891-1979)</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158" y="2008744"/>
            <a:ext cx="1346551" cy="1771650"/>
          </a:xfrm>
          <a:prstGeom prst="rect">
            <a:avLst/>
          </a:prstGeom>
        </p:spPr>
      </p:pic>
      <p:sp>
        <p:nvSpPr>
          <p:cNvPr id="7" name="CasellaDiTesto 6"/>
          <p:cNvSpPr txBox="1"/>
          <p:nvPr/>
        </p:nvSpPr>
        <p:spPr>
          <a:xfrm>
            <a:off x="6116427" y="3976055"/>
            <a:ext cx="2332690" cy="307777"/>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Bernard </a:t>
            </a:r>
            <a:r>
              <a:rPr lang="it-IT" sz="1400" i="1" dirty="0" err="1" smtClean="0">
                <a:solidFill>
                  <a:schemeClr val="accent1"/>
                </a:solidFill>
                <a:latin typeface="Estrangelo Edessa" panose="03080600000000000000" pitchFamily="66" charset="0"/>
                <a:cs typeface="Estrangelo Edessa" panose="03080600000000000000" pitchFamily="66" charset="0"/>
              </a:rPr>
              <a:t>Zehrfuss</a:t>
            </a:r>
            <a:r>
              <a:rPr lang="it-IT" sz="1400" i="1" dirty="0" smtClean="0">
                <a:solidFill>
                  <a:schemeClr val="accent1"/>
                </a:solidFill>
                <a:latin typeface="Estrangelo Edessa" panose="03080600000000000000" pitchFamily="66" charset="0"/>
                <a:cs typeface="Estrangelo Edessa" panose="03080600000000000000" pitchFamily="66" charset="0"/>
              </a:rPr>
              <a:t> (1911-1996)</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764" y="2008744"/>
            <a:ext cx="1895475" cy="1771650"/>
          </a:xfrm>
          <a:prstGeom prst="rect">
            <a:avLst/>
          </a:prstGeom>
        </p:spPr>
      </p:pic>
      <p:sp>
        <p:nvSpPr>
          <p:cNvPr id="9" name="CasellaDiTesto 8"/>
          <p:cNvSpPr txBox="1"/>
          <p:nvPr/>
        </p:nvSpPr>
        <p:spPr>
          <a:xfrm>
            <a:off x="9280398" y="3889768"/>
            <a:ext cx="2138727" cy="307777"/>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Marcel </a:t>
            </a:r>
            <a:r>
              <a:rPr lang="it-IT" sz="1400" i="1" dirty="0" err="1" smtClean="0">
                <a:solidFill>
                  <a:schemeClr val="accent1"/>
                </a:solidFill>
                <a:latin typeface="Estrangelo Edessa" panose="03080600000000000000" pitchFamily="66" charset="0"/>
                <a:cs typeface="Estrangelo Edessa" panose="03080600000000000000" pitchFamily="66" charset="0"/>
              </a:rPr>
              <a:t>Breuer</a:t>
            </a:r>
            <a:r>
              <a:rPr lang="it-IT" sz="1400" i="1" dirty="0" smtClean="0">
                <a:solidFill>
                  <a:schemeClr val="accent1"/>
                </a:solidFill>
                <a:latin typeface="Estrangelo Edessa" panose="03080600000000000000" pitchFamily="66" charset="0"/>
                <a:cs typeface="Estrangelo Edessa" panose="03080600000000000000" pitchFamily="66" charset="0"/>
              </a:rPr>
              <a:t> (1902-1981)</a:t>
            </a:r>
            <a:endParaRPr lang="it-IT" sz="1400" i="1" dirty="0">
              <a:solidFill>
                <a:schemeClr val="accent1"/>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46312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Conference of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November</a:t>
            </a:r>
            <a:r>
              <a:rPr lang="it-IT" dirty="0" smtClean="0">
                <a:latin typeface="Estrangelo Edessa" panose="03080600000000000000" pitchFamily="66" charset="0"/>
                <a:cs typeface="Estrangelo Edessa" panose="03080600000000000000" pitchFamily="66" charset="0"/>
              </a:rPr>
              <a:t> 1945</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588" y="1905000"/>
            <a:ext cx="1866900" cy="2447925"/>
          </a:xfrm>
        </p:spPr>
      </p:pic>
      <p:sp>
        <p:nvSpPr>
          <p:cNvPr id="5" name="CasellaDiTesto 4"/>
          <p:cNvSpPr txBox="1"/>
          <p:nvPr/>
        </p:nvSpPr>
        <p:spPr>
          <a:xfrm>
            <a:off x="1529588" y="4631377"/>
            <a:ext cx="2371162" cy="523220"/>
          </a:xfrm>
          <a:prstGeom prst="rect">
            <a:avLst/>
          </a:prstGeom>
          <a:noFill/>
        </p:spPr>
        <p:txBody>
          <a:bodyPr wrap="none" rtlCol="0">
            <a:spAutoFit/>
          </a:bodyPr>
          <a:lstStyle/>
          <a:p>
            <a:r>
              <a:rPr lang="it-IT" sz="1400" i="1" dirty="0" err="1" smtClean="0">
                <a:solidFill>
                  <a:schemeClr val="accent1"/>
                </a:solidFill>
                <a:latin typeface="Estrangelo Edessa" panose="03080600000000000000" pitchFamily="66" charset="0"/>
                <a:cs typeface="Estrangelo Edessa" panose="03080600000000000000" pitchFamily="66" charset="0"/>
              </a:rPr>
              <a:t>Clement</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Attlee</a:t>
            </a:r>
            <a:r>
              <a:rPr lang="it-IT" sz="1400" i="1" dirty="0" smtClean="0">
                <a:solidFill>
                  <a:schemeClr val="accent1"/>
                </a:solidFill>
                <a:latin typeface="Estrangelo Edessa" panose="03080600000000000000" pitchFamily="66" charset="0"/>
                <a:cs typeface="Estrangelo Edessa" panose="03080600000000000000" pitchFamily="66" charset="0"/>
              </a:rPr>
              <a:t> (1883-1967)</a:t>
            </a:r>
          </a:p>
          <a:p>
            <a:r>
              <a:rPr lang="it-IT" sz="1400" i="1" dirty="0" smtClean="0">
                <a:solidFill>
                  <a:schemeClr val="accent1"/>
                </a:solidFill>
                <a:latin typeface="Estrangelo Edessa" panose="03080600000000000000" pitchFamily="66" charset="0"/>
                <a:cs typeface="Estrangelo Edessa" panose="03080600000000000000" pitchFamily="66" charset="0"/>
              </a:rPr>
              <a:t>Prime </a:t>
            </a:r>
            <a:r>
              <a:rPr lang="it-IT" sz="1400" i="1" dirty="0" err="1" smtClean="0">
                <a:solidFill>
                  <a:schemeClr val="accent1"/>
                </a:solidFill>
                <a:latin typeface="Estrangelo Edessa" panose="03080600000000000000" pitchFamily="66" charset="0"/>
                <a:cs typeface="Estrangelo Edessa" panose="03080600000000000000" pitchFamily="66" charset="0"/>
              </a:rPr>
              <a:t>Minister</a:t>
            </a:r>
            <a:r>
              <a:rPr lang="it-IT" sz="1400" i="1" dirty="0" smtClean="0">
                <a:solidFill>
                  <a:schemeClr val="accent1"/>
                </a:solidFill>
                <a:latin typeface="Estrangelo Edessa" panose="03080600000000000000" pitchFamily="66" charset="0"/>
                <a:cs typeface="Estrangelo Edessa" panose="03080600000000000000" pitchFamily="66" charset="0"/>
              </a:rPr>
              <a:t> of Great Britain</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550" y="2191740"/>
            <a:ext cx="2794000" cy="3543300"/>
          </a:xfrm>
          <a:prstGeom prst="rect">
            <a:avLst/>
          </a:prstGeom>
        </p:spPr>
      </p:pic>
      <p:sp>
        <p:nvSpPr>
          <p:cNvPr id="7" name="CasellaDiTesto 6"/>
          <p:cNvSpPr txBox="1"/>
          <p:nvPr/>
        </p:nvSpPr>
        <p:spPr>
          <a:xfrm>
            <a:off x="6053550" y="6032665"/>
            <a:ext cx="2850460" cy="523220"/>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Ellen Wilkinson (1891-1947)</a:t>
            </a:r>
          </a:p>
          <a:p>
            <a:r>
              <a:rPr lang="it-IT" sz="1400" i="1" dirty="0" err="1" smtClean="0">
                <a:solidFill>
                  <a:schemeClr val="accent1"/>
                </a:solidFill>
                <a:latin typeface="Estrangelo Edessa" panose="03080600000000000000" pitchFamily="66" charset="0"/>
                <a:cs typeface="Estrangelo Edessa" panose="03080600000000000000" pitchFamily="66" charset="0"/>
              </a:rPr>
              <a:t>Minister</a:t>
            </a:r>
            <a:r>
              <a:rPr lang="it-IT" sz="1400" i="1" dirty="0" smtClean="0">
                <a:solidFill>
                  <a:schemeClr val="accent1"/>
                </a:solidFill>
                <a:latin typeface="Estrangelo Edessa" panose="03080600000000000000" pitchFamily="66" charset="0"/>
                <a:cs typeface="Estrangelo Edessa" panose="03080600000000000000" pitchFamily="66" charset="0"/>
              </a:rPr>
              <a:t> of </a:t>
            </a:r>
            <a:r>
              <a:rPr lang="it-IT" sz="1400" i="1" dirty="0" err="1" smtClean="0">
                <a:solidFill>
                  <a:schemeClr val="accent1"/>
                </a:solidFill>
                <a:latin typeface="Estrangelo Edessa" panose="03080600000000000000" pitchFamily="66" charset="0"/>
                <a:cs typeface="Estrangelo Edessa" panose="03080600000000000000" pitchFamily="66" charset="0"/>
              </a:rPr>
              <a:t>Education</a:t>
            </a:r>
            <a:r>
              <a:rPr lang="it-IT" sz="1400" i="1" dirty="0" smtClean="0">
                <a:solidFill>
                  <a:schemeClr val="accent1"/>
                </a:solidFill>
                <a:latin typeface="Estrangelo Edessa" panose="03080600000000000000" pitchFamily="66" charset="0"/>
                <a:cs typeface="Estrangelo Edessa" panose="03080600000000000000" pitchFamily="66" charset="0"/>
              </a:rPr>
              <a:t> of Great Britain</a:t>
            </a:r>
            <a:endParaRPr lang="it-IT" sz="1400" i="1" dirty="0">
              <a:solidFill>
                <a:schemeClr val="accent1"/>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156571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latin typeface="Estrangelo Edessa" panose="03080600000000000000" pitchFamily="66" charset="0"/>
                <a:cs typeface="Estrangelo Edessa" panose="03080600000000000000" pitchFamily="66" charset="0"/>
              </a:rPr>
              <a:t>Creating</a:t>
            </a:r>
            <a:r>
              <a:rPr lang="it-IT" dirty="0" smtClean="0">
                <a:latin typeface="Estrangelo Edessa" panose="03080600000000000000" pitchFamily="66" charset="0"/>
                <a:cs typeface="Estrangelo Edessa" panose="03080600000000000000" pitchFamily="66" charset="0"/>
              </a:rPr>
              <a:t> the Unesco</a:t>
            </a:r>
            <a:br>
              <a:rPr lang="it-IT" dirty="0" smtClean="0">
                <a:latin typeface="Estrangelo Edessa" panose="03080600000000000000" pitchFamily="66" charset="0"/>
                <a:cs typeface="Estrangelo Edessa" panose="03080600000000000000" pitchFamily="66" charset="0"/>
              </a:rPr>
            </a:br>
            <a:r>
              <a:rPr lang="it-IT" dirty="0" smtClean="0">
                <a:latin typeface="Estrangelo Edessa" panose="03080600000000000000" pitchFamily="66" charset="0"/>
                <a:cs typeface="Estrangelo Edessa" panose="03080600000000000000" pitchFamily="66" charset="0"/>
              </a:rPr>
              <a:t>The Conference of </a:t>
            </a:r>
            <a:r>
              <a:rPr lang="it-IT" dirty="0" err="1" smtClean="0">
                <a:latin typeface="Estrangelo Edessa" panose="03080600000000000000" pitchFamily="66" charset="0"/>
                <a:cs typeface="Estrangelo Edessa" panose="03080600000000000000" pitchFamily="66" charset="0"/>
              </a:rPr>
              <a:t>London</a:t>
            </a:r>
            <a:r>
              <a:rPr lang="it-IT" dirty="0" smtClean="0">
                <a:latin typeface="Estrangelo Edessa" panose="03080600000000000000" pitchFamily="66" charset="0"/>
                <a:cs typeface="Estrangelo Edessa" panose="03080600000000000000" pitchFamily="66" charset="0"/>
              </a:rPr>
              <a:t> – </a:t>
            </a:r>
            <a:r>
              <a:rPr lang="it-IT" dirty="0" err="1" smtClean="0">
                <a:latin typeface="Estrangelo Edessa" panose="03080600000000000000" pitchFamily="66" charset="0"/>
                <a:cs typeface="Estrangelo Edessa" panose="03080600000000000000" pitchFamily="66" charset="0"/>
              </a:rPr>
              <a:t>November</a:t>
            </a:r>
            <a:r>
              <a:rPr lang="it-IT" dirty="0" smtClean="0">
                <a:latin typeface="Estrangelo Edessa" panose="03080600000000000000" pitchFamily="66" charset="0"/>
                <a:cs typeface="Estrangelo Edessa" panose="03080600000000000000" pitchFamily="66" charset="0"/>
              </a:rPr>
              <a:t> 1945</a:t>
            </a:r>
            <a:endParaRPr lang="it-IT" dirty="0">
              <a:latin typeface="Estrangelo Edessa" panose="03080600000000000000" pitchFamily="66" charset="0"/>
              <a:cs typeface="Estrangelo Edessa" panose="03080600000000000000" pitchFamily="66" charset="0"/>
            </a:endParaRPr>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2924" y="2211552"/>
            <a:ext cx="1385309" cy="1446048"/>
          </a:xfrm>
        </p:spPr>
      </p:pic>
      <p:sp>
        <p:nvSpPr>
          <p:cNvPr id="5" name="CasellaDiTesto 4"/>
          <p:cNvSpPr txBox="1"/>
          <p:nvPr/>
        </p:nvSpPr>
        <p:spPr>
          <a:xfrm>
            <a:off x="2592924" y="3847605"/>
            <a:ext cx="2486578" cy="523220"/>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Leon </a:t>
            </a:r>
            <a:r>
              <a:rPr lang="it-IT" sz="1400" i="1" dirty="0" err="1" smtClean="0">
                <a:solidFill>
                  <a:schemeClr val="accent1"/>
                </a:solidFill>
                <a:latin typeface="Estrangelo Edessa" panose="03080600000000000000" pitchFamily="66" charset="0"/>
                <a:cs typeface="Estrangelo Edessa" panose="03080600000000000000" pitchFamily="66" charset="0"/>
              </a:rPr>
              <a:t>Blum</a:t>
            </a:r>
            <a:r>
              <a:rPr lang="it-IT" sz="1400" i="1" dirty="0" smtClean="0">
                <a:solidFill>
                  <a:schemeClr val="accent1"/>
                </a:solidFill>
                <a:latin typeface="Estrangelo Edessa" panose="03080600000000000000" pitchFamily="66" charset="0"/>
                <a:cs typeface="Estrangelo Edessa" panose="03080600000000000000" pitchFamily="66" charset="0"/>
              </a:rPr>
              <a:t> (1872-1950)</a:t>
            </a:r>
          </a:p>
          <a:p>
            <a:r>
              <a:rPr lang="it-IT" sz="1400" i="1" dirty="0" err="1" smtClean="0">
                <a:solidFill>
                  <a:schemeClr val="accent1"/>
                </a:solidFill>
                <a:latin typeface="Estrangelo Edessa" panose="03080600000000000000" pitchFamily="66" charset="0"/>
                <a:cs typeface="Estrangelo Edessa" panose="03080600000000000000" pitchFamily="66" charset="0"/>
              </a:rPr>
              <a:t>Former</a:t>
            </a:r>
            <a:r>
              <a:rPr lang="it-IT" sz="1400" i="1" dirty="0" smtClean="0">
                <a:solidFill>
                  <a:schemeClr val="accent1"/>
                </a:solidFill>
                <a:latin typeface="Estrangelo Edessa" panose="03080600000000000000" pitchFamily="66" charset="0"/>
                <a:cs typeface="Estrangelo Edessa" panose="03080600000000000000" pitchFamily="66" charset="0"/>
              </a:rPr>
              <a:t> Prime </a:t>
            </a:r>
            <a:r>
              <a:rPr lang="it-IT" sz="1400" i="1" dirty="0" err="1" smtClean="0">
                <a:solidFill>
                  <a:schemeClr val="accent1"/>
                </a:solidFill>
                <a:latin typeface="Estrangelo Edessa" panose="03080600000000000000" pitchFamily="66" charset="0"/>
                <a:cs typeface="Estrangelo Edessa" panose="03080600000000000000" pitchFamily="66" charset="0"/>
              </a:rPr>
              <a:t>Minister</a:t>
            </a:r>
            <a:r>
              <a:rPr lang="it-IT" sz="1400" i="1" dirty="0" smtClean="0">
                <a:solidFill>
                  <a:schemeClr val="accent1"/>
                </a:solidFill>
                <a:latin typeface="Estrangelo Edessa" panose="03080600000000000000" pitchFamily="66" charset="0"/>
                <a:cs typeface="Estrangelo Edessa" panose="03080600000000000000" pitchFamily="66" charset="0"/>
              </a:rPr>
              <a:t> of France</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049" y="2211552"/>
            <a:ext cx="1122899" cy="1446048"/>
          </a:xfrm>
          <a:prstGeom prst="rect">
            <a:avLst/>
          </a:prstGeom>
        </p:spPr>
      </p:pic>
      <p:sp>
        <p:nvSpPr>
          <p:cNvPr id="7" name="CasellaDiTesto 6"/>
          <p:cNvSpPr txBox="1"/>
          <p:nvPr/>
        </p:nvSpPr>
        <p:spPr>
          <a:xfrm>
            <a:off x="6028683" y="3779486"/>
            <a:ext cx="2270173" cy="523220"/>
          </a:xfrm>
          <a:prstGeom prst="rect">
            <a:avLst/>
          </a:prstGeom>
          <a:noFill/>
        </p:spPr>
        <p:txBody>
          <a:bodyPr wrap="none" rtlCol="0">
            <a:spAutoFit/>
          </a:bodyPr>
          <a:lstStyle/>
          <a:p>
            <a:r>
              <a:rPr lang="it-IT" sz="1400" i="1" dirty="0" err="1" smtClean="0">
                <a:solidFill>
                  <a:schemeClr val="accent1"/>
                </a:solidFill>
                <a:latin typeface="Estrangelo Edessa" panose="03080600000000000000" pitchFamily="66" charset="0"/>
                <a:cs typeface="Estrangelo Edessa" panose="03080600000000000000" pitchFamily="66" charset="0"/>
              </a:rPr>
              <a:t>Hu</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Shih</a:t>
            </a:r>
            <a:r>
              <a:rPr lang="it-IT" sz="1400" i="1" dirty="0" smtClean="0">
                <a:solidFill>
                  <a:schemeClr val="accent1"/>
                </a:solidFill>
                <a:latin typeface="Estrangelo Edessa" panose="03080600000000000000" pitchFamily="66" charset="0"/>
                <a:cs typeface="Estrangelo Edessa" panose="03080600000000000000" pitchFamily="66" charset="0"/>
              </a:rPr>
              <a:t> (1891-1962)</a:t>
            </a:r>
          </a:p>
          <a:p>
            <a:r>
              <a:rPr lang="it-IT" sz="1400" i="1" dirty="0" err="1" smtClean="0">
                <a:solidFill>
                  <a:schemeClr val="accent1"/>
                </a:solidFill>
                <a:latin typeface="Estrangelo Edessa" panose="03080600000000000000" pitchFamily="66" charset="0"/>
                <a:cs typeface="Estrangelo Edessa" panose="03080600000000000000" pitchFamily="66" charset="0"/>
              </a:rPr>
              <a:t>Chinese</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poet</a:t>
            </a:r>
            <a:r>
              <a:rPr lang="it-IT" sz="1400" i="1" dirty="0" smtClean="0">
                <a:solidFill>
                  <a:schemeClr val="accent1"/>
                </a:solidFill>
                <a:latin typeface="Estrangelo Edessa" panose="03080600000000000000" pitchFamily="66" charset="0"/>
                <a:cs typeface="Estrangelo Edessa" panose="03080600000000000000" pitchFamily="66" charset="0"/>
              </a:rPr>
              <a:t> and </a:t>
            </a:r>
            <a:r>
              <a:rPr lang="it-IT" sz="1400" i="1" dirty="0" err="1" smtClean="0">
                <a:solidFill>
                  <a:schemeClr val="accent1"/>
                </a:solidFill>
                <a:latin typeface="Estrangelo Edessa" panose="03080600000000000000" pitchFamily="66" charset="0"/>
                <a:cs typeface="Estrangelo Edessa" panose="03080600000000000000" pitchFamily="66" charset="0"/>
              </a:rPr>
              <a:t>intellectual</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5009" y="2211552"/>
            <a:ext cx="1400917" cy="1446048"/>
          </a:xfrm>
          <a:prstGeom prst="rect">
            <a:avLst/>
          </a:prstGeom>
        </p:spPr>
      </p:pic>
      <p:sp>
        <p:nvSpPr>
          <p:cNvPr id="9" name="CasellaDiTesto 8"/>
          <p:cNvSpPr txBox="1"/>
          <p:nvPr/>
        </p:nvSpPr>
        <p:spPr>
          <a:xfrm>
            <a:off x="9655009" y="3966358"/>
            <a:ext cx="2242922" cy="1384995"/>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Archibald </a:t>
            </a:r>
            <a:r>
              <a:rPr lang="it-IT" sz="1400" i="1" dirty="0" err="1" smtClean="0">
                <a:solidFill>
                  <a:schemeClr val="accent1"/>
                </a:solidFill>
                <a:latin typeface="Estrangelo Edessa" panose="03080600000000000000" pitchFamily="66" charset="0"/>
                <a:cs typeface="Estrangelo Edessa" panose="03080600000000000000" pitchFamily="66" charset="0"/>
              </a:rPr>
              <a:t>McLeish</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smtClean="0">
                <a:solidFill>
                  <a:schemeClr val="accent1"/>
                </a:solidFill>
                <a:latin typeface="Estrangelo Edessa" panose="03080600000000000000" pitchFamily="66" charset="0"/>
                <a:cs typeface="Estrangelo Edessa" panose="03080600000000000000" pitchFamily="66" charset="0"/>
              </a:rPr>
              <a:t>(1892-1982)</a:t>
            </a:r>
          </a:p>
          <a:p>
            <a:r>
              <a:rPr lang="it-IT" sz="1400" i="1" dirty="0" err="1" smtClean="0">
                <a:solidFill>
                  <a:schemeClr val="accent1"/>
                </a:solidFill>
                <a:latin typeface="Estrangelo Edessa" panose="03080600000000000000" pitchFamily="66" charset="0"/>
                <a:cs typeface="Estrangelo Edessa" panose="03080600000000000000" pitchFamily="66" charset="0"/>
              </a:rPr>
              <a:t>Poet</a:t>
            </a:r>
            <a:r>
              <a:rPr lang="it-IT" sz="1400" i="1" dirty="0" smtClean="0">
                <a:solidFill>
                  <a:schemeClr val="accent1"/>
                </a:solidFill>
                <a:latin typeface="Estrangelo Edessa" panose="03080600000000000000" pitchFamily="66" charset="0"/>
                <a:cs typeface="Estrangelo Edessa" panose="03080600000000000000" pitchFamily="66" charset="0"/>
              </a:rPr>
              <a:t> and </a:t>
            </a:r>
            <a:r>
              <a:rPr lang="it-IT" sz="1400" i="1" dirty="0" err="1" smtClean="0">
                <a:solidFill>
                  <a:schemeClr val="accent1"/>
                </a:solidFill>
                <a:latin typeface="Estrangelo Edessa" panose="03080600000000000000" pitchFamily="66" charset="0"/>
                <a:cs typeface="Estrangelo Edessa" panose="03080600000000000000" pitchFamily="66" charset="0"/>
              </a:rPr>
              <a:t>scholar</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err="1" smtClean="0">
                <a:solidFill>
                  <a:schemeClr val="accent1"/>
                </a:solidFill>
                <a:latin typeface="Estrangelo Edessa" panose="03080600000000000000" pitchFamily="66" charset="0"/>
                <a:cs typeface="Estrangelo Edessa" panose="03080600000000000000" pitchFamily="66" charset="0"/>
              </a:rPr>
              <a:t>Former</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Librarian</a:t>
            </a:r>
            <a:r>
              <a:rPr lang="it-IT" sz="1400" i="1" dirty="0" smtClean="0">
                <a:solidFill>
                  <a:schemeClr val="accent1"/>
                </a:solidFill>
                <a:latin typeface="Estrangelo Edessa" panose="03080600000000000000" pitchFamily="66" charset="0"/>
                <a:cs typeface="Estrangelo Edessa" panose="03080600000000000000" pitchFamily="66" charset="0"/>
              </a:rPr>
              <a:t> of </a:t>
            </a:r>
            <a:r>
              <a:rPr lang="it-IT" sz="1400" i="1" dirty="0" err="1" smtClean="0">
                <a:solidFill>
                  <a:schemeClr val="accent1"/>
                </a:solidFill>
                <a:latin typeface="Estrangelo Edessa" panose="03080600000000000000" pitchFamily="66" charset="0"/>
                <a:cs typeface="Estrangelo Edessa" panose="03080600000000000000" pitchFamily="66" charset="0"/>
              </a:rPr>
              <a:t>Congress</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smtClean="0">
                <a:solidFill>
                  <a:schemeClr val="accent1"/>
                </a:solidFill>
                <a:latin typeface="Estrangelo Edessa" panose="03080600000000000000" pitchFamily="66" charset="0"/>
                <a:cs typeface="Estrangelo Edessa" panose="03080600000000000000" pitchFamily="66" charset="0"/>
              </a:rPr>
              <a:t>Assistant </a:t>
            </a:r>
            <a:r>
              <a:rPr lang="it-IT" sz="1400" i="1" dirty="0" err="1" smtClean="0">
                <a:solidFill>
                  <a:schemeClr val="accent1"/>
                </a:solidFill>
                <a:latin typeface="Estrangelo Edessa" panose="03080600000000000000" pitchFamily="66" charset="0"/>
                <a:cs typeface="Estrangelo Edessa" panose="03080600000000000000" pitchFamily="66" charset="0"/>
              </a:rPr>
              <a:t>Secretary</a:t>
            </a:r>
            <a:r>
              <a:rPr lang="it-IT" sz="1400" i="1" dirty="0" smtClean="0">
                <a:solidFill>
                  <a:schemeClr val="accent1"/>
                </a:solidFill>
                <a:latin typeface="Estrangelo Edessa" panose="03080600000000000000" pitchFamily="66" charset="0"/>
                <a:cs typeface="Estrangelo Edessa" panose="03080600000000000000" pitchFamily="66" charset="0"/>
              </a:rPr>
              <a:t> of State</a:t>
            </a:r>
          </a:p>
          <a:p>
            <a:r>
              <a:rPr lang="it-IT" sz="1400" i="1" dirty="0" err="1" smtClean="0">
                <a:solidFill>
                  <a:schemeClr val="accent1"/>
                </a:solidFill>
                <a:latin typeface="Estrangelo Edessa" panose="03080600000000000000" pitchFamily="66" charset="0"/>
                <a:cs typeface="Estrangelo Edessa" panose="03080600000000000000" pitchFamily="66" charset="0"/>
              </a:rPr>
              <a:t>United</a:t>
            </a:r>
            <a:r>
              <a:rPr lang="it-IT" sz="1400" i="1" dirty="0" smtClean="0">
                <a:solidFill>
                  <a:schemeClr val="accent1"/>
                </a:solidFill>
                <a:latin typeface="Estrangelo Edessa" panose="03080600000000000000" pitchFamily="66" charset="0"/>
                <a:cs typeface="Estrangelo Edessa" panose="03080600000000000000" pitchFamily="66" charset="0"/>
              </a:rPr>
              <a:t> </a:t>
            </a:r>
            <a:r>
              <a:rPr lang="it-IT" sz="1400" i="1" dirty="0" err="1" smtClean="0">
                <a:solidFill>
                  <a:schemeClr val="accent1"/>
                </a:solidFill>
                <a:latin typeface="Estrangelo Edessa" panose="03080600000000000000" pitchFamily="66" charset="0"/>
                <a:cs typeface="Estrangelo Edessa" panose="03080600000000000000" pitchFamily="66" charset="0"/>
              </a:rPr>
              <a:t>States</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2924" y="4682606"/>
            <a:ext cx="1257300" cy="1524000"/>
          </a:xfrm>
          <a:prstGeom prst="rect">
            <a:avLst/>
          </a:prstGeom>
        </p:spPr>
      </p:pic>
      <p:sp>
        <p:nvSpPr>
          <p:cNvPr id="11" name="CasellaDiTesto 10"/>
          <p:cNvSpPr txBox="1"/>
          <p:nvPr/>
        </p:nvSpPr>
        <p:spPr>
          <a:xfrm>
            <a:off x="2592924" y="6460177"/>
            <a:ext cx="3068469" cy="307777"/>
          </a:xfrm>
          <a:prstGeom prst="rect">
            <a:avLst/>
          </a:prstGeom>
          <a:noFill/>
        </p:spPr>
        <p:txBody>
          <a:bodyPr wrap="none" rtlCol="0">
            <a:spAutoFit/>
          </a:bodyPr>
          <a:lstStyle/>
          <a:p>
            <a:r>
              <a:rPr lang="it-IT" sz="1400" i="1" dirty="0" err="1" smtClean="0">
                <a:solidFill>
                  <a:schemeClr val="accent1"/>
                </a:solidFill>
                <a:latin typeface="Estrangelo Edessa" panose="03080600000000000000" pitchFamily="66" charset="0"/>
                <a:cs typeface="Estrangelo Edessa" panose="03080600000000000000" pitchFamily="66" charset="0"/>
              </a:rPr>
              <a:t>Gilber</a:t>
            </a:r>
            <a:r>
              <a:rPr lang="it-IT" sz="1400" i="1" dirty="0" smtClean="0">
                <a:solidFill>
                  <a:schemeClr val="accent1"/>
                </a:solidFill>
                <a:latin typeface="Estrangelo Edessa" panose="03080600000000000000" pitchFamily="66" charset="0"/>
                <a:cs typeface="Estrangelo Edessa" panose="03080600000000000000" pitchFamily="66" charset="0"/>
              </a:rPr>
              <a:t> Murray (1866-1957) - </a:t>
            </a:r>
            <a:r>
              <a:rPr lang="it-IT" sz="1400" i="1" dirty="0" err="1" smtClean="0">
                <a:solidFill>
                  <a:schemeClr val="accent1"/>
                </a:solidFill>
                <a:latin typeface="Estrangelo Edessa" panose="03080600000000000000" pitchFamily="66" charset="0"/>
                <a:cs typeface="Estrangelo Edessa" panose="03080600000000000000" pitchFamily="66" charset="0"/>
              </a:rPr>
              <a:t>intellectual</a:t>
            </a:r>
            <a:endParaRPr lang="it-IT" sz="1400" i="1" dirty="0">
              <a:solidFill>
                <a:schemeClr val="accent1"/>
              </a:solidFill>
              <a:latin typeface="Estrangelo Edessa" panose="03080600000000000000" pitchFamily="66" charset="0"/>
              <a:cs typeface="Estrangelo Edessa" panose="03080600000000000000" pitchFamily="66" charset="0"/>
            </a:endParaRPr>
          </a:p>
        </p:txBody>
      </p:sp>
      <p:pic>
        <p:nvPicPr>
          <p:cNvPr id="12" name="Immagin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2556" y="4587053"/>
            <a:ext cx="1438276" cy="1730619"/>
          </a:xfrm>
          <a:prstGeom prst="rect">
            <a:avLst/>
          </a:prstGeom>
        </p:spPr>
      </p:pic>
      <p:sp>
        <p:nvSpPr>
          <p:cNvPr id="13" name="CasellaDiTesto 12"/>
          <p:cNvSpPr txBox="1"/>
          <p:nvPr/>
        </p:nvSpPr>
        <p:spPr>
          <a:xfrm>
            <a:off x="7695210" y="4773881"/>
            <a:ext cx="1319592" cy="738664"/>
          </a:xfrm>
          <a:prstGeom prst="rect">
            <a:avLst/>
          </a:prstGeom>
          <a:noFill/>
        </p:spPr>
        <p:txBody>
          <a:bodyPr wrap="none" rtlCol="0">
            <a:spAutoFit/>
          </a:bodyPr>
          <a:lstStyle/>
          <a:p>
            <a:r>
              <a:rPr lang="it-IT" sz="1400" i="1" dirty="0" smtClean="0">
                <a:solidFill>
                  <a:schemeClr val="accent1"/>
                </a:solidFill>
                <a:latin typeface="Estrangelo Edessa" panose="03080600000000000000" pitchFamily="66" charset="0"/>
                <a:cs typeface="Estrangelo Edessa" panose="03080600000000000000" pitchFamily="66" charset="0"/>
              </a:rPr>
              <a:t>Alfred </a:t>
            </a:r>
            <a:r>
              <a:rPr lang="it-IT" sz="1400" i="1" dirty="0" err="1" smtClean="0">
                <a:solidFill>
                  <a:schemeClr val="accent1"/>
                </a:solidFill>
                <a:latin typeface="Estrangelo Edessa" panose="03080600000000000000" pitchFamily="66" charset="0"/>
                <a:cs typeface="Estrangelo Edessa" panose="03080600000000000000" pitchFamily="66" charset="0"/>
              </a:rPr>
              <a:t>Zimmern</a:t>
            </a:r>
            <a:endParaRPr lang="it-IT" sz="1400" i="1" dirty="0" smtClean="0">
              <a:solidFill>
                <a:schemeClr val="accent1"/>
              </a:solidFill>
              <a:latin typeface="Estrangelo Edessa" panose="03080600000000000000" pitchFamily="66" charset="0"/>
              <a:cs typeface="Estrangelo Edessa" panose="03080600000000000000" pitchFamily="66" charset="0"/>
            </a:endParaRPr>
          </a:p>
          <a:p>
            <a:r>
              <a:rPr lang="it-IT" sz="1400" i="1" dirty="0" smtClean="0">
                <a:solidFill>
                  <a:schemeClr val="accent1"/>
                </a:solidFill>
                <a:latin typeface="Estrangelo Edessa" panose="03080600000000000000" pitchFamily="66" charset="0"/>
                <a:cs typeface="Estrangelo Edessa" panose="03080600000000000000" pitchFamily="66" charset="0"/>
              </a:rPr>
              <a:t>(1879-1957)</a:t>
            </a:r>
          </a:p>
          <a:p>
            <a:r>
              <a:rPr lang="it-IT" sz="1400" i="1" dirty="0" err="1" smtClean="0">
                <a:solidFill>
                  <a:schemeClr val="accent1"/>
                </a:solidFill>
                <a:latin typeface="Estrangelo Edessa" panose="03080600000000000000" pitchFamily="66" charset="0"/>
                <a:cs typeface="Estrangelo Edessa" panose="03080600000000000000" pitchFamily="66" charset="0"/>
              </a:rPr>
              <a:t>intellectual</a:t>
            </a:r>
            <a:endParaRPr lang="it-IT" sz="1400" i="1" dirty="0">
              <a:solidFill>
                <a:schemeClr val="accent1"/>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3734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813</TotalTime>
  <Words>4701</Words>
  <Application>Microsoft Office PowerPoint</Application>
  <PresentationFormat>Widescreen</PresentationFormat>
  <Paragraphs>363</Paragraphs>
  <Slides>50</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50</vt:i4>
      </vt:variant>
    </vt:vector>
  </HeadingPairs>
  <TitlesOfParts>
    <vt:vector size="56" baseType="lpstr">
      <vt:lpstr>Arial</vt:lpstr>
      <vt:lpstr>Calibri</vt:lpstr>
      <vt:lpstr>Century Gothic</vt:lpstr>
      <vt:lpstr>Estrangelo Edessa</vt:lpstr>
      <vt:lpstr>Wingdings 3</vt:lpstr>
      <vt:lpstr>Filo</vt:lpstr>
      <vt:lpstr>Lesson 3 Cultural Heritage management at an international level: bodies and organizations </vt:lpstr>
      <vt:lpstr>The institutions</vt:lpstr>
      <vt:lpstr>Some general considerations to introduce…</vt:lpstr>
      <vt:lpstr>The Organization of United Nations: a hope of peace and progress</vt:lpstr>
      <vt:lpstr>The Unesco</vt:lpstr>
      <vt:lpstr>The Unesco –  A new building for peace and culture</vt:lpstr>
      <vt:lpstr>The Unesco A new building for peace: the project</vt:lpstr>
      <vt:lpstr>Creating the Unesco The Conference of London – November 1945</vt:lpstr>
      <vt:lpstr>Creating the Unesco The Conference of London – November 1945</vt:lpstr>
      <vt:lpstr>Creating the Unesco The Conference of London – November 1945</vt:lpstr>
      <vt:lpstr>Creating the Unesco  The Conference of London – November 1945</vt:lpstr>
      <vt:lpstr>Creating the Unesco The Needs to meet</vt:lpstr>
      <vt:lpstr>Creating the Unesco Reconstruction</vt:lpstr>
      <vt:lpstr>Creating the Unesco Building for Peace through Understanding</vt:lpstr>
      <vt:lpstr>Creating the Unesco Exchange of Useful Knowledge</vt:lpstr>
      <vt:lpstr>Creating the Unesco Aid to Economically Less Developed Countries</vt:lpstr>
      <vt:lpstr>Creating the Unesco The past experience</vt:lpstr>
      <vt:lpstr>Creating the Unesco The past experiences – Under the League of Nations</vt:lpstr>
      <vt:lpstr>Creating the Unesco The Committee on Intellectual Cooperation</vt:lpstr>
      <vt:lpstr>Creating the Unesco The Committee on Intellectual Cooperation Tasks and results</vt:lpstr>
      <vt:lpstr>Creating the Unesco The International Bureau of Education at Geneva</vt:lpstr>
      <vt:lpstr>Creating the Unesco National Cultural Relations Programs</vt:lpstr>
      <vt:lpstr>Creating the Unesco National Cultural Relations Programs</vt:lpstr>
      <vt:lpstr>Creating the Unesco Nationa Cultural Relations Programs</vt:lpstr>
      <vt:lpstr>Creating the Unesco National Cultural Relations Programs</vt:lpstr>
      <vt:lpstr>Creating the Unesco National Cultural Relations Programs</vt:lpstr>
      <vt:lpstr>Creating the Unesco The immediate origins</vt:lpstr>
      <vt:lpstr>The Unesco Characters and action</vt:lpstr>
      <vt:lpstr>The Unesco Characters and action</vt:lpstr>
      <vt:lpstr>The Unesco Characters and action</vt:lpstr>
      <vt:lpstr>The Unesco Content and Range</vt:lpstr>
      <vt:lpstr>The Unesco Characters and action</vt:lpstr>
      <vt:lpstr>The Unesco Characters and action</vt:lpstr>
      <vt:lpstr>The Unesco Characters and action</vt:lpstr>
      <vt:lpstr>The Unesco Characters and action</vt:lpstr>
      <vt:lpstr>The Unesco The evolution of the program</vt:lpstr>
      <vt:lpstr>The Unesco The program – The 1947-49 Period</vt:lpstr>
      <vt:lpstr>The Unesco The Unesco «philosophy»</vt:lpstr>
      <vt:lpstr>The Unesco The further periods</vt:lpstr>
      <vt:lpstr>The International Centre for the Study of the Preservation and Conservation of Cultural Property ICCROM</vt:lpstr>
      <vt:lpstr>The historical context</vt:lpstr>
      <vt:lpstr>The historical context The «restoration fury»</vt:lpstr>
      <vt:lpstr>The historical context Restoration/Conservation</vt:lpstr>
      <vt:lpstr>The historical context Around the First World War</vt:lpstr>
      <vt:lpstr>The historical context The International Museums Office</vt:lpstr>
      <vt:lpstr>The historical context The International Congress of Modern Architecture</vt:lpstr>
      <vt:lpstr>Under the Unesco</vt:lpstr>
      <vt:lpstr>The ICCROM</vt:lpstr>
      <vt:lpstr>The Centre in Rome</vt:lpstr>
      <vt:lpstr>The main activities during the 60s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Cultural Heritage management at an international level: bodies and organizations </dc:title>
  <dc:creator>Andrea Ragusa</dc:creator>
  <cp:lastModifiedBy>Andrea Ragusa</cp:lastModifiedBy>
  <cp:revision>82</cp:revision>
  <dcterms:created xsi:type="dcterms:W3CDTF">2016-07-27T09:13:35Z</dcterms:created>
  <dcterms:modified xsi:type="dcterms:W3CDTF">2016-10-05T08:29:50Z</dcterms:modified>
</cp:coreProperties>
</file>