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72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6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83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51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08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28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9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91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48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35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14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99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96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55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9B3F-1F10-4EC9-A165-ED67D0DF7AA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9F7F58-2BBA-4693-9309-DDC192E1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1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4571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Lesson</a:t>
            </a: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</a:t>
            </a:r>
            <a:b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sz="3600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/>
            </a:r>
            <a:br>
              <a:rPr lang="it-IT" sz="3600" dirty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sz="36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evolution</a:t>
            </a: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sz="36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36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through</a:t>
            </a: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36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history</a:t>
            </a: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  <a:b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sz="36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role</a:t>
            </a: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sz="36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sz="3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law</a:t>
            </a:r>
            <a:endParaRPr lang="it-IT" sz="36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2887579"/>
            <a:ext cx="8915399" cy="3016083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Aims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Topics</a:t>
            </a:r>
            <a:endParaRPr lang="it-IT" b="1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ctr"/>
            <a:endParaRPr lang="it-IT" b="1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examine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evolution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trying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answer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question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how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does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cultural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order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appear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what’s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b="1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evolution</a:t>
            </a:r>
            <a:r>
              <a:rPr lang="it-IT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examine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examine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relationship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evolution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relevant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events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8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International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Conferences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1899 - 1907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With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development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modern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beginning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XXth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Century – a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attention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began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given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problem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especially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damaging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effects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attacks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besieges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bombardaments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Aerial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attacks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pointed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out the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tremendous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power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technologies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authorities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intergovernmental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conferences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bodies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began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growing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attention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first Conference,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problem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firstly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discussed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the first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1899,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second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particularly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1907.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International Conference of 1907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took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city of The Hague,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usually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happened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kind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conference,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Hagues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remained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neutral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city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period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war. The Hague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Conventions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Conferences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great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development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especially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period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around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World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Conventions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Conferences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attention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against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damages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both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civilian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general, and the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particular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Regulations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1907,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annexed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Convention n° IV,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around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27 and 56. </a:t>
            </a:r>
          </a:p>
          <a:p>
            <a:pPr marL="0" indent="0" algn="just">
              <a:buNone/>
            </a:pP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Art. 27 (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Section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Hostilities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–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Chapter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 </a:t>
            </a:r>
            <a:r>
              <a:rPr lang="it-IT" i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Means</a:t>
            </a:r>
            <a:r>
              <a:rPr lang="it-IT" i="1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Injuring</a:t>
            </a:r>
            <a:r>
              <a:rPr lang="it-IT" i="1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i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Enemy</a:t>
            </a:r>
            <a:r>
              <a:rPr lang="it-IT" i="1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Sieges</a:t>
            </a:r>
            <a:r>
              <a:rPr lang="it-IT" i="1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Bombardments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In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sieges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bombardments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necessary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steps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must be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taken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spare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afar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dedicated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religion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art, science, or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charitable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hospitals, and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where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sick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wounded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collected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providing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being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used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same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time for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	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the duty of the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besieged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to indicate of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distinctive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visible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signs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notified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enemy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beforehand</a:t>
            </a:r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V="1">
            <a:off x="3788229" y="5795158"/>
            <a:ext cx="415636" cy="2850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030681" y="6222670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necessity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6543304" y="5676405"/>
            <a:ext cx="23751" cy="4037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676405" y="6353299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Territorial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restrictions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9250878" y="5795158"/>
            <a:ext cx="344384" cy="2850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9595262" y="6353299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Indications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signs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1907 – art. 56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under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III –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authority over 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hostile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State.</a:t>
            </a:r>
          </a:p>
          <a:p>
            <a:pPr marL="0" indent="0" algn="just"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	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municipalities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dedicated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religion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charity and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education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arts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sciences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even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State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treated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private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	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seizure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of,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wilful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damage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done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character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 art and science,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forbidden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should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be made the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subject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proceedings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marL="0" indent="0" algn="just">
              <a:buNone/>
            </a:pP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rounds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off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Articles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53 and 55,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some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around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power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and authority of the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occupying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power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distinguish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State and companies and private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individuals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56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doesn’t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contain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dinstinction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indicated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different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categories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have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treated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private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are, in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particular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</a:p>
          <a:p>
            <a:pPr algn="just">
              <a:buAutoNum type="alphaLcParenR"/>
            </a:pP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municipalities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lphaLcParenR"/>
            </a:pP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dedicate to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religion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charity and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education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arts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sciences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lphaLcParenR"/>
            </a:pP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lphaLcParenR"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anose="03080600000000000000" pitchFamily="66" charset="0"/>
                <a:cs typeface="Estrangelo Edessa" panose="03080600000000000000" pitchFamily="66" charset="0"/>
              </a:rPr>
              <a:t>Works of art and science.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1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Regulations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1907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exception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naval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forces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5: In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bombardments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naval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necessary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must be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taken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commander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spare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far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sacred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edifices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used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artistic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scientific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charitable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hospitals, and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where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sick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wounded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collected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on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understanding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used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same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time for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duty of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inhabitants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indicate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edifices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visible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cosist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large,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stiff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rectangular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panels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divided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diagonally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into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coloured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trinagular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portions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upper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portion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blacck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lower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portion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white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endParaRPr lang="it-IT" u="sng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3218213" y="4476997"/>
            <a:ext cx="795647" cy="8906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208810" y="5617029"/>
            <a:ext cx="348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and non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7766462" y="4607626"/>
            <a:ext cx="914400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8680862" y="5911222"/>
            <a:ext cx="3171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used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i="1" dirty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f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or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6057879" y="5367647"/>
            <a:ext cx="1864426" cy="1189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Oxford Manual 1913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2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First World War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6127668" y="2133600"/>
            <a:ext cx="4168239" cy="3777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Commission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</a:t>
            </a:r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Responsibility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War and </a:t>
            </a:r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Guarantees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</a:t>
            </a:r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january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1919</a:t>
            </a:r>
            <a:endParaRPr lang="it-IT" sz="24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 flipV="1">
            <a:off x="4512623" y="2921330"/>
            <a:ext cx="1472541" cy="6175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256312" y="2339439"/>
            <a:ext cx="20152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Mr.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Vetter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Berne</a:t>
            </a:r>
          </a:p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Mr.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Mariaud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Geneve</a:t>
            </a:r>
          </a:p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Public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gathering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Geneve –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april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1915</a:t>
            </a:r>
          </a:p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 Croix d’Or</a:t>
            </a:r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4742438" y="4738255"/>
            <a:ext cx="1123972" cy="4275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398816" y="4952010"/>
            <a:ext cx="3555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Conference</a:t>
            </a:r>
          </a:p>
          <a:p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Brussels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August 1915</a:t>
            </a:r>
          </a:p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Germany – Austro-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Hungary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-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Switzerland</a:t>
            </a:r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10034649" y="2339439"/>
            <a:ext cx="344385" cy="4631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9476509" y="1264555"/>
            <a:ext cx="2608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Dutch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Archaelogical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Society</a:t>
            </a:r>
          </a:p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Conference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proposal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</a:t>
            </a:r>
          </a:p>
          <a:p>
            <a:r>
              <a:rPr lang="it-IT" sz="1600" i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</a:t>
            </a:r>
          </a:p>
          <a:p>
            <a:r>
              <a:rPr lang="it-IT" sz="1600" i="1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a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rtistic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10034649" y="5427023"/>
            <a:ext cx="344385" cy="2137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9619013" y="6139543"/>
            <a:ext cx="2146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Van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Eysinga’s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document</a:t>
            </a:r>
            <a:endParaRPr lang="it-IT" sz="1600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31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October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1918</a:t>
            </a:r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26" name="Connettore 2 25"/>
          <p:cNvCxnSpPr>
            <a:stCxn id="3" idx="2"/>
          </p:cNvCxnSpPr>
          <p:nvPr/>
        </p:nvCxnSpPr>
        <p:spPr>
          <a:xfrm flipH="1">
            <a:off x="6875813" y="5911222"/>
            <a:ext cx="171099" cy="2283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5462649" y="6282047"/>
            <a:ext cx="4067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Preliminary Conference to Versailles</a:t>
            </a:r>
          </a:p>
          <a:p>
            <a:r>
              <a:rPr lang="it-IT" sz="1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Punishing</a:t>
            </a:r>
            <a:r>
              <a:rPr lang="it-IT" sz="1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responsibilities</a:t>
            </a:r>
            <a:r>
              <a:rPr lang="it-IT" sz="1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sz="1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violations</a:t>
            </a:r>
            <a:r>
              <a:rPr lang="it-IT" sz="1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Hague </a:t>
            </a:r>
            <a:r>
              <a:rPr lang="it-IT" sz="1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sz="1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136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3" grpId="0"/>
      <p:bldP spid="17" grpId="0"/>
      <p:bldP spid="24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Control of Radio in Time of war and Air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Warfare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- 1922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Commission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Jurists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Washington Conference of 1922 on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limitation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Armaments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resolution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4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February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1922.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Commisson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representatives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France,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Italy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Japan, the Netherlands,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Kingdom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presided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John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Bassett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Moore.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1922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February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1923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Hague.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report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never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binding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had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authoritative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attempt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clarify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formulate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law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use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aircraft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war».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0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Control of Radio in Time of War and Air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Warfare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- 1922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Principles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details</a:t>
            </a:r>
            <a:endParaRPr lang="it-IT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ctr">
              <a:buNone/>
            </a:pP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distinction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general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and 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special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abandoned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criterior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defence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replaced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a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approach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/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25: in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bombardment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aircraft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necessary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steps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must be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taken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commander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spare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far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dedicated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public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worship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art, science, 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charitable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hospital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ships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hospitals and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where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sick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wounded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collected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provided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time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used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must by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indicated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marks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visible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aircraft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The use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marks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indicate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those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specified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above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deemed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perfidy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marks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used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aforesaid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in the case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under the Geneva Convention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cross on a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white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ground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in the case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u="sng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large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rectangular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panel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divided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diagonally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into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pointed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trinagular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portions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black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white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A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belligerent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who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desires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secure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night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pprotection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hospitals and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privileged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above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mentioned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must take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necessary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render the special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referred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sufficiently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visible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endParaRPr lang="it-IT" u="sng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5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Control of Radio in Time of War and Air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Warfare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- 1922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26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following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special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enabling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obtain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more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efficient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situated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within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refrain from the use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surrounding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zone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special regime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inspection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entitled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zone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round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situated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time of war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eenjoy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immunity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round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zone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notified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Powers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time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through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diplomatic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channel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notification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indicate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notification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withdrawn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time of war.</a:t>
            </a:r>
          </a:p>
          <a:p>
            <a:pPr algn="just">
              <a:buFont typeface="+mj-lt"/>
              <a:buAutoNum type="arabicPeriod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zone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include,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addition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area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actually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occupied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group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group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zone,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exceeding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500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metres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width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measured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circumference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said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area.</a:t>
            </a:r>
          </a:p>
          <a:p>
            <a:pPr algn="just">
              <a:buFont typeface="+mj-lt"/>
              <a:buAutoNum type="arabicPeriod"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clearly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aircraft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either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by night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employed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ensuring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identification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belligerent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airmen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limits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themselves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25.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employed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indicating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surrounding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fixed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each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provisions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notified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Powers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same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time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notified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abusive use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indicating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referred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5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regarded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perfidy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provisions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must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abstain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using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surrounding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for the benefit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way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whatever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organization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within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zone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view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inspection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consisting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neutral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representatives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accredited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provisions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delegates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appointed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ensuring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violation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provisions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7.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members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inspection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represenntatibe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delegate) of the state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entrusted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interests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opposing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belligerent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marL="0" indent="0" algn="just">
              <a:buNone/>
            </a:pPr>
            <a:endParaRPr lang="it-IT" u="sng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4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Roerich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1935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Content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details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following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immovable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must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museums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scientific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artistic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educational, and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neutral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»;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movable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located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same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acccorded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personnel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principle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territoriality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throughout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subject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sovereignty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each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Signatory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State;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legislation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should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distinctive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flag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circle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triple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spheres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circle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displayed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list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Signatory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desire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must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registered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Pan-American Union;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use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made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/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7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League of Nations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5676406" y="2624447"/>
            <a:ext cx="2945080" cy="2790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Preliminary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endParaRPr lang="it-IT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 Convention for 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Works of Art in Time of War - 1938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4678878" y="2909455"/>
            <a:ext cx="1436914" cy="11281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443844" y="2133600"/>
            <a:ext cx="200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Practical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4892634" y="4524499"/>
            <a:ext cx="938150" cy="5818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802577" y="4785756"/>
            <a:ext cx="53335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Fundamental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principles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r>
              <a:rPr lang="it-IT" i="1" dirty="0" err="1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rganization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preparation</a:t>
            </a:r>
            <a:r>
              <a:rPr lang="it-IT" i="1" dirty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i="1" dirty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f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defence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in time of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peace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r>
              <a:rPr lang="it-IT" i="1" dirty="0" err="1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e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ducation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troops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Introduction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respect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into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regulations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Punishment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looting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depredation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</p:txBody>
      </p:sp>
      <p:cxnSp>
        <p:nvCxnSpPr>
          <p:cNvPr id="16" name="Connettore 2 15"/>
          <p:cNvCxnSpPr>
            <a:stCxn id="4" idx="6"/>
          </p:cNvCxnSpPr>
          <p:nvPr/>
        </p:nvCxnSpPr>
        <p:spPr>
          <a:xfrm>
            <a:off x="8621486" y="4019798"/>
            <a:ext cx="581500" cy="17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9405257" y="4037610"/>
            <a:ext cx="25202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endParaRPr lang="it-IT" i="1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i="1" dirty="0" err="1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rotected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endParaRPr lang="it-IT" i="1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i="1" dirty="0" err="1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t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reasures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endParaRPr lang="it-IT" i="1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i="1" dirty="0" err="1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h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eritage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r>
              <a:rPr lang="it-IT" i="1" dirty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purpose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endParaRPr lang="it-IT" i="1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i="1" dirty="0" err="1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s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erved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i="1" dirty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f cultural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8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discussing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modern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different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manner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through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approaches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depends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different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political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basis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itself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order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contains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different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levels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legislation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supranational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lesson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we’ll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observe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relevant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law,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6027822" y="4415590"/>
            <a:ext cx="1528010" cy="1347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i="1" dirty="0" smtClean="0"/>
              <a:t>Cultural </a:t>
            </a:r>
            <a:r>
              <a:rPr lang="it-IT" sz="1600" i="1" dirty="0" err="1" smtClean="0"/>
              <a:t>heritage</a:t>
            </a:r>
            <a:r>
              <a:rPr lang="it-IT" sz="1600" i="1" dirty="0" smtClean="0"/>
              <a:t> </a:t>
            </a:r>
            <a:endParaRPr lang="it-IT" sz="1600" i="1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4632158" y="4824663"/>
            <a:ext cx="1395664" cy="240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3645568" y="4824663"/>
            <a:ext cx="98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Regional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4247147" y="5618747"/>
            <a:ext cx="1780675" cy="457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887579" y="5891281"/>
            <a:ext cx="1359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National </a:t>
            </a:r>
            <a:r>
              <a:rPr lang="it-IT" sz="1600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endParaRPr lang="it-IT" sz="1600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7736305" y="4704347"/>
            <a:ext cx="1215191" cy="1203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9151776" y="4519681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Supranational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7555832" y="5470994"/>
            <a:ext cx="1287379" cy="4202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8991476" y="5719006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u="sng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 </a:t>
            </a:r>
            <a:r>
              <a:rPr lang="it-IT" b="1" i="1" u="sng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endParaRPr lang="it-IT" b="1" i="1" u="sng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7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Second World War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Documents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Solemn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made by the French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British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3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September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1939 –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safeguard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civilian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population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bore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witness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human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genius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«The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Kingdom and France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solemnly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publicly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affirm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intention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should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war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upon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conduct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hostilities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desire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civilian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population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preserve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way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human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achievement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treasured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civilized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countries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set up the «American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Commission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salvation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artistic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war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areas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and a special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corps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created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officers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known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Fine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Archives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Officers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Orders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issued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Commander-in-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Chief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General Dwight Eisenhower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around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each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commander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far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account of the supreme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lives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combatants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countries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fighting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symbolizes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civilization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hadd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up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(29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1943 – 26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1944).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4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second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World War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Documents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Inter-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London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5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January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1943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18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powers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condemned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plundering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occupied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reserved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rights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invalid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transfers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of,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rights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interests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description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whatoever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situated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come under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occupation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control,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indirect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war,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persons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including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juridicial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persons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resident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warming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transfers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dealings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open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looting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plunder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transactions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apparently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purport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voluntarily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effected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concluded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after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Second World War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followed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issues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conclued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after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First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restitution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valuables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materials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removed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war,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State, public and cooperative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organizations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enterprises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individual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citizens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museums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valuables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playied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Tribunal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Nuremberg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took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accoount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massive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seizeure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art,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furniture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textiles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smiliar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nature: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period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March 1941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July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1944 the special staff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Pictorial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brought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Reich 29 large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shipments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including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137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freight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4.174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art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2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After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War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humanitarian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movement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2589212" y="2133600"/>
            <a:ext cx="2635931" cy="2153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Charter of the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Nations - 1948</a:t>
            </a:r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9298380" y="2133600"/>
            <a:ext cx="2206232" cy="2153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Genocide Convention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6317673" y="2133600"/>
            <a:ext cx="2066306" cy="2153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Geneva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Conventions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12 August 1949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5652655" y="4821382"/>
            <a:ext cx="3099459" cy="1686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Human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Rights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4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Geneva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Conventions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53 – IV Geneva Convention:</a:t>
            </a:r>
          </a:p>
          <a:p>
            <a:pPr marL="0" indent="0" algn="just">
              <a:buNone/>
            </a:pPr>
            <a:endParaRPr lang="it-IT" sz="28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«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Occupying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Power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real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personal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belonging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individually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collectively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private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persons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to the State, or to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public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authorities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to social or co-operative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organizations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prohibited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except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where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rendered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absolutely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necesssary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8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operations</a:t>
            </a:r>
            <a:r>
              <a:rPr lang="it-IT" sz="28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  <a:endParaRPr lang="it-IT" sz="28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9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Paris, 1949: the General Conference of UNESCO, on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initiative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Netherlands,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resolution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6.42,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drewing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attention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study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undertaken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Secretariat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cooperation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technical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experts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consultation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International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Council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Museums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(ICOM),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producing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report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based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principle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adoption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preventive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sanctions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should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incorporated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into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penal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law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report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discussed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General Conference of UNESCO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1950.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Italian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delegates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presented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version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based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the1938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prpoject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International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Museums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Office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authorized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resolution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4.44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submit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convention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(March 1951),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receiving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International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Artistic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Archaeological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Excavations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revised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again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submitted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UNESCO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Secretariat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examined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Experts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representing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23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work led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different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documents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Commentary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Convention,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Regulations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Execution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submitted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General Conference of UNESCO on 10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September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1952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group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work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promoted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amendments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especially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deletion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provisions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restitution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having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changed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hands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occupation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woud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subject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appended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protocol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text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communicated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UNESCO in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circular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recollected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15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january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1954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UNESCO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accepted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offer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Dutch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Intergovernmental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Conference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convened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Hague in April-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1954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0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sequence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888177" y="3800104"/>
            <a:ext cx="15912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General Conference of Unesco – Paris 1949</a:t>
            </a:r>
          </a:p>
          <a:p>
            <a:pPr algn="ctr"/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Resolution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6.42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3598223" y="4203865"/>
            <a:ext cx="3206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4037610" y="3800104"/>
            <a:ext cx="16269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Report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produced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General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Secretariat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UNESCO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5747657" y="4215740"/>
            <a:ext cx="4868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6381697" y="3800104"/>
            <a:ext cx="16935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UNESCO General Conference – Florence - 1950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8182099" y="4215740"/>
            <a:ext cx="617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8970518" y="3811979"/>
            <a:ext cx="16460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sent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Member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March 1951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888177" y="5510151"/>
            <a:ext cx="16154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Amendments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a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technnical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commission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3598223" y="5911222"/>
            <a:ext cx="3206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4037610" y="5510151"/>
            <a:ext cx="1626920" cy="999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a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Committtee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experts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- 1952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5747657" y="5911222"/>
            <a:ext cx="4868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6381697" y="5510151"/>
            <a:ext cx="1693523" cy="999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Text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sent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Member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replies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recollected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15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january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1954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8182099" y="5911222"/>
            <a:ext cx="617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8970518" y="5510151"/>
            <a:ext cx="1646022" cy="99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UNESCO The Hague Conference –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april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1954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19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6" grpId="0" animBg="1"/>
      <p:bldP spid="17" grpId="0" animBg="1"/>
      <p:bldP spid="24" grpId="0" animBg="1"/>
      <p:bldP spid="29" grpId="0" animBg="1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Procedure,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proceedings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decisions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</p:txBody>
      </p:sp>
      <p:sp>
        <p:nvSpPr>
          <p:cNvPr id="4" name="Ovale 3"/>
          <p:cNvSpPr/>
          <p:nvPr/>
        </p:nvSpPr>
        <p:spPr>
          <a:xfrm>
            <a:off x="4500748" y="2133601"/>
            <a:ext cx="4536374" cy="3777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– 21 April-14 </a:t>
            </a:r>
            <a:r>
              <a:rPr lang="it-IT" sz="2400" i="1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M</a:t>
            </a:r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ay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1954</a:t>
            </a:r>
          </a:p>
          <a:p>
            <a:pPr algn="ctr"/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President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elected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Mr. </a:t>
            </a:r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Schurmann</a:t>
            </a:r>
            <a:r>
              <a:rPr lang="it-IT" sz="24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Head of the Netherlands </a:t>
            </a:r>
            <a:r>
              <a:rPr lang="it-IT" sz="24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Delegation</a:t>
            </a:r>
            <a:endParaRPr lang="it-IT" sz="2400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issues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different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complementary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algn="just"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Conflict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>
              <a:buAutoNum type="arabicParenR"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Regulations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execution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>
              <a:buAutoNum type="arabicParenR"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Protocol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Hague Convention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Conflict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2589212" y="4797631"/>
            <a:ext cx="3713" cy="570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888177" y="5581403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of</a:t>
            </a:r>
          </a:p>
          <a:p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Cultural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endParaRPr lang="it-IT" i="1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i="1" dirty="0" err="1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a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5581403" y="4797631"/>
            <a:ext cx="0" cy="570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5260769" y="5396737"/>
            <a:ext cx="2343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Balance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endParaRPr lang="it-IT" i="1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necessities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9097446" y="4797631"/>
            <a:ext cx="10928" cy="570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8609610" y="558140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a single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instruments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0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Structure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issues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organized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marL="0" indent="0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itself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19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Regulations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Execution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Convention, artt. 20-40;</a:t>
            </a:r>
          </a:p>
          <a:p>
            <a:pPr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protocol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Conflict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>
              <a:buAutoNum type="arabicParenR"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of 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40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articles</a:t>
            </a:r>
            <a:endParaRPr lang="it-IT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6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Content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issues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Preamble</a:t>
            </a:r>
            <a:endParaRPr lang="it-IT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6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stresses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general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around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recalling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previous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opening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a more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comprehensive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particular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first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refers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conditions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determing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attention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the 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grave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damage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suffered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cultural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during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recent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armed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conflicts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development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technique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earfare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determining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increasing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danger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second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expression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cultural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mankind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Unesco Convention of 1972.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third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idea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5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particularly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because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refers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idea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efficient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time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Recalling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1938 Convention,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developed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3 of The Hague Convention of 1954. 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prevented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devastating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country or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seizing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enemy’s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goods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inevitable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consequence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war. 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Xenophon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Cyropaedia</a:t>
            </a:r>
            <a:endParaRPr lang="it-IT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Cicero,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Actionis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C.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Verrem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secundae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liber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quartus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De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officiis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ad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Marcum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filium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De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republica</a:t>
            </a:r>
            <a:endParaRPr lang="it-IT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Middle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Ages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Germanic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Crusaders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375065" y="4928259"/>
            <a:ext cx="2101932" cy="15912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Synod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Charroux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(989)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8573984" y="4928260"/>
            <a:ext cx="2042556" cy="1591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Edict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Emperor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Frederick I - 1158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3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3</a:t>
            </a:r>
          </a:p>
          <a:p>
            <a:pPr marL="0" indent="0" algn="ctr">
              <a:buNone/>
            </a:pP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Safeguarding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5997039" y="3348843"/>
            <a:ext cx="2066305" cy="2125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Safeguarding</a:t>
            </a:r>
            <a:endParaRPr lang="it-IT" sz="1200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series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positive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ensuring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best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material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arrangements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portection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 flipV="1">
            <a:off x="5343896" y="3515096"/>
            <a:ext cx="760021" cy="3800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719449" y="3241964"/>
            <a:ext cx="2505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geographical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algn="just"/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On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own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>
            <a:off x="5343896" y="4762005"/>
            <a:ext cx="760021" cy="3325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802577" y="5094514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of preventive</a:t>
            </a:r>
          </a:p>
          <a:p>
            <a:r>
              <a:rPr lang="it-IT" i="1" dirty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n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ature 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514608" y="3348843"/>
            <a:ext cx="31293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Instruments</a:t>
            </a:r>
          </a:p>
          <a:p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342900" indent="-342900">
              <a:buAutoNum type="arabicParenR"/>
            </a:pP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special 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governmental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agency</a:t>
            </a:r>
          </a:p>
          <a:p>
            <a:pPr marL="342900" indent="-342900">
              <a:buAutoNum type="arabicParenR"/>
            </a:pP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advisory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(art. 18)</a:t>
            </a:r>
          </a:p>
          <a:p>
            <a:pPr marL="342900" indent="-342900">
              <a:buAutoNum type="arabicParenR"/>
            </a:pP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private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association</a:t>
            </a:r>
            <a:endParaRPr lang="it-IT" sz="1600" i="1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342900" indent="-342900">
              <a:buAutoNum type="arabicParenR"/>
            </a:pP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role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Unesco (art. 23)</a:t>
            </a:r>
          </a:p>
        </p:txBody>
      </p:sp>
    </p:spTree>
    <p:extLst>
      <p:ext uri="{BB962C8B-B14F-4D97-AF65-F5344CB8AC3E}">
        <p14:creationId xmlns:p14="http://schemas.microsoft.com/office/powerpoint/2010/main" val="30774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Definitions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(artt. 1-2, art. 4)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 – Definition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/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relevant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innovation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more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detailed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precise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compare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Conventions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1899 and 1907 and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Roerich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general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result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mediated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solution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extremes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France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insisting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defend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idea of general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countries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requiring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list.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Group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encharged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write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delegates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Denmark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France,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Greece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Israel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Italy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Japan,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Norway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Sweden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Switzerland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Kingdom,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Soviet Union,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Yugoslavia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makes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distinction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regarding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either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origin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(the country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country) 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ownership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(State, company,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municipality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private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individual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classifies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according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quality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art,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religion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charity,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education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so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forth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4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Safeguarding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 of 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comprises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safeguarding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and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3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safeguarding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positive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measures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taken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designed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ensure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best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material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conditions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4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involve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surroundings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likely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expose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damage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conflict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rabicParenR"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Prohibition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prevention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stop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pillage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misappropriation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vandalism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3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forbids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requisitioning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movable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situated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High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Conttracting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Party.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Hague Convention of 1954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Discussed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Preamble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4 and 8,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result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compromise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realistic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position (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Belgium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Israel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Netherlands),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spoke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against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utopian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approach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favour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text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would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acceptable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authorities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country; and an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idealistic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position (Soviet Union)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spoke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asking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expression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deletedd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least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restricted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solution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result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mediation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problems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emerged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especially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regard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problem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general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»,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authorities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encharged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decide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«imperative».</a:t>
            </a:r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applicable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enemy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required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</a:p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discussed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regard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«special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8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occupation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5. 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4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1972 World Heritage Convention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with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particular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characteristics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larger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passing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over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limits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pPr algn="just"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transcending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narrow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private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rights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predominantly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economic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nature,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emphasizing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collective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public nature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part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tradition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identity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instruments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law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passing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over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limits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law</a:t>
            </a:r>
          </a:p>
          <a:p>
            <a:pPr algn="just">
              <a:buAutoNum type="arabi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new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both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material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4381995" y="5165766"/>
            <a:ext cx="273132" cy="368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2470069" y="5533901"/>
            <a:ext cx="3063832" cy="1291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unprecedent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recognition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close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link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culture and nature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7659584" y="5165766"/>
            <a:ext cx="463138" cy="368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7220196" y="5533901"/>
            <a:ext cx="3111335" cy="1291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«World Heritage»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assets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paramount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humanity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8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first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Preamble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«the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increasingly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threatened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traditional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causes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changing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social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economic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conditions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aggravate the situation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formidable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phenomena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damage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destuction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398816" y="3716977"/>
            <a:ext cx="3562597" cy="2422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man-made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flooding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early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1960s of the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Nubian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Upper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Nile</a:t>
            </a:r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7327075" y="3823855"/>
            <a:ext cx="3455720" cy="2315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disaster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November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1966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floods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sz="16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Venice</a:t>
            </a:r>
            <a:r>
              <a:rPr lang="it-IT" sz="16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Florence</a:t>
            </a:r>
            <a:endParaRPr lang="it-IT" sz="16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–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steps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arrive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1968: on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proposal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Sweden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Nations General Assembly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decided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call for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Nations Conference on the human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environment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commmittee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created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within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groups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work: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particular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Intergovernmental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Group 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Conservation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(IWGC)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1970: Unesco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began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elaboration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entitled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«International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Groups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Universal Value»,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covering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The International Union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Conservation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Nature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began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work on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around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world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completed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February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1971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September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1971: the Unesco and the IUCN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revised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IWGC,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recommended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unified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text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April 1972: a special meeting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convened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Paris by Unesco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Convention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World Cultural and Natural Heritage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June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1972: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Stockholm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Conference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the Human Environment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16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November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1972: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end of the 17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session of the Unesco General Conference the text of 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title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«Convention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World Cultural and Natural Heritage»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1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Deterioration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disappearance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item of the cultural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constitutes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harmful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impoverishment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world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can’t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managed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just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requires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action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organizations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especially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Unesco,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relevant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promoted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itself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under </a:t>
            </a:r>
            <a:r>
              <a:rPr lang="it-IT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Convention. 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0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Definition of Cultural Heritage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assets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categories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algn="just">
              <a:buAutoNum type="alphaLcParenR"/>
            </a:pPr>
            <a:r>
              <a:rPr lang="it-IT" b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architectural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worsk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sculpture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paintings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structures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archaeological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nature,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inscriptions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cave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dwellings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combinations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features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point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view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art or science;</a:t>
            </a:r>
          </a:p>
          <a:p>
            <a:pPr algn="just">
              <a:buAutoNum type="alphaLcParenR"/>
            </a:pPr>
            <a:r>
              <a:rPr lang="it-IT" b="1" u="sng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g</a:t>
            </a:r>
            <a:r>
              <a:rPr lang="it-IT" b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roups</a:t>
            </a:r>
            <a:r>
              <a:rPr lang="it-IT" b="1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b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groups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separate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connected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because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architecture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homogeneity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landscape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are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point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view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art, or science;</a:t>
            </a:r>
          </a:p>
          <a:p>
            <a:pPr algn="just">
              <a:buAutoNum type="alphaLcParenR"/>
            </a:pPr>
            <a:r>
              <a:rPr lang="it-IT" b="1" u="sng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s</a:t>
            </a:r>
            <a:r>
              <a:rPr lang="it-IT" b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man 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combined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nature and man,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areas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including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archaeological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aesthetic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ethonological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anthropological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point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view</a:t>
            </a:r>
            <a:endParaRPr lang="it-IT" b="1" u="sng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expression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chosen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«Special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Experts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convention and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draft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recommendation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Member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groups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-General of Unesco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after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General Conference of 1970.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result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confluence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instrument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campaigns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elaboration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separate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istruments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preservation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resources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consequent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put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field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culture under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umbrella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would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clearly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distinguish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similar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falling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under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33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Renaissance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839" y="2308225"/>
            <a:ext cx="2847975" cy="1600200"/>
          </a:xfrm>
        </p:spPr>
      </p:pic>
      <p:sp>
        <p:nvSpPr>
          <p:cNvPr id="5" name="CasellaDiTesto 4"/>
          <p:cNvSpPr txBox="1"/>
          <p:nvPr/>
        </p:nvSpPr>
        <p:spPr>
          <a:xfrm>
            <a:off x="5640779" y="2588821"/>
            <a:ext cx="4613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Pope Martino V°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proclaimed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ancient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1425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83283" y="3811979"/>
            <a:ext cx="6106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laws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during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further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years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example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b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y the Medici or in Rome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0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Cultural Heritage: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innovation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 the word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preserve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asset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future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generations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consequently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obligation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generations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safeguard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asset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use of the word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widens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scope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subject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matter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opening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up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posssibility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ecompassing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physical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intangibe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elements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relationship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humans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opposed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word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existence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potentially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transcends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boundaries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interest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humanity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whole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deserve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Identification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delineation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identification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delineation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State,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primarily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exclusively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High Court of Australia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case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RichardsonvSForestry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Commission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«the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terms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3,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together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second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sentence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4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qualifications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opening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5,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entirely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consistent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acknowledgement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sovereignty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6 and with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recognition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each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State,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giving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effect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obligations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Convention,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situated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take account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competing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economic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otherwise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though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each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duty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identify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delineate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performance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duty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depend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respects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judgment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State».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identification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delineation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key-category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remains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vague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completely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clear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Operational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Guidelines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2005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some more precise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elements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means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cultural and/or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significance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exceptional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transcend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boundaries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to be of common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importance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present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future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generations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humanity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Tentative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List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Process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criteria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process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identification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passes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through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different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an 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Inventory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before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–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Tentative</a:t>
            </a:r>
            <a:r>
              <a:rPr lang="it-IT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List. 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Tentative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List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Guidelines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(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62)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«an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inventory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located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State Party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State Party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suitable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World Heritage Listing».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Tentative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List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mandatory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intended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nominated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Parties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encouraged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submit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least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year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submission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nomination.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After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identified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boundaries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delineated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a State Party and a nomination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prepared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submitted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World Heritage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makes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decision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list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u="sng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i="1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State Party.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Process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criteria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77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Operational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Guidelines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six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criteria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recognition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delineation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>
              <a:buAutoNum type="alphaLcParenR"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Represent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masterpiece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human creative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genius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lphaLcParenR"/>
            </a:pP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Exhibit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interchange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human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over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time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within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cultural area of the world, 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developments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architecture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technology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town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-planning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landscape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design;</a:t>
            </a:r>
          </a:p>
          <a:p>
            <a:pPr algn="just">
              <a:buAutoNum type="alphaL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Bear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unique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least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exceptional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testimony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 a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tradition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to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civilization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living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desappeared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lphaL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example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type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building,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architectural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technological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ensemble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landscape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illustrates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significant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stages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human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lphaL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example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traditional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human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settlment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-use,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sea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-use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representative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 culture (or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cultures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 or human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interacction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environment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especially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become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vulnerabile under the impact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irreversible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change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</a:t>
            </a:r>
          </a:p>
          <a:p>
            <a:pPr algn="just">
              <a:buAutoNum type="alphaLcParenR"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tangibly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associated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living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traditions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ideas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beliefs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artistic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literary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significance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algn="just">
              <a:buAutoNum type="alphaLcParenR"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Visual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impacts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Buffer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Zones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2589212" y="2220686"/>
            <a:ext cx="2624056" cy="2303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Visual Impact of 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7445830" y="2133600"/>
            <a:ext cx="4058782" cy="3777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103 of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Guidelines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«an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adequate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u="sng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buffer zone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should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provided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whenever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necessary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forthe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conservation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ctr"/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Paragraph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104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buffer zone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sz="1200" i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 area «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surrounding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nominated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complementary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and/or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customary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restrictions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use and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development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give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added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layer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should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include the immediate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setting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nominated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porperty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views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areas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attributes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functionally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important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support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porperty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protection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  <a:endParaRPr lang="it-IT" sz="1200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73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World Heritage Convention of 1972</a:t>
            </a:r>
            <a:b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</a:b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Chapter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 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4-7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Parties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implement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Parties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their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compliance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level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Chapter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II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directly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Parties.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application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Chapter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II </a:t>
            </a:r>
            <a:r>
              <a:rPr lang="it-IT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requires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 i)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type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2; II)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significance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possessing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outstanding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value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conditions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Convention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applies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territorial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bound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obligations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under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Chapter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II and,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through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World Heritage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Committee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presented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organ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testing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confirming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existence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conditions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fact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trues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with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regard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decision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insertion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heritage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submitted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Parties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one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two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World Heritage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Lists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…the first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conceptualization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Jacob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Przvluski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Leges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seu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statuta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privilegia Regni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Poloniae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Cracow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1553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Alberic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Justin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Gentilis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Dissertatio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eo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quod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bello licet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1690</a:t>
            </a:r>
          </a:p>
          <a:p>
            <a:pPr algn="just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Hugo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Grotius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 iure belli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pacis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libri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translated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Clarendon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Press, 1925</a:t>
            </a:r>
          </a:p>
          <a:p>
            <a:pPr algn="just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Emerich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Vettel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Law of Nations or 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Principles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natural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law,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applied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Conduct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to the Affairs of Nations and of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Sovereigns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1758</a:t>
            </a:r>
          </a:p>
          <a:p>
            <a:pPr algn="just"/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3550723" y="4085112"/>
            <a:ext cx="6103916" cy="2422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Peace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Westphalia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1648</a:t>
            </a:r>
          </a:p>
          <a:p>
            <a:pPr algn="ctr"/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 flipV="1">
            <a:off x="2589212" y="4773881"/>
            <a:ext cx="652752" cy="546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270660" y="4334494"/>
            <a:ext cx="1396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J.J. Rousseau,</a:t>
            </a:r>
          </a:p>
          <a:p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Le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contrat</a:t>
            </a:r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social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9512135" y="5911222"/>
            <a:ext cx="463138" cy="1095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0129652" y="602079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Lord </a:t>
            </a:r>
            <a:r>
              <a:rPr lang="it-IT" i="1" dirty="0" err="1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Castlereagh</a:t>
            </a:r>
            <a:endParaRPr lang="it-IT" i="1" dirty="0" smtClean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i="1" dirty="0" smtClean="0">
                <a:solidFill>
                  <a:schemeClr val="accent1"/>
                </a:solidFill>
                <a:latin typeface="Estrangelo Edessa" panose="03080600000000000000" pitchFamily="66" charset="0"/>
                <a:cs typeface="Estrangelo Edessa" panose="03080600000000000000" pitchFamily="66" charset="0"/>
              </a:rPr>
              <a:t>1815</a:t>
            </a:r>
            <a:endParaRPr lang="it-IT" i="1" dirty="0">
              <a:solidFill>
                <a:schemeClr val="accent1"/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9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…from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worlds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…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pre-colonial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Africa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fetishes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initiation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protected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people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Tallensi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strictly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forbade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kind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pillage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would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confer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personal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advantage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 Japan,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Emperor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Go-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Daigo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in 1339,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put down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rebellion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strictly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forbade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setting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fire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shrines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temples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Under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Islamic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Law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obligation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distinguish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between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civilian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military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clearly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imperative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permits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exception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Caliph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Abu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Bakr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gave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order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never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destroy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palm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burn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dwellings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cornfields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down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fruit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kill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livestock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unless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constrained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hunger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never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hands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monasteries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9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Lieber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Code - 1863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so-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called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Lieber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Code» (from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name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)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titled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Instructions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Army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printed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1863.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some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explicitly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devoted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problem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cultural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objects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:</a:t>
            </a: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marL="0" indent="0" algn="just">
              <a:buNone/>
            </a:pP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173184" y="3776353"/>
            <a:ext cx="2042556" cy="1769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31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6341423" y="3895106"/>
            <a:ext cx="2113807" cy="2016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35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10058400" y="3895106"/>
            <a:ext cx="1626919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36</a:t>
            </a:r>
            <a:endParaRPr lang="it-IT" i="1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Lieber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Code: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comments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31: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recognized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appropriation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public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34: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established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general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churches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to hospitals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establishments of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exclusively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charitable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nature, to establishments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education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foundations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promotion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knowledge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public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schools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universities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academies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learning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observatories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museums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fine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of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scientific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character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–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considered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public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sense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Article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31;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taxed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used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public service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require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35: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classical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art,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libraries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scientific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collections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precious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instruments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astronomical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telescopes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hospitals, must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secured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against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avoidable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injury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contained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fortified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places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whlst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besieged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36: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art,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libraries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collections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instruments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belonging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hostile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government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can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removed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without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injury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ruler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conquering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order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them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seized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removed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 the benefit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said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The ultimate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ownership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settled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ensuing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peace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In no case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sold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given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away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captured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armies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States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privately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appropriated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wantonly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destroyed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injured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3325091" y="5682622"/>
            <a:ext cx="337259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J.G. </a:t>
            </a:r>
            <a:r>
              <a:rPr lang="it-IT" sz="1200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Bluntschli</a:t>
            </a:r>
            <a:r>
              <a:rPr lang="it-IT" sz="12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Das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moderne </a:t>
            </a:r>
            <a:r>
              <a:rPr lang="it-IT" sz="1200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</a:t>
            </a:r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ölkerrecht</a:t>
            </a:r>
            <a:r>
              <a:rPr lang="it-I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it-I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civilisierten</a:t>
            </a:r>
            <a:r>
              <a:rPr lang="it-I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Staaten</a:t>
            </a:r>
            <a:r>
              <a:rPr lang="it-I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it-I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Rechtbuch</a:t>
            </a:r>
            <a:r>
              <a:rPr lang="it-IT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dargestellt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1868</a:t>
            </a:r>
            <a:r>
              <a:rPr lang="it-IT" sz="1200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endParaRPr lang="it-IT" sz="12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0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Other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documents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Brussels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– 1874: «the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municipalities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that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dedicated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religion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charity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education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sciences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when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State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treated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private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.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seizure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wilful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damage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institutions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character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historic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monuments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works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art and science,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should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be made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subject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legal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proceedings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competent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authorities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</a:t>
            </a: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Art. 13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permitted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seizure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destruction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everything</a:t>
            </a:r>
            <a:r>
              <a:rPr lang="it-IT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needed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enemy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order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war or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anything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which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could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reinforce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enemy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; artt. 16-17: «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if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town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fortress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agglomeration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dwellings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village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defended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officere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command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an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attacking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force must,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before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commencing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bombardment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take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necessary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steps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spare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far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possible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dedicated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art, science, or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charitable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purposes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»;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estabished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duty «of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besieged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indicate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presence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such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distinctive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visible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signs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communicated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enemy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beforehand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».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concept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property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be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preserved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included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religious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to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meet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request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Turkish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delegate to cover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also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non-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christian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religious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buildings</a:t>
            </a:r>
            <a:endParaRPr lang="it-IT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Manual of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Institute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International Law,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adopted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the session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held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in Oxford in 1880 (the so-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called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Oxford Manual) – 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The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Laws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and </a:t>
            </a:r>
            <a:r>
              <a:rPr lang="it-IT" i="1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Customs</a:t>
            </a:r>
            <a:r>
              <a:rPr lang="it-IT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of War on Land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repeated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almost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all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principles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introduced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by the </a:t>
            </a:r>
            <a:r>
              <a:rPr lang="it-IT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Brussels</a:t>
            </a:r>
            <a:r>
              <a:rPr lang="it-IT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it-IT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Declaration</a:t>
            </a:r>
            <a:endParaRPr lang="it-IT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6376</Words>
  <Application>Microsoft Office PowerPoint</Application>
  <PresentationFormat>Widescreen</PresentationFormat>
  <Paragraphs>311</Paragraphs>
  <Slides>45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51" baseType="lpstr">
      <vt:lpstr>Arial</vt:lpstr>
      <vt:lpstr>Century Gothic</vt:lpstr>
      <vt:lpstr>Estrangelo Edessa</vt:lpstr>
      <vt:lpstr>Times New Roman</vt:lpstr>
      <vt:lpstr>Wingdings 3</vt:lpstr>
      <vt:lpstr>Filo</vt:lpstr>
      <vt:lpstr>Lesson 2  The evolution of cultural heritage through history: the role of international law</vt:lpstr>
      <vt:lpstr>What are we discussing?</vt:lpstr>
      <vt:lpstr>…from the past…</vt:lpstr>
      <vt:lpstr>…from the Renaissance…</vt:lpstr>
      <vt:lpstr>…the first conceptualization…</vt:lpstr>
      <vt:lpstr>…from other worlds…</vt:lpstr>
      <vt:lpstr>The Lieber Code - 1863</vt:lpstr>
      <vt:lpstr>The Lieber Code: content and comments</vt:lpstr>
      <vt:lpstr>Other documents</vt:lpstr>
      <vt:lpstr>The International Peace Conferences –  1899 - 1907</vt:lpstr>
      <vt:lpstr>The International Conference of 1907</vt:lpstr>
      <vt:lpstr>The rules of 1907 – art. 56</vt:lpstr>
      <vt:lpstr>The Regulations of 1907 The exception of bombardments by naval forces</vt:lpstr>
      <vt:lpstr>The First World War</vt:lpstr>
      <vt:lpstr>The Hague Rules Concerning the Control of Radio in Time of war and Air Warfare - 1922</vt:lpstr>
      <vt:lpstr>The Hague Rules Concerning the Control of Radio in Time of War and Air Warfare - 1922</vt:lpstr>
      <vt:lpstr>The Hague Rules Concerning the Control of Radio in Time of War and Air Warfare - 1922</vt:lpstr>
      <vt:lpstr>The Roerich Pact – 1935 Content and details</vt:lpstr>
      <vt:lpstr>The role of the League of Nations</vt:lpstr>
      <vt:lpstr>The Second World War Declarations and Documents</vt:lpstr>
      <vt:lpstr>The second World War Documents and Declarations</vt:lpstr>
      <vt:lpstr>After the War The humanitarian movement </vt:lpstr>
      <vt:lpstr>The Geneva Conventions</vt:lpstr>
      <vt:lpstr>The Hague Convention of 1954</vt:lpstr>
      <vt:lpstr>The Hague Convention of 1954 The sequence…</vt:lpstr>
      <vt:lpstr>The Hague Convention of 1954 Procedure, proceedings, decisions</vt:lpstr>
      <vt:lpstr>The Hague Convention of 1954 Contents and issues</vt:lpstr>
      <vt:lpstr>The Hague Convention of 1954 Structure and main issues</vt:lpstr>
      <vt:lpstr>The Hague Convention of 1954 Content and main issues</vt:lpstr>
      <vt:lpstr>The Hague Convention of 1954 The article 3</vt:lpstr>
      <vt:lpstr>The Hague Convention of 1954 Definitions (artt. 1-2, art. 4) Article 1 – Definition of Cultural Property </vt:lpstr>
      <vt:lpstr>The Hague Convention of 1954 Safeguarding of – Respect for The Article 4 </vt:lpstr>
      <vt:lpstr>The Hague Convention of 1954 The matter of «military necessity»</vt:lpstr>
      <vt:lpstr>The 1972 World Heritage Convention</vt:lpstr>
      <vt:lpstr>The World Heritage Convention of 1972</vt:lpstr>
      <vt:lpstr>The World Heritage Convention – 1972 …steps to arrive…</vt:lpstr>
      <vt:lpstr>The World Heritage Convention of 1972 Key Concepts</vt:lpstr>
      <vt:lpstr>The World Heritage Convention of 1972 Definition of Cultural Heritage</vt:lpstr>
      <vt:lpstr>The World Heritage Convention of 1972 Meaning of the term «cultural heritage»</vt:lpstr>
      <vt:lpstr>The World Heritage Convention of 1972 Cultural Heritage: an element of innovation</vt:lpstr>
      <vt:lpstr>The World Heritage Convention of 1972 Identification and delineation </vt:lpstr>
      <vt:lpstr>The World Heritage Convention of 1972 The Tentative List – Process and criteria</vt:lpstr>
      <vt:lpstr>The World Heritage Convention of 1972 Process and criteria</vt:lpstr>
      <vt:lpstr>World Heritage Convention of 1972 Visual impacts and Buffer Zones</vt:lpstr>
      <vt:lpstr>World Heritage Convention of 1972 The Chapter 2 – Articles 4-7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 The evolution of cultural heritage through history: the role of international law</dc:title>
  <dc:creator>Andrea Ragusa</dc:creator>
  <cp:lastModifiedBy>Andrea Ragusa</cp:lastModifiedBy>
  <cp:revision>115</cp:revision>
  <dcterms:created xsi:type="dcterms:W3CDTF">2016-07-17T09:53:01Z</dcterms:created>
  <dcterms:modified xsi:type="dcterms:W3CDTF">2016-10-05T07:39:53Z</dcterms:modified>
</cp:coreProperties>
</file>