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A5D02EE-1940-4ADE-8E8B-AD4A3978689B}" type="datetimeFigureOut">
              <a:rPr lang="it-IT" smtClean="0"/>
              <a:t>04/11/2016</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12959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A5D02EE-1940-4ADE-8E8B-AD4A3978689B}" type="datetimeFigureOut">
              <a:rPr lang="it-IT" smtClean="0"/>
              <a:t>04/11/2016</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276107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A5D02EE-1940-4ADE-8E8B-AD4A3978689B}" type="datetimeFigureOut">
              <a:rPr lang="it-IT" smtClean="0"/>
              <a:t>04/11/2016</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9EF324-B0EE-4C1E-A0DA-03A986E3B24B}"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9770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A5D02EE-1940-4ADE-8E8B-AD4A3978689B}" type="datetimeFigureOut">
              <a:rPr lang="it-IT" smtClean="0"/>
              <a:t>04/11/2016</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762600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A5D02EE-1940-4ADE-8E8B-AD4A3978689B}" type="datetimeFigureOut">
              <a:rPr lang="it-IT" smtClean="0"/>
              <a:t>04/11/2016</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9EF324-B0EE-4C1E-A0DA-03A986E3B24B}"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2109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A5D02EE-1940-4ADE-8E8B-AD4A3978689B}" type="datetimeFigureOut">
              <a:rPr lang="it-IT" smtClean="0"/>
              <a:t>04/11/2016</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343623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A5D02EE-1940-4ADE-8E8B-AD4A3978689B}" type="datetimeFigureOut">
              <a:rPr lang="it-IT" smtClean="0"/>
              <a:t>04/11/2016</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1173691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A5D02EE-1940-4ADE-8E8B-AD4A3978689B}" type="datetimeFigureOut">
              <a:rPr lang="it-IT" smtClean="0"/>
              <a:t>04/11/2016</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116939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A5D02EE-1940-4ADE-8E8B-AD4A3978689B}" type="datetimeFigureOut">
              <a:rPr lang="it-IT" smtClean="0"/>
              <a:t>04/11/2016</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117358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A5D02EE-1940-4ADE-8E8B-AD4A3978689B}" type="datetimeFigureOut">
              <a:rPr lang="it-IT" smtClean="0"/>
              <a:t>04/11/2016</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203633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A5D02EE-1940-4ADE-8E8B-AD4A3978689B}" type="datetimeFigureOut">
              <a:rPr lang="it-IT" smtClean="0"/>
              <a:t>04/11/2016</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292700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A5D02EE-1940-4ADE-8E8B-AD4A3978689B}" type="datetimeFigureOut">
              <a:rPr lang="it-IT" smtClean="0"/>
              <a:t>04/11/2016</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242815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A5D02EE-1940-4ADE-8E8B-AD4A3978689B}" type="datetimeFigureOut">
              <a:rPr lang="it-IT" smtClean="0"/>
              <a:t>04/11/2016</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315972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D02EE-1940-4ADE-8E8B-AD4A3978689B}" type="datetimeFigureOut">
              <a:rPr lang="it-IT" smtClean="0"/>
              <a:t>04/11/2016</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12332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A5D02EE-1940-4ADE-8E8B-AD4A3978689B}" type="datetimeFigureOut">
              <a:rPr lang="it-IT" smtClean="0"/>
              <a:t>04/11/2016</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7347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A5D02EE-1940-4ADE-8E8B-AD4A3978689B}" type="datetimeFigureOut">
              <a:rPr lang="it-IT" smtClean="0"/>
              <a:t>04/11/2016</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9EF324-B0EE-4C1E-A0DA-03A986E3B24B}" type="slidenum">
              <a:rPr lang="it-IT" smtClean="0"/>
              <a:t>‹N›</a:t>
            </a:fld>
            <a:endParaRPr lang="it-IT"/>
          </a:p>
        </p:txBody>
      </p:sp>
    </p:spTree>
    <p:extLst>
      <p:ext uri="{BB962C8B-B14F-4D97-AF65-F5344CB8AC3E}">
        <p14:creationId xmlns:p14="http://schemas.microsoft.com/office/powerpoint/2010/main" val="374887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A5D02EE-1940-4ADE-8E8B-AD4A3978689B}" type="datetimeFigureOut">
              <a:rPr lang="it-IT" smtClean="0"/>
              <a:t>04/11/2016</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9EF324-B0EE-4C1E-A0DA-03A986E3B24B}" type="slidenum">
              <a:rPr lang="it-IT" smtClean="0"/>
              <a:t>‹N›</a:t>
            </a:fld>
            <a:endParaRPr lang="it-IT"/>
          </a:p>
        </p:txBody>
      </p:sp>
    </p:spTree>
    <p:extLst>
      <p:ext uri="{BB962C8B-B14F-4D97-AF65-F5344CB8AC3E}">
        <p14:creationId xmlns:p14="http://schemas.microsoft.com/office/powerpoint/2010/main" val="4083076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89213" y="2514601"/>
            <a:ext cx="8915399" cy="1499260"/>
          </a:xfrm>
        </p:spPr>
        <p:txBody>
          <a:bodyPr>
            <a:normAutofit fontScale="90000"/>
          </a:bodyPr>
          <a:lstStyle/>
          <a:p>
            <a:pPr algn="ctr"/>
            <a:r>
              <a:rPr lang="it-IT" dirty="0" err="1" smtClean="0">
                <a:latin typeface="Estrangelo Edessa" panose="03080600000000000000" pitchFamily="66" charset="0"/>
                <a:cs typeface="Estrangelo Edessa" panose="03080600000000000000" pitchFamily="66" charset="0"/>
              </a:rPr>
              <a:t>Lesson</a:t>
            </a:r>
            <a:r>
              <a:rPr lang="it-IT" dirty="0" smtClean="0">
                <a:latin typeface="Estrangelo Edessa" panose="03080600000000000000" pitchFamily="66" charset="0"/>
                <a:cs typeface="Estrangelo Edessa" panose="03080600000000000000" pitchFamily="66" charset="0"/>
              </a:rPr>
              <a:t> 15</a:t>
            </a:r>
            <a:br>
              <a:rPr lang="it-IT" dirty="0" smtClean="0">
                <a:latin typeface="Estrangelo Edessa" panose="03080600000000000000" pitchFamily="66" charset="0"/>
                <a:cs typeface="Estrangelo Edessa" panose="03080600000000000000" pitchFamily="66" charset="0"/>
              </a:rPr>
            </a:br>
            <a:r>
              <a:rPr lang="it-IT" dirty="0" err="1" smtClean="0">
                <a:latin typeface="Estrangelo Edessa" panose="03080600000000000000" pitchFamily="66" charset="0"/>
                <a:cs typeface="Estrangelo Edessa" panose="03080600000000000000" pitchFamily="66" charset="0"/>
              </a:rPr>
              <a:t>Politics</a:t>
            </a:r>
            <a:r>
              <a:rPr lang="it-IT" dirty="0" smtClean="0">
                <a:latin typeface="Estrangelo Edessa" panose="03080600000000000000" pitchFamily="66" charset="0"/>
                <a:cs typeface="Estrangelo Edessa" panose="03080600000000000000" pitchFamily="66" charset="0"/>
              </a:rPr>
              <a:t> for cultural </a:t>
            </a:r>
            <a:r>
              <a:rPr lang="it-IT" dirty="0" err="1" smtClean="0">
                <a:latin typeface="Estrangelo Edessa" panose="03080600000000000000" pitchFamily="66" charset="0"/>
                <a:cs typeface="Estrangelo Edessa" panose="03080600000000000000" pitchFamily="66" charset="0"/>
              </a:rPr>
              <a:t>heritage</a:t>
            </a:r>
            <a:r>
              <a:rPr lang="it-IT" dirty="0" smtClean="0">
                <a:latin typeface="Estrangelo Edessa" panose="03080600000000000000" pitchFamily="66" charset="0"/>
                <a:cs typeface="Estrangelo Edessa" panose="03080600000000000000" pitchFamily="66" charset="0"/>
              </a:rPr>
              <a:t> management in a comparative </a:t>
            </a:r>
            <a:r>
              <a:rPr lang="it-IT" dirty="0" err="1" smtClean="0">
                <a:latin typeface="Estrangelo Edessa" panose="03080600000000000000" pitchFamily="66" charset="0"/>
                <a:cs typeface="Estrangelo Edessa" panose="03080600000000000000" pitchFamily="66" charset="0"/>
              </a:rPr>
              <a:t>approach</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traces</a:t>
            </a:r>
            <a:r>
              <a:rPr lang="it-IT" dirty="0" smtClean="0">
                <a:latin typeface="Estrangelo Edessa" panose="03080600000000000000" pitchFamily="66" charset="0"/>
                <a:cs typeface="Estrangelo Edessa" panose="03080600000000000000" pitchFamily="66" charset="0"/>
              </a:rPr>
              <a:t> from the </a:t>
            </a:r>
            <a:r>
              <a:rPr lang="it-IT" dirty="0" err="1" smtClean="0">
                <a:latin typeface="Estrangelo Edessa" panose="03080600000000000000" pitchFamily="66" charset="0"/>
                <a:cs typeface="Estrangelo Edessa" panose="03080600000000000000" pitchFamily="66" charset="0"/>
              </a:rPr>
              <a:t>ancient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civilizations</a:t>
            </a:r>
            <a:r>
              <a:rPr lang="it-IT" dirty="0" smtClean="0">
                <a:latin typeface="Estrangelo Edessa" panose="03080600000000000000" pitchFamily="66" charset="0"/>
                <a:cs typeface="Estrangelo Edessa" panose="03080600000000000000" pitchFamily="66" charset="0"/>
              </a:rPr>
              <a:t> of Asia</a:t>
            </a:r>
            <a:endParaRPr lang="it-IT" dirty="0">
              <a:latin typeface="Estrangelo Edessa" panose="03080600000000000000" pitchFamily="66" charset="0"/>
              <a:cs typeface="Estrangelo Edessa" panose="03080600000000000000" pitchFamily="66" charset="0"/>
            </a:endParaRPr>
          </a:p>
        </p:txBody>
      </p:sp>
      <p:sp>
        <p:nvSpPr>
          <p:cNvPr id="3" name="Sottotitolo 2"/>
          <p:cNvSpPr>
            <a:spLocks noGrp="1"/>
          </p:cNvSpPr>
          <p:nvPr>
            <p:ph type="subTitle" idx="1"/>
          </p:nvPr>
        </p:nvSpPr>
        <p:spPr>
          <a:xfrm>
            <a:off x="2589213" y="4227617"/>
            <a:ext cx="8915399" cy="2363188"/>
          </a:xfrm>
        </p:spPr>
        <p:txBody>
          <a:bodyPr>
            <a:normAutofit/>
          </a:bodyPr>
          <a:lstStyle/>
          <a:p>
            <a:pPr algn="ctr"/>
            <a:r>
              <a:rPr lang="it-IT" i="1" dirty="0" err="1" smtClean="0">
                <a:latin typeface="Estrangelo Edessa" panose="03080600000000000000" pitchFamily="66" charset="0"/>
                <a:cs typeface="Estrangelo Edessa" panose="03080600000000000000" pitchFamily="66" charset="0"/>
              </a:rPr>
              <a:t>Aims</a:t>
            </a:r>
            <a:r>
              <a:rPr lang="it-IT" i="1" dirty="0" smtClean="0">
                <a:latin typeface="Estrangelo Edessa" panose="03080600000000000000" pitchFamily="66" charset="0"/>
                <a:cs typeface="Estrangelo Edessa" panose="03080600000000000000" pitchFamily="66" charset="0"/>
              </a:rPr>
              <a:t> and </a:t>
            </a:r>
            <a:r>
              <a:rPr lang="it-IT" i="1" dirty="0" err="1" smtClean="0">
                <a:latin typeface="Estrangelo Edessa" panose="03080600000000000000" pitchFamily="66" charset="0"/>
                <a:cs typeface="Estrangelo Edessa" panose="03080600000000000000" pitchFamily="66" charset="0"/>
              </a:rPr>
              <a:t>Topics</a:t>
            </a:r>
            <a:endParaRPr lang="it-IT" i="1" dirty="0" smtClean="0">
              <a:latin typeface="Estrangelo Edessa" panose="03080600000000000000" pitchFamily="66" charset="0"/>
              <a:cs typeface="Estrangelo Edessa" panose="03080600000000000000" pitchFamily="66" charset="0"/>
            </a:endParaRPr>
          </a:p>
          <a:p>
            <a:pPr marL="285750" indent="-285750" algn="just">
              <a:buFont typeface="Arial" panose="020B0604020202020204" pitchFamily="34" charset="0"/>
              <a:buChar char="•"/>
            </a:pPr>
            <a:r>
              <a:rPr lang="it-IT" dirty="0" smtClean="0">
                <a:latin typeface="Estrangelo Edessa" panose="03080600000000000000" pitchFamily="66" charset="0"/>
                <a:cs typeface="Estrangelo Edessa" panose="03080600000000000000" pitchFamily="66" charset="0"/>
              </a:rPr>
              <a:t>To </a:t>
            </a:r>
            <a:r>
              <a:rPr lang="it-IT" dirty="0" err="1" smtClean="0">
                <a:latin typeface="Estrangelo Edessa" panose="03080600000000000000" pitchFamily="66" charset="0"/>
                <a:cs typeface="Estrangelo Edessa" panose="03080600000000000000" pitchFamily="66" charset="0"/>
              </a:rPr>
              <a:t>examine</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elements</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different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systems</a:t>
            </a:r>
            <a:r>
              <a:rPr lang="it-IT" dirty="0" smtClean="0">
                <a:latin typeface="Estrangelo Edessa" panose="03080600000000000000" pitchFamily="66" charset="0"/>
                <a:cs typeface="Estrangelo Edessa" panose="03080600000000000000" pitchFamily="66" charset="0"/>
              </a:rPr>
              <a:t> of Asia;</a:t>
            </a:r>
          </a:p>
          <a:p>
            <a:pPr marL="285750" indent="-285750" algn="just">
              <a:buFont typeface="Arial" panose="020B0604020202020204" pitchFamily="34" charset="0"/>
              <a:buChar char="•"/>
            </a:pPr>
            <a:r>
              <a:rPr lang="it-IT" dirty="0" smtClean="0">
                <a:latin typeface="Estrangelo Edessa" panose="03080600000000000000" pitchFamily="66" charset="0"/>
                <a:cs typeface="Estrangelo Edessa" panose="03080600000000000000" pitchFamily="66" charset="0"/>
              </a:rPr>
              <a:t>To </a:t>
            </a:r>
            <a:r>
              <a:rPr lang="it-IT" dirty="0" err="1" smtClean="0">
                <a:latin typeface="Estrangelo Edessa" panose="03080600000000000000" pitchFamily="66" charset="0"/>
                <a:cs typeface="Estrangelo Edessa" panose="03080600000000000000" pitchFamily="66" charset="0"/>
              </a:rPr>
              <a:t>examine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differences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similarities</a:t>
            </a:r>
            <a:r>
              <a:rPr lang="it-IT" dirty="0" smtClean="0">
                <a:latin typeface="Estrangelo Edessa" panose="03080600000000000000" pitchFamily="66" charset="0"/>
                <a:cs typeface="Estrangelo Edessa" panose="03080600000000000000" pitchFamily="66" charset="0"/>
              </a:rPr>
              <a:t> with </a:t>
            </a:r>
            <a:r>
              <a:rPr lang="it-IT" dirty="0" err="1" smtClean="0">
                <a:latin typeface="Estrangelo Edessa" panose="03080600000000000000" pitchFamily="66" charset="0"/>
                <a:cs typeface="Estrangelo Edessa" panose="03080600000000000000" pitchFamily="66" charset="0"/>
              </a:rPr>
              <a:t>regard</a:t>
            </a:r>
            <a:r>
              <a:rPr lang="it-IT" dirty="0" smtClean="0">
                <a:latin typeface="Estrangelo Edessa" panose="03080600000000000000" pitchFamily="66" charset="0"/>
                <a:cs typeface="Estrangelo Edessa" panose="03080600000000000000" pitchFamily="66" charset="0"/>
              </a:rPr>
              <a:t> to the Western world;</a:t>
            </a:r>
          </a:p>
          <a:p>
            <a:pPr marL="285750" indent="-285750" algn="just">
              <a:buFont typeface="Arial" panose="020B0604020202020204" pitchFamily="34" charset="0"/>
              <a:buChar char="•"/>
            </a:pPr>
            <a:r>
              <a:rPr lang="it-IT" dirty="0" smtClean="0">
                <a:latin typeface="Estrangelo Edessa" panose="03080600000000000000" pitchFamily="66" charset="0"/>
                <a:cs typeface="Estrangelo Edessa" panose="03080600000000000000" pitchFamily="66" charset="0"/>
              </a:rPr>
              <a:t>To </a:t>
            </a:r>
            <a:r>
              <a:rPr lang="it-IT" dirty="0" err="1" smtClean="0">
                <a:latin typeface="Estrangelo Edessa" panose="03080600000000000000" pitchFamily="66" charset="0"/>
                <a:cs typeface="Estrangelo Edessa" panose="03080600000000000000" pitchFamily="66" charset="0"/>
              </a:rPr>
              <a:t>consider</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relevance</a:t>
            </a:r>
            <a:r>
              <a:rPr lang="it-IT" dirty="0" smtClean="0">
                <a:latin typeface="Estrangelo Edessa" panose="03080600000000000000" pitchFamily="66" charset="0"/>
                <a:cs typeface="Estrangelo Edessa" panose="03080600000000000000" pitchFamily="66" charset="0"/>
              </a:rPr>
              <a:t> of the Asian cultural </a:t>
            </a:r>
            <a:r>
              <a:rPr lang="it-IT" dirty="0" err="1" smtClean="0">
                <a:latin typeface="Estrangelo Edessa" panose="03080600000000000000" pitchFamily="66" charset="0"/>
                <a:cs typeface="Estrangelo Edessa" panose="03080600000000000000" pitchFamily="66" charset="0"/>
              </a:rPr>
              <a:t>heritage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today</a:t>
            </a: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161859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92924" y="624110"/>
            <a:ext cx="3914754" cy="2997864"/>
          </a:xfr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4592" y="3384468"/>
            <a:ext cx="3560020" cy="2909454"/>
          </a:xfrm>
          <a:prstGeom prst="rect">
            <a:avLst/>
          </a:prstGeom>
        </p:spPr>
      </p:pic>
    </p:spTree>
    <p:extLst>
      <p:ext uri="{BB962C8B-B14F-4D97-AF65-F5344CB8AC3E}">
        <p14:creationId xmlns:p14="http://schemas.microsoft.com/office/powerpoint/2010/main" val="3479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92924" y="624110"/>
            <a:ext cx="4176011" cy="2962238"/>
          </a:xfrm>
        </p:spPr>
      </p:pic>
      <p:sp>
        <p:nvSpPr>
          <p:cNvPr id="5" name="CasellaDiTesto 4"/>
          <p:cNvSpPr txBox="1"/>
          <p:nvPr/>
        </p:nvSpPr>
        <p:spPr>
          <a:xfrm>
            <a:off x="2592924" y="3859481"/>
            <a:ext cx="1032655" cy="369332"/>
          </a:xfrm>
          <a:prstGeom prst="rect">
            <a:avLst/>
          </a:prstGeom>
          <a:noFill/>
        </p:spPr>
        <p:txBody>
          <a:bodyPr wrap="none" rtlCol="0">
            <a:spAutoFit/>
          </a:bodyPr>
          <a:lstStyle/>
          <a:p>
            <a:r>
              <a:rPr lang="it-IT" i="1" dirty="0" smtClean="0">
                <a:latin typeface="Estrangelo Edessa" panose="03080600000000000000" pitchFamily="66" charset="0"/>
                <a:cs typeface="Estrangelo Edessa" panose="03080600000000000000" pitchFamily="66" charset="0"/>
              </a:rPr>
              <a:t>Shanghai</a:t>
            </a:r>
            <a:endParaRPr lang="it-IT" i="1" dirty="0">
              <a:latin typeface="Estrangelo Edessa" panose="03080600000000000000" pitchFamily="66" charset="0"/>
              <a:cs typeface="Estrangelo Edessa" panose="03080600000000000000" pitchFamily="66" charset="0"/>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0612" y="2708482"/>
            <a:ext cx="2794000" cy="3721100"/>
          </a:xfrm>
          <a:prstGeom prst="rect">
            <a:avLst/>
          </a:prstGeom>
        </p:spPr>
      </p:pic>
      <p:sp>
        <p:nvSpPr>
          <p:cNvPr id="7" name="CasellaDiTesto 6"/>
          <p:cNvSpPr txBox="1"/>
          <p:nvPr/>
        </p:nvSpPr>
        <p:spPr>
          <a:xfrm>
            <a:off x="7048768" y="5973288"/>
            <a:ext cx="744114" cy="369332"/>
          </a:xfrm>
          <a:prstGeom prst="rect">
            <a:avLst/>
          </a:prstGeom>
          <a:noFill/>
        </p:spPr>
        <p:txBody>
          <a:bodyPr wrap="none" rtlCol="0">
            <a:spAutoFit/>
          </a:bodyPr>
          <a:lstStyle/>
          <a:p>
            <a:r>
              <a:rPr lang="it-IT" i="1" dirty="0" smtClean="0">
                <a:latin typeface="Estrangelo Edessa" panose="03080600000000000000" pitchFamily="66" charset="0"/>
                <a:cs typeface="Estrangelo Edessa" panose="03080600000000000000" pitchFamily="66" charset="0"/>
              </a:rPr>
              <a:t>Tokyo</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199402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Estrangelo Edessa" panose="03080600000000000000" pitchFamily="66" charset="0"/>
                <a:cs typeface="Estrangelo Edessa" panose="03080600000000000000" pitchFamily="66" charset="0"/>
              </a:rPr>
              <a:t>Two</a:t>
            </a:r>
            <a:r>
              <a:rPr lang="it-IT" dirty="0" smtClean="0">
                <a:latin typeface="Estrangelo Edessa" panose="03080600000000000000" pitchFamily="66" charset="0"/>
                <a:cs typeface="Estrangelo Edessa" panose="03080600000000000000" pitchFamily="66" charset="0"/>
              </a:rPr>
              <a:t> opposite </a:t>
            </a:r>
            <a:r>
              <a:rPr lang="it-IT" dirty="0" err="1" smtClean="0">
                <a:latin typeface="Estrangelo Edessa" panose="03080600000000000000" pitchFamily="66" charset="0"/>
                <a:cs typeface="Estrangelo Edessa" panose="03080600000000000000" pitchFamily="66" charset="0"/>
              </a:rPr>
              <a:t>experiences</a:t>
            </a:r>
            <a:endParaRPr lang="it-IT" dirty="0">
              <a:latin typeface="Estrangelo Edessa" panose="03080600000000000000" pitchFamily="66" charset="0"/>
              <a:cs typeface="Estrangelo Edessa" panose="03080600000000000000" pitchFamily="66" charset="0"/>
            </a:endParaRP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2738" y="1905000"/>
            <a:ext cx="1789875" cy="1277587"/>
          </a:xfrm>
        </p:spPr>
      </p:pic>
      <p:sp>
        <p:nvSpPr>
          <p:cNvPr id="5" name="CasellaDiTesto 4"/>
          <p:cNvSpPr txBox="1"/>
          <p:nvPr/>
        </p:nvSpPr>
        <p:spPr>
          <a:xfrm>
            <a:off x="2342738" y="3526971"/>
            <a:ext cx="2933816" cy="1200329"/>
          </a:xfrm>
          <a:prstGeom prst="rect">
            <a:avLst/>
          </a:prstGeom>
          <a:noFill/>
        </p:spPr>
        <p:txBody>
          <a:bodyPr wrap="none" rtlCol="0">
            <a:spAutoFit/>
          </a:bodyPr>
          <a:lstStyle/>
          <a:p>
            <a:pPr marL="285750" indent="-285750">
              <a:buFont typeface="Arial" panose="020B0604020202020204" pitchFamily="34" charset="0"/>
              <a:buChar char="•"/>
            </a:pPr>
            <a:r>
              <a:rPr lang="it-IT" i="1" dirty="0" smtClean="0">
                <a:latin typeface="Estrangelo Edessa" panose="03080600000000000000" pitchFamily="66" charset="0"/>
                <a:cs typeface="Estrangelo Edessa" panose="03080600000000000000" pitchFamily="66" charset="0"/>
              </a:rPr>
              <a:t>A </a:t>
            </a:r>
            <a:r>
              <a:rPr lang="it-IT" i="1" dirty="0" err="1" smtClean="0">
                <a:latin typeface="Estrangelo Edessa" panose="03080600000000000000" pitchFamily="66" charset="0"/>
                <a:cs typeface="Estrangelo Edessa" panose="03080600000000000000" pitchFamily="66" charset="0"/>
              </a:rPr>
              <a:t>Constitutional</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Monarchy</a:t>
            </a:r>
            <a:endParaRPr lang="it-IT" i="1" dirty="0" smtClean="0">
              <a:latin typeface="Estrangelo Edessa" panose="03080600000000000000" pitchFamily="66" charset="0"/>
              <a:cs typeface="Estrangelo Edessa" panose="03080600000000000000" pitchFamily="66" charset="0"/>
            </a:endParaRPr>
          </a:p>
          <a:p>
            <a:pPr marL="285750" indent="-285750">
              <a:buFont typeface="Arial" panose="020B0604020202020204" pitchFamily="34" charset="0"/>
              <a:buChar char="•"/>
            </a:pPr>
            <a:r>
              <a:rPr lang="it-IT" i="1" dirty="0" smtClean="0">
                <a:latin typeface="Estrangelo Edessa" panose="03080600000000000000" pitchFamily="66" charset="0"/>
                <a:cs typeface="Estrangelo Edessa" panose="03080600000000000000" pitchFamily="66" charset="0"/>
              </a:rPr>
              <a:t>An </a:t>
            </a:r>
            <a:r>
              <a:rPr lang="it-IT" i="1" dirty="0" err="1" smtClean="0">
                <a:latin typeface="Estrangelo Edessa" panose="03080600000000000000" pitchFamily="66" charset="0"/>
                <a:cs typeface="Estrangelo Edessa" panose="03080600000000000000" pitchFamily="66" charset="0"/>
              </a:rPr>
              <a:t>Emperor</a:t>
            </a:r>
            <a:endParaRPr lang="it-IT" i="1" dirty="0" smtClean="0">
              <a:latin typeface="Estrangelo Edessa" panose="03080600000000000000" pitchFamily="66" charset="0"/>
              <a:cs typeface="Estrangelo Edessa" panose="03080600000000000000" pitchFamily="66" charset="0"/>
            </a:endParaRPr>
          </a:p>
          <a:p>
            <a:pPr marL="285750" indent="-285750">
              <a:buFont typeface="Arial" panose="020B0604020202020204" pitchFamily="34" charset="0"/>
              <a:buChar char="•"/>
            </a:pPr>
            <a:r>
              <a:rPr lang="it-IT" i="1" dirty="0" smtClean="0">
                <a:latin typeface="Estrangelo Edessa" panose="03080600000000000000" pitchFamily="66" charset="0"/>
                <a:cs typeface="Estrangelo Edessa" panose="03080600000000000000" pitchFamily="66" charset="0"/>
              </a:rPr>
              <a:t>A </a:t>
            </a:r>
            <a:r>
              <a:rPr lang="it-IT" i="1" dirty="0" err="1" smtClean="0">
                <a:latin typeface="Estrangelo Edessa" panose="03080600000000000000" pitchFamily="66" charset="0"/>
                <a:cs typeface="Estrangelo Edessa" panose="03080600000000000000" pitchFamily="66" charset="0"/>
              </a:rPr>
              <a:t>great</a:t>
            </a:r>
            <a:r>
              <a:rPr lang="it-IT" i="1" dirty="0" smtClean="0">
                <a:latin typeface="Estrangelo Edessa" panose="03080600000000000000" pitchFamily="66" charset="0"/>
                <a:cs typeface="Estrangelo Edessa" panose="03080600000000000000" pitchFamily="66" charset="0"/>
              </a:rPr>
              <a:t> economy</a:t>
            </a:r>
          </a:p>
          <a:p>
            <a:endParaRPr lang="it-IT" i="1" dirty="0">
              <a:latin typeface="Estrangelo Edessa" panose="03080600000000000000" pitchFamily="66" charset="0"/>
              <a:cs typeface="Estrangelo Edessa" panose="03080600000000000000" pitchFamily="66" charset="0"/>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4598" y="1905000"/>
            <a:ext cx="2226190" cy="1277587"/>
          </a:xfrm>
          <a:prstGeom prst="rect">
            <a:avLst/>
          </a:prstGeom>
        </p:spPr>
      </p:pic>
      <p:sp>
        <p:nvSpPr>
          <p:cNvPr id="7" name="CasellaDiTesto 6"/>
          <p:cNvSpPr txBox="1"/>
          <p:nvPr/>
        </p:nvSpPr>
        <p:spPr>
          <a:xfrm>
            <a:off x="8134598" y="3526971"/>
            <a:ext cx="4011034" cy="830997"/>
          </a:xfrm>
          <a:prstGeom prst="rect">
            <a:avLst/>
          </a:prstGeom>
          <a:noFill/>
        </p:spPr>
        <p:txBody>
          <a:bodyPr wrap="none" rtlCol="0">
            <a:spAutoFit/>
          </a:bodyPr>
          <a:lstStyle/>
          <a:p>
            <a:pPr marL="285750" indent="-285750">
              <a:buFont typeface="Arial" panose="020B0604020202020204" pitchFamily="34" charset="0"/>
              <a:buChar char="•"/>
            </a:pPr>
            <a:r>
              <a:rPr lang="it-IT" sz="1600" i="1" dirty="0" smtClean="0">
                <a:latin typeface="Estrangelo Edessa" panose="03080600000000000000" pitchFamily="66" charset="0"/>
                <a:cs typeface="Estrangelo Edessa" panose="03080600000000000000" pitchFamily="66" charset="0"/>
              </a:rPr>
              <a:t>A </a:t>
            </a:r>
            <a:r>
              <a:rPr lang="it-IT" sz="1600" i="1" dirty="0" err="1" smtClean="0">
                <a:latin typeface="Estrangelo Edessa" panose="03080600000000000000" pitchFamily="66" charset="0"/>
                <a:cs typeface="Estrangelo Edessa" panose="03080600000000000000" pitchFamily="66" charset="0"/>
              </a:rPr>
              <a:t>dictatorship</a:t>
            </a:r>
            <a:endParaRPr lang="it-IT" sz="1600" i="1" dirty="0" smtClean="0">
              <a:latin typeface="Estrangelo Edessa" panose="03080600000000000000" pitchFamily="66" charset="0"/>
              <a:cs typeface="Estrangelo Edessa" panose="03080600000000000000" pitchFamily="66" charset="0"/>
            </a:endParaRPr>
          </a:p>
          <a:p>
            <a:pPr marL="285750" indent="-285750">
              <a:buFont typeface="Arial" panose="020B0604020202020204" pitchFamily="34" charset="0"/>
              <a:buChar char="•"/>
            </a:pPr>
            <a:r>
              <a:rPr lang="it-IT" sz="1600" i="1" dirty="0" smtClean="0">
                <a:latin typeface="Estrangelo Edessa" panose="03080600000000000000" pitchFamily="66" charset="0"/>
                <a:cs typeface="Estrangelo Edessa" panose="03080600000000000000" pitchFamily="66" charset="0"/>
              </a:rPr>
              <a:t>A </a:t>
            </a:r>
            <a:r>
              <a:rPr lang="it-IT" sz="1600" i="1" dirty="0" err="1" smtClean="0">
                <a:latin typeface="Estrangelo Edessa" panose="03080600000000000000" pitchFamily="66" charset="0"/>
                <a:cs typeface="Estrangelo Edessa" panose="03080600000000000000" pitchFamily="66" charset="0"/>
              </a:rPr>
              <a:t>system</a:t>
            </a:r>
            <a:r>
              <a:rPr lang="it-IT" sz="1600" i="1" dirty="0" smtClean="0">
                <a:latin typeface="Estrangelo Edessa" panose="03080600000000000000" pitchFamily="66" charset="0"/>
                <a:cs typeface="Estrangelo Edessa" panose="03080600000000000000" pitchFamily="66" charset="0"/>
              </a:rPr>
              <a:t> </a:t>
            </a:r>
            <a:r>
              <a:rPr lang="it-IT" sz="1600" i="1" dirty="0" err="1" smtClean="0">
                <a:latin typeface="Estrangelo Edessa" panose="03080600000000000000" pitchFamily="66" charset="0"/>
                <a:cs typeface="Estrangelo Edessa" panose="03080600000000000000" pitchFamily="66" charset="0"/>
              </a:rPr>
              <a:t>governed</a:t>
            </a:r>
            <a:r>
              <a:rPr lang="it-IT" sz="1600" i="1" dirty="0" smtClean="0">
                <a:latin typeface="Estrangelo Edessa" panose="03080600000000000000" pitchFamily="66" charset="0"/>
                <a:cs typeface="Estrangelo Edessa" panose="03080600000000000000" pitchFamily="66" charset="0"/>
              </a:rPr>
              <a:t> by the </a:t>
            </a:r>
            <a:r>
              <a:rPr lang="it-IT" sz="1600" i="1" dirty="0" err="1" smtClean="0">
                <a:latin typeface="Estrangelo Edessa" panose="03080600000000000000" pitchFamily="66" charset="0"/>
                <a:cs typeface="Estrangelo Edessa" panose="03080600000000000000" pitchFamily="66" charset="0"/>
              </a:rPr>
              <a:t>Communist</a:t>
            </a:r>
            <a:r>
              <a:rPr lang="it-IT" sz="1600" i="1" dirty="0" smtClean="0">
                <a:latin typeface="Estrangelo Edessa" panose="03080600000000000000" pitchFamily="66" charset="0"/>
                <a:cs typeface="Estrangelo Edessa" panose="03080600000000000000" pitchFamily="66" charset="0"/>
              </a:rPr>
              <a:t> Party</a:t>
            </a:r>
          </a:p>
          <a:p>
            <a:pPr marL="285750" indent="-285750">
              <a:buFont typeface="Arial" panose="020B0604020202020204" pitchFamily="34" charset="0"/>
              <a:buChar char="•"/>
            </a:pPr>
            <a:r>
              <a:rPr lang="it-IT" sz="1600" i="1" dirty="0" smtClean="0">
                <a:latin typeface="Estrangelo Edessa" panose="03080600000000000000" pitchFamily="66" charset="0"/>
                <a:cs typeface="Estrangelo Edessa" panose="03080600000000000000" pitchFamily="66" charset="0"/>
              </a:rPr>
              <a:t>A late </a:t>
            </a:r>
            <a:r>
              <a:rPr lang="it-IT" sz="1600" i="1" dirty="0" err="1" smtClean="0">
                <a:latin typeface="Estrangelo Edessa" panose="03080600000000000000" pitchFamily="66" charset="0"/>
                <a:cs typeface="Estrangelo Edessa" panose="03080600000000000000" pitchFamily="66" charset="0"/>
              </a:rPr>
              <a:t>economic</a:t>
            </a:r>
            <a:r>
              <a:rPr lang="it-IT" sz="1600" i="1" dirty="0" smtClean="0">
                <a:latin typeface="Estrangelo Edessa" panose="03080600000000000000" pitchFamily="66" charset="0"/>
                <a:cs typeface="Estrangelo Edessa" panose="03080600000000000000" pitchFamily="66" charset="0"/>
              </a:rPr>
              <a:t> </a:t>
            </a:r>
            <a:r>
              <a:rPr lang="it-IT" sz="1600" i="1" dirty="0" err="1" smtClean="0">
                <a:latin typeface="Estrangelo Edessa" panose="03080600000000000000" pitchFamily="66" charset="0"/>
                <a:cs typeface="Estrangelo Edessa" panose="03080600000000000000" pitchFamily="66" charset="0"/>
              </a:rPr>
              <a:t>development</a:t>
            </a:r>
            <a:endParaRPr lang="it-IT" sz="1600"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78062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Chinese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system</a:t>
            </a:r>
            <a:r>
              <a:rPr lang="it-IT" dirty="0" smtClean="0">
                <a:latin typeface="Estrangelo Edessa" panose="03080600000000000000" pitchFamily="66" charset="0"/>
                <a:cs typeface="Estrangelo Edessa" panose="03080600000000000000" pitchFamily="66" charset="0"/>
              </a:rPr>
              <a:t/>
            </a:r>
            <a:br>
              <a:rPr lang="it-IT" dirty="0" smtClean="0">
                <a:latin typeface="Estrangelo Edessa" panose="03080600000000000000" pitchFamily="66" charset="0"/>
                <a:cs typeface="Estrangelo Edessa" panose="03080600000000000000" pitchFamily="66" charset="0"/>
              </a:rPr>
            </a:br>
            <a:r>
              <a:rPr lang="it-IT" dirty="0" smtClean="0">
                <a:latin typeface="Estrangelo Edessa" panose="03080600000000000000" pitchFamily="66" charset="0"/>
                <a:cs typeface="Estrangelo Edessa" panose="03080600000000000000" pitchFamily="66" charset="0"/>
              </a:rPr>
              <a:t>The Law 7 </a:t>
            </a:r>
            <a:r>
              <a:rPr lang="it-IT" dirty="0" err="1" smtClean="0">
                <a:latin typeface="Estrangelo Edessa" panose="03080600000000000000" pitchFamily="66" charset="0"/>
                <a:cs typeface="Estrangelo Edessa" panose="03080600000000000000" pitchFamily="66" charset="0"/>
              </a:rPr>
              <a:t>June</a:t>
            </a:r>
            <a:r>
              <a:rPr lang="it-IT" dirty="0" smtClean="0">
                <a:latin typeface="Estrangelo Edessa" panose="03080600000000000000" pitchFamily="66" charset="0"/>
                <a:cs typeface="Estrangelo Edessa" panose="03080600000000000000" pitchFamily="66" charset="0"/>
              </a:rPr>
              <a:t> 1930</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thought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as</a:t>
            </a:r>
            <a:r>
              <a:rPr lang="it-IT" dirty="0" smtClean="0">
                <a:latin typeface="Estrangelo Edessa" panose="03080600000000000000" pitchFamily="66" charset="0"/>
                <a:cs typeface="Estrangelo Edessa" panose="03080600000000000000" pitchFamily="66" charset="0"/>
              </a:rPr>
              <a:t> a </a:t>
            </a:r>
            <a:r>
              <a:rPr lang="it-IT" dirty="0" err="1" smtClean="0">
                <a:latin typeface="Estrangelo Edessa" panose="03080600000000000000" pitchFamily="66" charset="0"/>
                <a:cs typeface="Estrangelo Edessa" panose="03080600000000000000" pitchFamily="66" charset="0"/>
              </a:rPr>
              <a:t>reaction</a:t>
            </a:r>
            <a:r>
              <a:rPr lang="it-IT" dirty="0" smtClean="0">
                <a:latin typeface="Estrangelo Edessa" panose="03080600000000000000" pitchFamily="66" charset="0"/>
                <a:cs typeface="Estrangelo Edessa" panose="03080600000000000000" pitchFamily="66" charset="0"/>
              </a:rPr>
              <a:t> to the </a:t>
            </a:r>
            <a:r>
              <a:rPr lang="it-IT" dirty="0" err="1" smtClean="0">
                <a:latin typeface="Estrangelo Edessa" panose="03080600000000000000" pitchFamily="66" charset="0"/>
                <a:cs typeface="Estrangelo Edessa" panose="03080600000000000000" pitchFamily="66" charset="0"/>
              </a:rPr>
              <a:t>perceived</a:t>
            </a:r>
            <a:r>
              <a:rPr lang="it-IT" dirty="0" smtClean="0">
                <a:latin typeface="Estrangelo Edessa" panose="03080600000000000000" pitchFamily="66" charset="0"/>
                <a:cs typeface="Estrangelo Edessa" panose="03080600000000000000" pitchFamily="66" charset="0"/>
              </a:rPr>
              <a:t> general </a:t>
            </a:r>
            <a:r>
              <a:rPr lang="it-IT" dirty="0" err="1" smtClean="0">
                <a:latin typeface="Estrangelo Edessa" panose="03080600000000000000" pitchFamily="66" charset="0"/>
                <a:cs typeface="Estrangelo Edessa" panose="03080600000000000000" pitchFamily="66" charset="0"/>
              </a:rPr>
              <a:t>lack</a:t>
            </a:r>
            <a:r>
              <a:rPr lang="it-IT" dirty="0" smtClean="0">
                <a:latin typeface="Estrangelo Edessa" panose="03080600000000000000" pitchFamily="66" charset="0"/>
                <a:cs typeface="Estrangelo Edessa" panose="03080600000000000000" pitchFamily="66" charset="0"/>
              </a:rPr>
              <a:t> of control over the </a:t>
            </a:r>
            <a:r>
              <a:rPr lang="it-IT" dirty="0" err="1" smtClean="0">
                <a:latin typeface="Estrangelo Edessa" panose="03080600000000000000" pitchFamily="66" charset="0"/>
                <a:cs typeface="Estrangelo Edessa" panose="03080600000000000000" pitchFamily="66" charset="0"/>
              </a:rPr>
              <a:t>outflow</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antiquities</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prior</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decades</a:t>
            </a:r>
            <a:r>
              <a:rPr lang="it-IT" dirty="0" smtClean="0">
                <a:latin typeface="Estrangelo Edessa" panose="03080600000000000000" pitchFamily="66" charset="0"/>
                <a:cs typeface="Estrangelo Edessa" panose="03080600000000000000" pitchFamily="66" charset="0"/>
              </a:rPr>
              <a:t>;</a:t>
            </a:r>
          </a:p>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forbade</a:t>
            </a:r>
            <a:r>
              <a:rPr lang="it-IT" dirty="0" smtClean="0">
                <a:latin typeface="Estrangelo Edessa" panose="03080600000000000000" pitchFamily="66" charset="0"/>
                <a:cs typeface="Estrangelo Edessa" panose="03080600000000000000" pitchFamily="66" charset="0"/>
              </a:rPr>
              <a:t> export of </a:t>
            </a:r>
            <a:r>
              <a:rPr lang="it-IT" dirty="0" err="1" smtClean="0">
                <a:latin typeface="Estrangelo Edessa" panose="03080600000000000000" pitchFamily="66" charset="0"/>
                <a:cs typeface="Estrangelo Edessa" panose="03080600000000000000" pitchFamily="66" charset="0"/>
              </a:rPr>
              <a:t>relics</a:t>
            </a:r>
            <a:r>
              <a:rPr lang="it-IT" dirty="0" smtClean="0">
                <a:latin typeface="Estrangelo Edessa" panose="03080600000000000000" pitchFamily="66" charset="0"/>
                <a:cs typeface="Estrangelo Edessa" panose="03080600000000000000" pitchFamily="66" charset="0"/>
              </a:rPr>
              <a:t>;</a:t>
            </a:r>
          </a:p>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prevented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any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person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foreign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nationality</a:t>
            </a:r>
            <a:r>
              <a:rPr lang="it-IT" dirty="0" smtClean="0">
                <a:latin typeface="Estrangelo Edessa" panose="03080600000000000000" pitchFamily="66" charset="0"/>
                <a:cs typeface="Estrangelo Edessa" panose="03080600000000000000" pitchFamily="66" charset="0"/>
              </a:rPr>
              <a:t> from </a:t>
            </a:r>
            <a:r>
              <a:rPr lang="it-IT" dirty="0" err="1" smtClean="0">
                <a:latin typeface="Estrangelo Edessa" panose="03080600000000000000" pitchFamily="66" charset="0"/>
                <a:cs typeface="Estrangelo Edessa" panose="03080600000000000000" pitchFamily="66" charset="0"/>
              </a:rPr>
              <a:t>engaging</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any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archaeological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excavation</a:t>
            </a:r>
            <a:r>
              <a:rPr lang="it-IT" dirty="0" smtClean="0">
                <a:latin typeface="Estrangelo Edessa" panose="03080600000000000000" pitchFamily="66" charset="0"/>
                <a:cs typeface="Estrangelo Edessa" panose="03080600000000000000" pitchFamily="66" charset="0"/>
              </a:rPr>
              <a:t> in China;</a:t>
            </a:r>
          </a:p>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prohibited</a:t>
            </a:r>
            <a:r>
              <a:rPr lang="it-IT" dirty="0" smtClean="0">
                <a:latin typeface="Estrangelo Edessa" panose="03080600000000000000" pitchFamily="66" charset="0"/>
                <a:cs typeface="Estrangelo Edessa" panose="03080600000000000000" pitchFamily="66" charset="0"/>
              </a:rPr>
              <a:t> </a:t>
            </a:r>
            <a:r>
              <a:rPr lang="it-IT" dirty="0" smtClean="0">
                <a:latin typeface="Estrangelo Edessa" panose="03080600000000000000" pitchFamily="66" charset="0"/>
                <a:cs typeface="Estrangelo Edessa" panose="03080600000000000000" pitchFamily="66" charset="0"/>
              </a:rPr>
              <a:t>the transfer of cultural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 to </a:t>
            </a:r>
            <a:r>
              <a:rPr lang="it-IT" dirty="0" err="1" smtClean="0">
                <a:latin typeface="Estrangelo Edessa" panose="03080600000000000000" pitchFamily="66" charset="0"/>
                <a:cs typeface="Estrangelo Edessa" panose="03080600000000000000" pitchFamily="66" charset="0"/>
              </a:rPr>
              <a:t>foreigners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within</a:t>
            </a:r>
            <a:r>
              <a:rPr lang="it-IT" dirty="0" smtClean="0">
                <a:latin typeface="Estrangelo Edessa" panose="03080600000000000000" pitchFamily="66" charset="0"/>
                <a:cs typeface="Estrangelo Edessa" panose="03080600000000000000" pitchFamily="66" charset="0"/>
              </a:rPr>
              <a:t> China</a:t>
            </a:r>
          </a:p>
          <a:p>
            <a:pPr algn="just"/>
            <a:endParaRPr lang="it-IT" dirty="0" smtClean="0">
              <a:latin typeface="Estrangelo Edessa" panose="03080600000000000000" pitchFamily="66" charset="0"/>
              <a:cs typeface="Estrangelo Edessa" panose="03080600000000000000" pitchFamily="66" charset="0"/>
            </a:endParaRPr>
          </a:p>
          <a:p>
            <a:pPr algn="just"/>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88937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Revolution</a:t>
            </a:r>
            <a:r>
              <a:rPr lang="it-IT" dirty="0" smtClean="0">
                <a:latin typeface="Estrangelo Edessa" panose="03080600000000000000" pitchFamily="66" charset="0"/>
                <a:cs typeface="Estrangelo Edessa" panose="03080600000000000000" pitchFamily="66" charset="0"/>
              </a:rPr>
              <a:t/>
            </a:r>
            <a:br>
              <a:rPr lang="it-IT" dirty="0" smtClean="0">
                <a:latin typeface="Estrangelo Edessa" panose="03080600000000000000" pitchFamily="66" charset="0"/>
                <a:cs typeface="Estrangelo Edessa" panose="03080600000000000000" pitchFamily="66" charset="0"/>
              </a:rPr>
            </a:br>
            <a:r>
              <a:rPr lang="it-IT" dirty="0" smtClean="0">
                <a:latin typeface="Estrangelo Edessa" panose="03080600000000000000" pitchFamily="66" charset="0"/>
                <a:cs typeface="Estrangelo Edessa" panose="03080600000000000000" pitchFamily="66" charset="0"/>
              </a:rPr>
              <a:t>The new </a:t>
            </a:r>
            <a:r>
              <a:rPr lang="it-IT" dirty="0" err="1" smtClean="0">
                <a:latin typeface="Estrangelo Edessa" panose="03080600000000000000" pitchFamily="66" charset="0"/>
                <a:cs typeface="Estrangelo Edessa" panose="03080600000000000000" pitchFamily="66" charset="0"/>
              </a:rPr>
              <a:t>symbolic</a:t>
            </a:r>
            <a:r>
              <a:rPr lang="it-IT" dirty="0" smtClean="0">
                <a:latin typeface="Estrangelo Edessa" panose="03080600000000000000" pitchFamily="66" charset="0"/>
                <a:cs typeface="Estrangelo Edessa" panose="03080600000000000000" pitchFamily="66" charset="0"/>
              </a:rPr>
              <a:t> stage</a:t>
            </a:r>
            <a:endParaRPr lang="it-IT" dirty="0">
              <a:latin typeface="Estrangelo Edessa" panose="03080600000000000000" pitchFamily="66" charset="0"/>
              <a:cs typeface="Estrangelo Edessa" panose="03080600000000000000" pitchFamily="66" charset="0"/>
            </a:endParaRPr>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56312" y="1905001"/>
            <a:ext cx="2042555" cy="3248890"/>
          </a:xfrm>
        </p:spPr>
      </p:pic>
      <p:sp>
        <p:nvSpPr>
          <p:cNvPr id="5" name="CasellaDiTesto 4"/>
          <p:cNvSpPr txBox="1"/>
          <p:nvPr/>
        </p:nvSpPr>
        <p:spPr>
          <a:xfrm>
            <a:off x="2256312" y="5391397"/>
            <a:ext cx="3845925" cy="1077218"/>
          </a:xfrm>
          <a:prstGeom prst="rect">
            <a:avLst/>
          </a:prstGeom>
          <a:noFill/>
        </p:spPr>
        <p:txBody>
          <a:bodyPr wrap="none" rtlCol="0">
            <a:spAutoFit/>
          </a:bodyPr>
          <a:lstStyle/>
          <a:p>
            <a:r>
              <a:rPr lang="it-IT" sz="1600" i="1" dirty="0" err="1" smtClean="0">
                <a:latin typeface="Estrangelo Edessa" panose="03080600000000000000" pitchFamily="66" charset="0"/>
                <a:cs typeface="Estrangelo Edessa" panose="03080600000000000000" pitchFamily="66" charset="0"/>
              </a:rPr>
              <a:t>Monument</a:t>
            </a:r>
            <a:r>
              <a:rPr lang="it-IT" sz="1600" i="1" dirty="0" smtClean="0">
                <a:latin typeface="Estrangelo Edessa" panose="03080600000000000000" pitchFamily="66" charset="0"/>
                <a:cs typeface="Estrangelo Edessa" panose="03080600000000000000" pitchFamily="66" charset="0"/>
              </a:rPr>
              <a:t> to the </a:t>
            </a:r>
            <a:r>
              <a:rPr lang="it-IT" sz="1600" i="1" dirty="0" err="1" smtClean="0">
                <a:latin typeface="Estrangelo Edessa" panose="03080600000000000000" pitchFamily="66" charset="0"/>
                <a:cs typeface="Estrangelo Edessa" panose="03080600000000000000" pitchFamily="66" charset="0"/>
              </a:rPr>
              <a:t>Heroes</a:t>
            </a:r>
            <a:r>
              <a:rPr lang="it-IT" sz="1600" i="1" dirty="0" smtClean="0">
                <a:latin typeface="Estrangelo Edessa" panose="03080600000000000000" pitchFamily="66" charset="0"/>
                <a:cs typeface="Estrangelo Edessa" panose="03080600000000000000" pitchFamily="66" charset="0"/>
              </a:rPr>
              <a:t> </a:t>
            </a:r>
          </a:p>
          <a:p>
            <a:r>
              <a:rPr lang="it-IT" sz="1600" i="1" dirty="0">
                <a:latin typeface="Estrangelo Edessa" panose="03080600000000000000" pitchFamily="66" charset="0"/>
                <a:cs typeface="Estrangelo Edessa" panose="03080600000000000000" pitchFamily="66" charset="0"/>
              </a:rPr>
              <a:t>o</a:t>
            </a:r>
            <a:r>
              <a:rPr lang="it-IT" sz="1600" i="1" dirty="0" smtClean="0">
                <a:latin typeface="Estrangelo Edessa" panose="03080600000000000000" pitchFamily="66" charset="0"/>
                <a:cs typeface="Estrangelo Edessa" panose="03080600000000000000" pitchFamily="66" charset="0"/>
              </a:rPr>
              <a:t>f the </a:t>
            </a:r>
            <a:r>
              <a:rPr lang="it-IT" sz="1600" i="1" dirty="0" err="1" smtClean="0">
                <a:latin typeface="Estrangelo Edessa" panose="03080600000000000000" pitchFamily="66" charset="0"/>
                <a:cs typeface="Estrangelo Edessa" panose="03080600000000000000" pitchFamily="66" charset="0"/>
              </a:rPr>
              <a:t>Revolution</a:t>
            </a:r>
            <a:r>
              <a:rPr lang="it-IT" sz="1600" i="1" dirty="0" smtClean="0">
                <a:latin typeface="Estrangelo Edessa" panose="03080600000000000000" pitchFamily="66" charset="0"/>
                <a:cs typeface="Estrangelo Edessa" panose="03080600000000000000" pitchFamily="66" charset="0"/>
              </a:rPr>
              <a:t> – </a:t>
            </a:r>
            <a:r>
              <a:rPr lang="it-IT" sz="1600" i="1" dirty="0" err="1" smtClean="0">
                <a:latin typeface="Estrangelo Edessa" panose="03080600000000000000" pitchFamily="66" charset="0"/>
                <a:cs typeface="Estrangelo Edessa" panose="03080600000000000000" pitchFamily="66" charset="0"/>
              </a:rPr>
              <a:t>established</a:t>
            </a:r>
            <a:endParaRPr lang="it-IT" sz="1600" i="1" dirty="0" smtClean="0">
              <a:latin typeface="Estrangelo Edessa" panose="03080600000000000000" pitchFamily="66" charset="0"/>
              <a:cs typeface="Estrangelo Edessa" panose="03080600000000000000" pitchFamily="66" charset="0"/>
            </a:endParaRPr>
          </a:p>
          <a:p>
            <a:r>
              <a:rPr lang="it-IT" sz="1600" i="1" dirty="0">
                <a:latin typeface="Estrangelo Edessa" panose="03080600000000000000" pitchFamily="66" charset="0"/>
                <a:cs typeface="Estrangelo Edessa" panose="03080600000000000000" pitchFamily="66" charset="0"/>
              </a:rPr>
              <a:t>b</a:t>
            </a:r>
            <a:r>
              <a:rPr lang="it-IT" sz="1600" i="1" dirty="0" smtClean="0">
                <a:latin typeface="Estrangelo Edessa" panose="03080600000000000000" pitchFamily="66" charset="0"/>
                <a:cs typeface="Estrangelo Edessa" panose="03080600000000000000" pitchFamily="66" charset="0"/>
              </a:rPr>
              <a:t>y the </a:t>
            </a:r>
            <a:r>
              <a:rPr lang="it-IT" sz="1600" i="1" dirty="0" err="1" smtClean="0">
                <a:latin typeface="Estrangelo Edessa" panose="03080600000000000000" pitchFamily="66" charset="0"/>
                <a:cs typeface="Estrangelo Edessa" panose="03080600000000000000" pitchFamily="66" charset="0"/>
              </a:rPr>
              <a:t>Plenary</a:t>
            </a:r>
            <a:r>
              <a:rPr lang="it-IT" sz="1600" i="1" dirty="0" smtClean="0">
                <a:latin typeface="Estrangelo Edessa" panose="03080600000000000000" pitchFamily="66" charset="0"/>
                <a:cs typeface="Estrangelo Edessa" panose="03080600000000000000" pitchFamily="66" charset="0"/>
              </a:rPr>
              <a:t> Conference of the </a:t>
            </a:r>
            <a:r>
              <a:rPr lang="it-IT" sz="1600" i="1" dirty="0" err="1" smtClean="0">
                <a:latin typeface="Estrangelo Edessa" panose="03080600000000000000" pitchFamily="66" charset="0"/>
                <a:cs typeface="Estrangelo Edessa" panose="03080600000000000000" pitchFamily="66" charset="0"/>
              </a:rPr>
              <a:t>Communist</a:t>
            </a:r>
            <a:endParaRPr lang="it-IT" sz="1600" i="1" dirty="0" smtClean="0">
              <a:latin typeface="Estrangelo Edessa" panose="03080600000000000000" pitchFamily="66" charset="0"/>
              <a:cs typeface="Estrangelo Edessa" panose="03080600000000000000" pitchFamily="66" charset="0"/>
            </a:endParaRPr>
          </a:p>
          <a:p>
            <a:r>
              <a:rPr lang="it-IT" sz="1600" i="1" dirty="0" smtClean="0">
                <a:latin typeface="Estrangelo Edessa" panose="03080600000000000000" pitchFamily="66" charset="0"/>
                <a:cs typeface="Estrangelo Edessa" panose="03080600000000000000" pitchFamily="66" charset="0"/>
              </a:rPr>
              <a:t>Party in 1949, </a:t>
            </a:r>
            <a:r>
              <a:rPr lang="it-IT" sz="1600" i="1" dirty="0" err="1" smtClean="0">
                <a:latin typeface="Estrangelo Edessa" panose="03080600000000000000" pitchFamily="66" charset="0"/>
                <a:cs typeface="Estrangelo Edessa" panose="03080600000000000000" pitchFamily="66" charset="0"/>
              </a:rPr>
              <a:t>built</a:t>
            </a:r>
            <a:r>
              <a:rPr lang="it-IT" sz="1600" i="1" dirty="0" smtClean="0">
                <a:latin typeface="Estrangelo Edessa" panose="03080600000000000000" pitchFamily="66" charset="0"/>
                <a:cs typeface="Estrangelo Edessa" panose="03080600000000000000" pitchFamily="66" charset="0"/>
              </a:rPr>
              <a:t> </a:t>
            </a:r>
            <a:r>
              <a:rPr lang="it-IT" sz="1600" i="1" dirty="0" err="1" smtClean="0">
                <a:latin typeface="Estrangelo Edessa" panose="03080600000000000000" pitchFamily="66" charset="0"/>
                <a:cs typeface="Estrangelo Edessa" panose="03080600000000000000" pitchFamily="66" charset="0"/>
              </a:rPr>
              <a:t>between</a:t>
            </a:r>
            <a:r>
              <a:rPr lang="it-IT" sz="1600" i="1" dirty="0" smtClean="0">
                <a:latin typeface="Estrangelo Edessa" panose="03080600000000000000" pitchFamily="66" charset="0"/>
                <a:cs typeface="Estrangelo Edessa" panose="03080600000000000000" pitchFamily="66" charset="0"/>
              </a:rPr>
              <a:t> 1952 and 1958</a:t>
            </a:r>
            <a:endParaRPr lang="it-IT" sz="1600" i="1" dirty="0">
              <a:latin typeface="Estrangelo Edessa" panose="03080600000000000000" pitchFamily="66" charset="0"/>
              <a:cs typeface="Estrangelo Edessa" panose="03080600000000000000" pitchFamily="66" charset="0"/>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8931" y="2101314"/>
            <a:ext cx="3268126" cy="2577564"/>
          </a:xfrm>
          <a:prstGeom prst="rect">
            <a:avLst/>
          </a:prstGeom>
        </p:spPr>
      </p:pic>
    </p:spTree>
    <p:extLst>
      <p:ext uri="{BB962C8B-B14F-4D97-AF65-F5344CB8AC3E}">
        <p14:creationId xmlns:p14="http://schemas.microsoft.com/office/powerpoint/2010/main" val="116867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Art </a:t>
            </a:r>
            <a:r>
              <a:rPr lang="it-IT" dirty="0" err="1" smtClean="0">
                <a:latin typeface="Estrangelo Edessa" panose="03080600000000000000" pitchFamily="66" charset="0"/>
                <a:cs typeface="Estrangelo Edessa" panose="03080600000000000000" pitchFamily="66" charset="0"/>
              </a:rPr>
              <a:t>as</a:t>
            </a:r>
            <a:r>
              <a:rPr lang="it-IT" dirty="0" smtClean="0">
                <a:latin typeface="Estrangelo Edessa" panose="03080600000000000000" pitchFamily="66" charset="0"/>
                <a:cs typeface="Estrangelo Edessa" panose="03080600000000000000" pitchFamily="66" charset="0"/>
              </a:rPr>
              <a:t> propaganda</a:t>
            </a:r>
            <a:endParaRPr lang="it-IT" dirty="0">
              <a:latin typeface="Estrangelo Edessa" panose="03080600000000000000" pitchFamily="66" charset="0"/>
              <a:cs typeface="Estrangelo Edessa" panose="03080600000000000000" pitchFamily="66" charset="0"/>
            </a:endParaRP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1766660"/>
            <a:ext cx="4306639" cy="2496581"/>
          </a:xfrm>
        </p:spPr>
      </p:pic>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1448" y="3491346"/>
            <a:ext cx="4381995" cy="2838202"/>
          </a:xfrm>
          <a:prstGeom prst="rect">
            <a:avLst/>
          </a:prstGeom>
        </p:spPr>
      </p:pic>
    </p:spTree>
    <p:extLst>
      <p:ext uri="{BB962C8B-B14F-4D97-AF65-F5344CB8AC3E}">
        <p14:creationId xmlns:p14="http://schemas.microsoft.com/office/powerpoint/2010/main" val="240534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624110"/>
            <a:ext cx="4876800" cy="3629025"/>
          </a:xfr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5222" y="2897578"/>
            <a:ext cx="2983118" cy="3253839"/>
          </a:xfrm>
          <a:prstGeom prst="rect">
            <a:avLst/>
          </a:prstGeom>
        </p:spPr>
      </p:pic>
    </p:spTree>
    <p:extLst>
      <p:ext uri="{BB962C8B-B14F-4D97-AF65-F5344CB8AC3E}">
        <p14:creationId xmlns:p14="http://schemas.microsoft.com/office/powerpoint/2010/main" val="327253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Constitutional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basis</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system</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err="1" smtClean="0">
                <a:latin typeface="Estrangelo Edessa" panose="03080600000000000000" pitchFamily="66" charset="0"/>
                <a:cs typeface="Estrangelo Edessa" panose="03080600000000000000" pitchFamily="66" charset="0"/>
              </a:rPr>
              <a:t>Constitution</a:t>
            </a:r>
            <a:r>
              <a:rPr lang="it-IT" dirty="0" smtClean="0">
                <a:latin typeface="Estrangelo Edessa" panose="03080600000000000000" pitchFamily="66" charset="0"/>
                <a:cs typeface="Estrangelo Edessa" panose="03080600000000000000" pitchFamily="66" charset="0"/>
              </a:rPr>
              <a:t> of 1949 </a:t>
            </a:r>
            <a:r>
              <a:rPr lang="it-IT" dirty="0" err="1" smtClean="0">
                <a:latin typeface="Estrangelo Edessa" panose="03080600000000000000" pitchFamily="66" charset="0"/>
                <a:cs typeface="Estrangelo Edessa" panose="03080600000000000000" pitchFamily="66" charset="0"/>
              </a:rPr>
              <a:t>approaches</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matter</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heritage</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two</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different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articles</a:t>
            </a:r>
            <a:r>
              <a:rPr lang="it-IT" dirty="0" smtClean="0">
                <a:latin typeface="Estrangelo Edessa" panose="03080600000000000000" pitchFamily="66" charset="0"/>
                <a:cs typeface="Estrangelo Edessa" panose="03080600000000000000" pitchFamily="66" charset="0"/>
              </a:rPr>
              <a:t>:</a:t>
            </a:r>
          </a:p>
          <a:p>
            <a:pPr marL="0" indent="0" algn="just">
              <a:buNone/>
            </a:pPr>
            <a:endParaRPr lang="it-IT" dirty="0">
              <a:latin typeface="Estrangelo Edessa" panose="03080600000000000000" pitchFamily="66" charset="0"/>
              <a:cs typeface="Estrangelo Edessa" panose="03080600000000000000" pitchFamily="66" charset="0"/>
            </a:endParaRPr>
          </a:p>
          <a:p>
            <a:pPr algn="just">
              <a:buAutoNum type="alphaLcParenR"/>
            </a:pPr>
            <a:r>
              <a:rPr lang="it-IT" dirty="0" smtClean="0">
                <a:latin typeface="Estrangelo Edessa" panose="03080600000000000000" pitchFamily="66" charset="0"/>
                <a:cs typeface="Estrangelo Edessa" panose="03080600000000000000" pitchFamily="66" charset="0"/>
              </a:rPr>
              <a:t>art. 22: «The State </a:t>
            </a:r>
            <a:r>
              <a:rPr lang="it-IT" dirty="0" err="1" smtClean="0">
                <a:latin typeface="Estrangelo Edessa" panose="03080600000000000000" pitchFamily="66" charset="0"/>
                <a:cs typeface="Estrangelo Edessa" panose="03080600000000000000" pitchFamily="66" charset="0"/>
              </a:rPr>
              <a:t>promotes</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development</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literature</a:t>
            </a:r>
            <a:r>
              <a:rPr lang="it-IT" dirty="0" smtClean="0">
                <a:latin typeface="Estrangelo Edessa" panose="03080600000000000000" pitchFamily="66" charset="0"/>
                <a:cs typeface="Estrangelo Edessa" panose="03080600000000000000" pitchFamily="66" charset="0"/>
              </a:rPr>
              <a:t> and art, the press, </a:t>
            </a:r>
            <a:r>
              <a:rPr lang="it-IT" dirty="0" err="1" smtClean="0">
                <a:latin typeface="Estrangelo Edessa" panose="03080600000000000000" pitchFamily="66" charset="0"/>
                <a:cs typeface="Estrangelo Edessa" panose="03080600000000000000" pitchFamily="66" charset="0"/>
              </a:rPr>
              <a:t>broadcasting</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television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undertakings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publishing</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distribution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services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libraries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museums</a:t>
            </a:r>
            <a:r>
              <a:rPr lang="it-IT" dirty="0" smtClean="0">
                <a:latin typeface="Estrangelo Edessa" panose="03080600000000000000" pitchFamily="66" charset="0"/>
                <a:cs typeface="Estrangelo Edessa" panose="03080600000000000000" pitchFamily="66" charset="0"/>
              </a:rPr>
              <a:t>, cultural centres, and </a:t>
            </a:r>
            <a:r>
              <a:rPr lang="it-IT" dirty="0" err="1" smtClean="0">
                <a:latin typeface="Estrangelo Edessa" panose="03080600000000000000" pitchFamily="66" charset="0"/>
                <a:cs typeface="Estrangelo Edessa" panose="03080600000000000000" pitchFamily="66" charset="0"/>
              </a:rPr>
              <a:t>other</a:t>
            </a:r>
            <a:r>
              <a:rPr lang="it-IT" dirty="0" smtClean="0">
                <a:latin typeface="Estrangelo Edessa" panose="03080600000000000000" pitchFamily="66" charset="0"/>
                <a:cs typeface="Estrangelo Edessa" panose="03080600000000000000" pitchFamily="66" charset="0"/>
              </a:rPr>
              <a:t> cultural </a:t>
            </a:r>
            <a:r>
              <a:rPr lang="it-IT" dirty="0" err="1" smtClean="0">
                <a:latin typeface="Estrangelo Edessa" panose="03080600000000000000" pitchFamily="66" charset="0"/>
                <a:cs typeface="Estrangelo Edessa" panose="03080600000000000000" pitchFamily="66" charset="0"/>
              </a:rPr>
              <a:t>undertakings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that</a:t>
            </a:r>
            <a:r>
              <a:rPr lang="it-IT" dirty="0" smtClean="0">
                <a:latin typeface="Estrangelo Edessa" panose="03080600000000000000" pitchFamily="66" charset="0"/>
                <a:cs typeface="Estrangelo Edessa" panose="03080600000000000000" pitchFamily="66" charset="0"/>
              </a:rPr>
              <a:t> serve the </a:t>
            </a:r>
            <a:r>
              <a:rPr lang="it-IT" dirty="0" err="1" smtClean="0">
                <a:latin typeface="Estrangelo Edessa" panose="03080600000000000000" pitchFamily="66" charset="0"/>
                <a:cs typeface="Estrangelo Edessa" panose="03080600000000000000" pitchFamily="66" charset="0"/>
              </a:rPr>
              <a:t>people</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socialism</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adn</a:t>
            </a:r>
            <a:r>
              <a:rPr lang="it-IT" dirty="0" smtClean="0">
                <a:latin typeface="Estrangelo Edessa" panose="03080600000000000000" pitchFamily="66" charset="0"/>
                <a:cs typeface="Estrangelo Edessa" panose="03080600000000000000" pitchFamily="66" charset="0"/>
              </a:rPr>
              <a:t> sponsor mass cultural </a:t>
            </a:r>
            <a:r>
              <a:rPr lang="it-IT" dirty="0" err="1" smtClean="0">
                <a:latin typeface="Estrangelo Edessa" panose="03080600000000000000" pitchFamily="66" charset="0"/>
                <a:cs typeface="Estrangelo Edessa" panose="03080600000000000000" pitchFamily="66" charset="0"/>
              </a:rPr>
              <a:t>activities</a:t>
            </a:r>
            <a:r>
              <a:rPr lang="it-IT" dirty="0" smtClean="0">
                <a:latin typeface="Estrangelo Edessa" panose="03080600000000000000" pitchFamily="66" charset="0"/>
                <a:cs typeface="Estrangelo Edessa" panose="03080600000000000000" pitchFamily="66" charset="0"/>
              </a:rPr>
              <a:t>. The State </a:t>
            </a:r>
            <a:r>
              <a:rPr lang="it-IT" dirty="0" err="1" smtClean="0">
                <a:latin typeface="Estrangelo Edessa" panose="03080600000000000000" pitchFamily="66" charset="0"/>
                <a:cs typeface="Estrangelo Edessa" panose="03080600000000000000" pitchFamily="66" charset="0"/>
              </a:rPr>
              <a:t>protects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places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scenic</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historical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interest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valuable</a:t>
            </a:r>
            <a:r>
              <a:rPr lang="it-IT" dirty="0" smtClean="0">
                <a:latin typeface="Estrangelo Edessa" panose="03080600000000000000" pitchFamily="66" charset="0"/>
                <a:cs typeface="Estrangelo Edessa" panose="03080600000000000000" pitchFamily="66" charset="0"/>
              </a:rPr>
              <a:t> cultural </a:t>
            </a:r>
            <a:r>
              <a:rPr lang="it-IT" dirty="0" err="1" smtClean="0">
                <a:latin typeface="Estrangelo Edessa" panose="03080600000000000000" pitchFamily="66" charset="0"/>
                <a:cs typeface="Estrangelo Edessa" panose="03080600000000000000" pitchFamily="66" charset="0"/>
              </a:rPr>
              <a:t>monuments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treasures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other</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important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items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China’s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historical</a:t>
            </a:r>
            <a:r>
              <a:rPr lang="it-IT" dirty="0" smtClean="0">
                <a:latin typeface="Estrangelo Edessa" panose="03080600000000000000" pitchFamily="66" charset="0"/>
                <a:cs typeface="Estrangelo Edessa" panose="03080600000000000000" pitchFamily="66" charset="0"/>
              </a:rPr>
              <a:t> and cultural </a:t>
            </a:r>
            <a:r>
              <a:rPr lang="it-IT" dirty="0" err="1" smtClean="0">
                <a:latin typeface="Estrangelo Edessa" panose="03080600000000000000" pitchFamily="66" charset="0"/>
                <a:cs typeface="Estrangelo Edessa" panose="03080600000000000000" pitchFamily="66" charset="0"/>
              </a:rPr>
              <a:t>heritage</a:t>
            </a:r>
            <a:r>
              <a:rPr lang="it-IT" dirty="0" smtClean="0">
                <a:latin typeface="Estrangelo Edessa" panose="03080600000000000000" pitchFamily="66" charset="0"/>
                <a:cs typeface="Estrangelo Edessa" panose="03080600000000000000" pitchFamily="66" charset="0"/>
              </a:rPr>
              <a:t>;</a:t>
            </a:r>
          </a:p>
          <a:p>
            <a:pPr algn="just">
              <a:buAutoNum type="alphaLcParenR"/>
            </a:pPr>
            <a:r>
              <a:rPr lang="it-IT" dirty="0" smtClean="0">
                <a:latin typeface="Estrangelo Edessa" panose="03080600000000000000" pitchFamily="66" charset="0"/>
                <a:cs typeface="Estrangelo Edessa" panose="03080600000000000000" pitchFamily="66" charset="0"/>
              </a:rPr>
              <a:t>Art. 119: «The </a:t>
            </a:r>
            <a:r>
              <a:rPr lang="it-IT" dirty="0" err="1" smtClean="0">
                <a:latin typeface="Estrangelo Edessa" panose="03080600000000000000" pitchFamily="66" charset="0"/>
                <a:cs typeface="Estrangelo Edessa" panose="03080600000000000000" pitchFamily="66" charset="0"/>
              </a:rPr>
              <a:t>organs</a:t>
            </a:r>
            <a:r>
              <a:rPr lang="it-IT" dirty="0" smtClean="0">
                <a:latin typeface="Estrangelo Edessa" panose="03080600000000000000" pitchFamily="66" charset="0"/>
                <a:cs typeface="Estrangelo Edessa" panose="03080600000000000000" pitchFamily="66" charset="0"/>
              </a:rPr>
              <a:t> of self-government of the </a:t>
            </a:r>
            <a:r>
              <a:rPr lang="it-IT" dirty="0" err="1" smtClean="0">
                <a:latin typeface="Estrangelo Edessa" panose="03080600000000000000" pitchFamily="66" charset="0"/>
                <a:cs typeface="Estrangelo Edessa" panose="03080600000000000000" pitchFamily="66" charset="0"/>
              </a:rPr>
              <a:t>national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autonomous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areas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independently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administer</a:t>
            </a:r>
            <a:r>
              <a:rPr lang="it-IT" dirty="0" smtClean="0">
                <a:latin typeface="Estrangelo Edessa" panose="03080600000000000000" pitchFamily="66" charset="0"/>
                <a:cs typeface="Estrangelo Edessa" panose="03080600000000000000" pitchFamily="66" charset="0"/>
              </a:rPr>
              <a:t> educational, </a:t>
            </a:r>
            <a:r>
              <a:rPr lang="it-IT" dirty="0" err="1" smtClean="0">
                <a:latin typeface="Estrangelo Edessa" panose="03080600000000000000" pitchFamily="66" charset="0"/>
                <a:cs typeface="Estrangelo Edessa" panose="03080600000000000000" pitchFamily="66" charset="0"/>
              </a:rPr>
              <a:t>scientific</a:t>
            </a:r>
            <a:r>
              <a:rPr lang="it-IT" dirty="0" smtClean="0">
                <a:latin typeface="Estrangelo Edessa" panose="03080600000000000000" pitchFamily="66" charset="0"/>
                <a:cs typeface="Estrangelo Edessa" panose="03080600000000000000" pitchFamily="66" charset="0"/>
              </a:rPr>
              <a:t>, cultural, public </a:t>
            </a:r>
            <a:r>
              <a:rPr lang="it-IT" dirty="0" err="1" smtClean="0">
                <a:latin typeface="Estrangelo Edessa" panose="03080600000000000000" pitchFamily="66" charset="0"/>
                <a:cs typeface="Estrangelo Edessa" panose="03080600000000000000" pitchFamily="66" charset="0"/>
              </a:rPr>
              <a:t>health</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physical</a:t>
            </a:r>
            <a:r>
              <a:rPr lang="it-IT" dirty="0" smtClean="0">
                <a:latin typeface="Estrangelo Edessa" panose="03080600000000000000" pitchFamily="66" charset="0"/>
                <a:cs typeface="Estrangelo Edessa" panose="03080600000000000000" pitchFamily="66" charset="0"/>
              </a:rPr>
              <a:t> culture </a:t>
            </a:r>
            <a:r>
              <a:rPr lang="it-IT" dirty="0" err="1" smtClean="0">
                <a:latin typeface="Estrangelo Edessa" panose="03080600000000000000" pitchFamily="66" charset="0"/>
                <a:cs typeface="Estrangelo Edessa" panose="03080600000000000000" pitchFamily="66" charset="0"/>
              </a:rPr>
              <a:t>affairs</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their</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respective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areas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protect</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cull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through</a:t>
            </a:r>
            <a:r>
              <a:rPr lang="it-IT" dirty="0" smtClean="0">
                <a:latin typeface="Estrangelo Edessa" panose="03080600000000000000" pitchFamily="66" charset="0"/>
                <a:cs typeface="Estrangelo Edessa" panose="03080600000000000000" pitchFamily="66" charset="0"/>
              </a:rPr>
              <a:t> the cultural </a:t>
            </a:r>
            <a:r>
              <a:rPr lang="it-IT" dirty="0" err="1" smtClean="0">
                <a:latin typeface="Estrangelo Edessa" panose="03080600000000000000" pitchFamily="66" charset="0"/>
                <a:cs typeface="Estrangelo Edessa" panose="03080600000000000000" pitchFamily="66" charset="0"/>
              </a:rPr>
              <a:t>heritage</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nationalities</a:t>
            </a:r>
            <a:r>
              <a:rPr lang="it-IT" dirty="0" smtClean="0">
                <a:latin typeface="Estrangelo Edessa" panose="03080600000000000000" pitchFamily="66" charset="0"/>
                <a:cs typeface="Estrangelo Edessa" panose="03080600000000000000" pitchFamily="66" charset="0"/>
              </a:rPr>
              <a:t> and work for the </a:t>
            </a:r>
            <a:r>
              <a:rPr lang="it-IT" dirty="0" err="1" smtClean="0">
                <a:latin typeface="Estrangelo Edessa" panose="03080600000000000000" pitchFamily="66" charset="0"/>
                <a:cs typeface="Estrangelo Edessa" panose="03080600000000000000" pitchFamily="66" charset="0"/>
              </a:rPr>
              <a:t>development</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flourishing</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their</a:t>
            </a:r>
            <a:r>
              <a:rPr lang="it-IT" dirty="0" smtClean="0">
                <a:latin typeface="Estrangelo Edessa" panose="03080600000000000000" pitchFamily="66" charset="0"/>
                <a:cs typeface="Estrangelo Edessa" panose="03080600000000000000" pitchFamily="66" charset="0"/>
              </a:rPr>
              <a:t> culture.</a:t>
            </a: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4148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concrete situation</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endParaRPr lang="it-IT"/>
          </a:p>
        </p:txBody>
      </p:sp>
      <p:sp>
        <p:nvSpPr>
          <p:cNvPr id="4" name="Ovale 3"/>
          <p:cNvSpPr/>
          <p:nvPr/>
        </p:nvSpPr>
        <p:spPr>
          <a:xfrm>
            <a:off x="5153891" y="2133600"/>
            <a:ext cx="4168239" cy="37776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smtClean="0">
                <a:latin typeface="Estrangelo Edessa" panose="03080600000000000000" pitchFamily="66" charset="0"/>
                <a:cs typeface="Estrangelo Edessa" panose="03080600000000000000" pitchFamily="66" charset="0"/>
              </a:rPr>
              <a:t>The National </a:t>
            </a:r>
            <a:r>
              <a:rPr lang="it-IT" i="1" dirty="0" err="1" smtClean="0">
                <a:latin typeface="Estrangelo Edessa" panose="03080600000000000000" pitchFamily="66" charset="0"/>
                <a:cs typeface="Estrangelo Edessa" panose="03080600000000000000" pitchFamily="66" charset="0"/>
              </a:rPr>
              <a:t>People’s</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Congress</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is</a:t>
            </a:r>
            <a:r>
              <a:rPr lang="it-IT" i="1" dirty="0" smtClean="0">
                <a:latin typeface="Estrangelo Edessa" panose="03080600000000000000" pitchFamily="66" charset="0"/>
                <a:cs typeface="Estrangelo Edessa" panose="03080600000000000000" pitchFamily="66" charset="0"/>
              </a:rPr>
              <a:t> the supreme body </a:t>
            </a:r>
            <a:r>
              <a:rPr lang="it-IT" i="1" dirty="0" err="1" smtClean="0">
                <a:latin typeface="Estrangelo Edessa" panose="03080600000000000000" pitchFamily="66" charset="0"/>
                <a:cs typeface="Estrangelo Edessa" panose="03080600000000000000" pitchFamily="66" charset="0"/>
              </a:rPr>
              <a:t>having</a:t>
            </a:r>
            <a:r>
              <a:rPr lang="it-IT" i="1" dirty="0" smtClean="0">
                <a:latin typeface="Estrangelo Edessa" panose="03080600000000000000" pitchFamily="66" charset="0"/>
                <a:cs typeface="Estrangelo Edessa" panose="03080600000000000000" pitchFamily="66" charset="0"/>
              </a:rPr>
              <a:t> the </a:t>
            </a:r>
            <a:r>
              <a:rPr lang="it-IT" i="1" dirty="0" err="1" smtClean="0">
                <a:latin typeface="Estrangelo Edessa" panose="03080600000000000000" pitchFamily="66" charset="0"/>
                <a:cs typeface="Estrangelo Edessa" panose="03080600000000000000" pitchFamily="66" charset="0"/>
              </a:rPr>
              <a:t>power</a:t>
            </a:r>
            <a:r>
              <a:rPr lang="it-IT" i="1" dirty="0" smtClean="0">
                <a:latin typeface="Estrangelo Edessa" panose="03080600000000000000" pitchFamily="66" charset="0"/>
                <a:cs typeface="Estrangelo Edessa" panose="03080600000000000000" pitchFamily="66" charset="0"/>
              </a:rPr>
              <a:t> to </a:t>
            </a:r>
            <a:r>
              <a:rPr lang="it-IT" i="1" dirty="0" err="1" smtClean="0">
                <a:latin typeface="Estrangelo Edessa" panose="03080600000000000000" pitchFamily="66" charset="0"/>
                <a:cs typeface="Estrangelo Edessa" panose="03080600000000000000" pitchFamily="66" charset="0"/>
              </a:rPr>
              <a:t>promote</a:t>
            </a:r>
            <a:r>
              <a:rPr lang="it-IT" i="1" dirty="0" smtClean="0">
                <a:latin typeface="Estrangelo Edessa" panose="03080600000000000000" pitchFamily="66" charset="0"/>
                <a:cs typeface="Estrangelo Edessa" panose="03080600000000000000" pitchFamily="66" charset="0"/>
              </a:rPr>
              <a:t> and introduce </a:t>
            </a:r>
            <a:r>
              <a:rPr lang="it-IT" i="1" dirty="0" err="1" smtClean="0">
                <a:latin typeface="Estrangelo Edessa" panose="03080600000000000000" pitchFamily="66" charset="0"/>
                <a:cs typeface="Estrangelo Edessa" panose="03080600000000000000" pitchFamily="66" charset="0"/>
              </a:rPr>
              <a:t>laws</a:t>
            </a:r>
            <a:endParaRPr lang="it-IT" i="1" dirty="0">
              <a:latin typeface="Estrangelo Edessa" panose="03080600000000000000" pitchFamily="66" charset="0"/>
              <a:cs typeface="Estrangelo Edessa" panose="03080600000000000000" pitchFamily="66" charset="0"/>
            </a:endParaRPr>
          </a:p>
        </p:txBody>
      </p:sp>
      <p:cxnSp>
        <p:nvCxnSpPr>
          <p:cNvPr id="7" name="Connettore 2 6"/>
          <p:cNvCxnSpPr/>
          <p:nvPr/>
        </p:nvCxnSpPr>
        <p:spPr>
          <a:xfrm flipH="1" flipV="1">
            <a:off x="3728852" y="4073236"/>
            <a:ext cx="1033153" cy="59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e 8"/>
          <p:cNvSpPr/>
          <p:nvPr/>
        </p:nvSpPr>
        <p:spPr>
          <a:xfrm>
            <a:off x="1546370" y="2968830"/>
            <a:ext cx="2016227" cy="22325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latin typeface="Estrangelo Edessa" panose="03080600000000000000" pitchFamily="66" charset="0"/>
                <a:cs typeface="Estrangelo Edessa" panose="03080600000000000000" pitchFamily="66" charset="0"/>
              </a:rPr>
              <a:t>The </a:t>
            </a:r>
            <a:r>
              <a:rPr lang="it-IT" sz="1600" i="1" dirty="0" err="1" smtClean="0">
                <a:latin typeface="Estrangelo Edessa" panose="03080600000000000000" pitchFamily="66" charset="0"/>
                <a:cs typeface="Estrangelo Edessa" panose="03080600000000000000" pitchFamily="66" charset="0"/>
              </a:rPr>
              <a:t>Permanent</a:t>
            </a:r>
            <a:r>
              <a:rPr lang="it-IT" sz="1600" i="1" dirty="0" smtClean="0">
                <a:latin typeface="Estrangelo Edessa" panose="03080600000000000000" pitchFamily="66" charset="0"/>
                <a:cs typeface="Estrangelo Edessa" panose="03080600000000000000" pitchFamily="66" charset="0"/>
              </a:rPr>
              <a:t> </a:t>
            </a:r>
            <a:r>
              <a:rPr lang="it-IT" sz="1600" i="1" dirty="0" err="1" smtClean="0">
                <a:latin typeface="Estrangelo Edessa" panose="03080600000000000000" pitchFamily="66" charset="0"/>
                <a:cs typeface="Estrangelo Edessa" panose="03080600000000000000" pitchFamily="66" charset="0"/>
              </a:rPr>
              <a:t>Committe</a:t>
            </a:r>
            <a:r>
              <a:rPr lang="it-IT" sz="1600" i="1" dirty="0" err="1">
                <a:latin typeface="Estrangelo Edessa" panose="03080600000000000000" pitchFamily="66" charset="0"/>
                <a:cs typeface="Estrangelo Edessa" panose="03080600000000000000" pitchFamily="66" charset="0"/>
              </a:rPr>
              <a:t>e</a:t>
            </a:r>
            <a:endParaRPr lang="it-IT" sz="1600" i="1" dirty="0">
              <a:latin typeface="Estrangelo Edessa" panose="03080600000000000000" pitchFamily="66" charset="0"/>
              <a:cs typeface="Estrangelo Edessa" panose="03080600000000000000" pitchFamily="66" charset="0"/>
            </a:endParaRPr>
          </a:p>
        </p:txBody>
      </p:sp>
      <p:cxnSp>
        <p:nvCxnSpPr>
          <p:cNvPr id="11" name="Connettore 2 10"/>
          <p:cNvCxnSpPr/>
          <p:nvPr/>
        </p:nvCxnSpPr>
        <p:spPr>
          <a:xfrm flipV="1">
            <a:off x="9535886" y="2386940"/>
            <a:ext cx="688769" cy="795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Ovale 12"/>
          <p:cNvSpPr/>
          <p:nvPr/>
        </p:nvSpPr>
        <p:spPr>
          <a:xfrm>
            <a:off x="9535885" y="427512"/>
            <a:ext cx="2481943" cy="21256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smtClean="0">
                <a:latin typeface="Estrangelo Edessa" panose="03080600000000000000" pitchFamily="66" charset="0"/>
                <a:cs typeface="Estrangelo Edessa" panose="03080600000000000000" pitchFamily="66" charset="0"/>
              </a:rPr>
              <a:t>The State </a:t>
            </a:r>
            <a:r>
              <a:rPr lang="it-IT" sz="1600" i="1" dirty="0" err="1" smtClean="0">
                <a:latin typeface="Estrangelo Edessa" panose="03080600000000000000" pitchFamily="66" charset="0"/>
                <a:cs typeface="Estrangelo Edessa" panose="03080600000000000000" pitchFamily="66" charset="0"/>
              </a:rPr>
              <a:t>Council</a:t>
            </a:r>
            <a:endParaRPr lang="it-IT" sz="1600"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94723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anim calcmode="lin" valueType="num">
                                      <p:cBhvr>
                                        <p:cTn id="22" dur="2000" fill="hold"/>
                                        <p:tgtEl>
                                          <p:spTgt spid="9"/>
                                        </p:tgtEl>
                                        <p:attrNameLst>
                                          <p:attrName>ppt_w</p:attrName>
                                        </p:attrNameLst>
                                      </p:cBhvr>
                                      <p:tavLst>
                                        <p:tav tm="0" fmla="#ppt_w*sin(2.5*pi*$)">
                                          <p:val>
                                            <p:fltVal val="0"/>
                                          </p:val>
                                        </p:tav>
                                        <p:tav tm="100000">
                                          <p:val>
                                            <p:fltVal val="1"/>
                                          </p:val>
                                        </p:tav>
                                      </p:tavLst>
                                    </p:anim>
                                    <p:anim calcmode="lin" valueType="num">
                                      <p:cBhvr>
                                        <p:cTn id="23"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2000"/>
                                        <p:tgtEl>
                                          <p:spTgt spid="13"/>
                                        </p:tgtEl>
                                      </p:cBhvr>
                                    </p:animEffect>
                                    <p:anim calcmode="lin" valueType="num">
                                      <p:cBhvr>
                                        <p:cTn id="36" dur="2000" fill="hold"/>
                                        <p:tgtEl>
                                          <p:spTgt spid="13"/>
                                        </p:tgtEl>
                                        <p:attrNameLst>
                                          <p:attrName>ppt_w</p:attrName>
                                        </p:attrNameLst>
                                      </p:cBhvr>
                                      <p:tavLst>
                                        <p:tav tm="0" fmla="#ppt_w*sin(2.5*pi*$)">
                                          <p:val>
                                            <p:fltVal val="0"/>
                                          </p:val>
                                        </p:tav>
                                        <p:tav tm="100000">
                                          <p:val>
                                            <p:fltVal val="1"/>
                                          </p:val>
                                        </p:tav>
                                      </p:tavLst>
                                    </p:anim>
                                    <p:anim calcmode="lin" valueType="num">
                                      <p:cBhvr>
                                        <p:cTn id="37"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legislative </a:t>
            </a:r>
            <a:r>
              <a:rPr lang="it-IT" dirty="0" err="1" smtClean="0">
                <a:latin typeface="Estrangelo Edessa" panose="03080600000000000000" pitchFamily="66" charset="0"/>
                <a:cs typeface="Estrangelo Edessa" panose="03080600000000000000" pitchFamily="66" charset="0"/>
              </a:rPr>
              <a:t>development</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normAutofit/>
          </a:bodyPr>
          <a:lstStyle/>
          <a:p>
            <a:pPr algn="just"/>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to </a:t>
            </a:r>
            <a:r>
              <a:rPr lang="it-IT" dirty="0" err="1" smtClean="0">
                <a:latin typeface="Estrangelo Edessa" panose="03080600000000000000" pitchFamily="66" charset="0"/>
                <a:cs typeface="Estrangelo Edessa" panose="03080600000000000000" pitchFamily="66" charset="0"/>
              </a:rPr>
              <a:t>prevent</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exportation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 of art, </a:t>
            </a:r>
            <a:r>
              <a:rPr lang="it-IT" dirty="0" err="1" smtClean="0">
                <a:latin typeface="Estrangelo Edessa" panose="03080600000000000000" pitchFamily="66" charset="0"/>
                <a:cs typeface="Estrangelo Edessa" panose="03080600000000000000" pitchFamily="66" charset="0"/>
              </a:rPr>
              <a:t>peintures</a:t>
            </a:r>
            <a:r>
              <a:rPr lang="it-IT" dirty="0" smtClean="0">
                <a:latin typeface="Estrangelo Edessa" panose="03080600000000000000" pitchFamily="66" charset="0"/>
                <a:cs typeface="Estrangelo Edessa" panose="03080600000000000000" pitchFamily="66" charset="0"/>
              </a:rPr>
              <a:t>, books;</a:t>
            </a:r>
          </a:p>
          <a:p>
            <a:pPr algn="just"/>
            <a:r>
              <a:rPr lang="it-IT" dirty="0" smtClean="0">
                <a:latin typeface="Estrangelo Edessa" panose="03080600000000000000" pitchFamily="66" charset="0"/>
                <a:cs typeface="Estrangelo Edessa" panose="03080600000000000000" pitchFamily="66" charset="0"/>
              </a:rPr>
              <a:t>Law 24 </a:t>
            </a:r>
            <a:r>
              <a:rPr lang="it-IT" dirty="0" err="1" smtClean="0">
                <a:latin typeface="Estrangelo Edessa" panose="03080600000000000000" pitchFamily="66" charset="0"/>
                <a:cs typeface="Estrangelo Edessa" panose="03080600000000000000" pitchFamily="66" charset="0"/>
              </a:rPr>
              <a:t>May</a:t>
            </a:r>
            <a:r>
              <a:rPr lang="it-IT" dirty="0" smtClean="0">
                <a:latin typeface="Estrangelo Edessa" panose="03080600000000000000" pitchFamily="66" charset="0"/>
                <a:cs typeface="Estrangelo Edessa" panose="03080600000000000000" pitchFamily="66" charset="0"/>
              </a:rPr>
              <a:t> 1950: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ruled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discovery</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exacavation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ancient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sites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relics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prohibited</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exportation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but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prohibited</a:t>
            </a:r>
            <a:r>
              <a:rPr lang="it-IT" dirty="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also</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foreign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scholars</a:t>
            </a:r>
            <a:r>
              <a:rPr lang="it-IT" dirty="0" smtClean="0">
                <a:latin typeface="Estrangelo Edessa" panose="03080600000000000000" pitchFamily="66" charset="0"/>
                <a:cs typeface="Estrangelo Edessa" panose="03080600000000000000" pitchFamily="66" charset="0"/>
              </a:rPr>
              <a:t> to </a:t>
            </a:r>
            <a:r>
              <a:rPr lang="it-IT" dirty="0" err="1" smtClean="0">
                <a:latin typeface="Estrangelo Edessa" panose="03080600000000000000" pitchFamily="66" charset="0"/>
                <a:cs typeface="Estrangelo Edessa" panose="03080600000000000000" pitchFamily="66" charset="0"/>
              </a:rPr>
              <a:t>focalize</a:t>
            </a:r>
            <a:r>
              <a:rPr lang="it-IT" dirty="0" smtClean="0">
                <a:latin typeface="Estrangelo Edessa" panose="03080600000000000000" pitchFamily="66" charset="0"/>
                <a:cs typeface="Estrangelo Edessa" panose="03080600000000000000" pitchFamily="66" charset="0"/>
              </a:rPr>
              <a:t> some </a:t>
            </a:r>
            <a:r>
              <a:rPr lang="it-IT" dirty="0" err="1" smtClean="0">
                <a:latin typeface="Estrangelo Edessa" panose="03080600000000000000" pitchFamily="66" charset="0"/>
                <a:cs typeface="Estrangelo Edessa" panose="03080600000000000000" pitchFamily="66" charset="0"/>
              </a:rPr>
              <a:t>fields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research</a:t>
            </a:r>
            <a:r>
              <a:rPr lang="it-IT" dirty="0" smtClean="0">
                <a:latin typeface="Estrangelo Edessa" panose="03080600000000000000" pitchFamily="66" charset="0"/>
                <a:cs typeface="Estrangelo Edessa" panose="03080600000000000000" pitchFamily="66" charset="0"/>
              </a:rPr>
              <a:t>;</a:t>
            </a:r>
          </a:p>
          <a:p>
            <a:pPr algn="just"/>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ancient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sites</a:t>
            </a:r>
            <a:r>
              <a:rPr lang="it-IT" dirty="0" smtClean="0">
                <a:latin typeface="Estrangelo Edessa" panose="03080600000000000000" pitchFamily="66" charset="0"/>
                <a:cs typeface="Estrangelo Edessa" panose="03080600000000000000" pitchFamily="66" charset="0"/>
              </a:rPr>
              <a:t>, books, </a:t>
            </a:r>
            <a:r>
              <a:rPr lang="it-IT" dirty="0" err="1" smtClean="0">
                <a:latin typeface="Estrangelo Edessa" panose="03080600000000000000" pitchFamily="66" charset="0"/>
                <a:cs typeface="Estrangelo Edessa" panose="03080600000000000000" pitchFamily="66" charset="0"/>
              </a:rPr>
              <a:t>monuments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relics</a:t>
            </a:r>
            <a:r>
              <a:rPr lang="it-IT" dirty="0" smtClean="0">
                <a:latin typeface="Estrangelo Edessa" panose="03080600000000000000" pitchFamily="66" charset="0"/>
                <a:cs typeface="Estrangelo Edessa" panose="03080600000000000000" pitchFamily="66" charset="0"/>
              </a:rPr>
              <a:t>;</a:t>
            </a:r>
          </a:p>
          <a:p>
            <a:pPr algn="just"/>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ancient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buildings</a:t>
            </a:r>
            <a:r>
              <a:rPr lang="it-IT" dirty="0" smtClean="0">
                <a:latin typeface="Estrangelo Edessa" panose="03080600000000000000" pitchFamily="66" charset="0"/>
                <a:cs typeface="Estrangelo Edessa" panose="03080600000000000000" pitchFamily="66" charset="0"/>
              </a:rPr>
              <a:t>;</a:t>
            </a:r>
          </a:p>
          <a:p>
            <a:pPr algn="just"/>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administration</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protected</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particular</a:t>
            </a:r>
            <a:r>
              <a:rPr lang="it-IT" dirty="0" smtClean="0">
                <a:latin typeface="Estrangelo Edessa" panose="03080600000000000000" pitchFamily="66" charset="0"/>
                <a:cs typeface="Estrangelo Edessa" panose="03080600000000000000" pitchFamily="66" charset="0"/>
              </a:rPr>
              <a:t>:</a:t>
            </a:r>
          </a:p>
          <a:p>
            <a:pPr marL="0" indent="0" algn="just">
              <a:buNone/>
            </a:pPr>
            <a:r>
              <a:rPr lang="it-IT" dirty="0" smtClean="0">
                <a:latin typeface="Estrangelo Edessa" panose="03080600000000000000" pitchFamily="66" charset="0"/>
                <a:cs typeface="Estrangelo Edessa" panose="03080600000000000000" pitchFamily="66" charset="0"/>
              </a:rPr>
              <a:t>«</a:t>
            </a:r>
            <a:r>
              <a:rPr lang="en-GB" dirty="0">
                <a:latin typeface="Estrangelo Edessa" panose="03080600000000000000" pitchFamily="66" charset="0"/>
                <a:cs typeface="Estrangelo Edessa" panose="03080600000000000000" pitchFamily="66" charset="0"/>
              </a:rPr>
              <a:t>buildings, sites and objects of historical interest which recall great events of the past, revolutionary movements or important figures, ancient sites, valuable works of art and applied art, regardless of the period to which they belong, archives and representative objects which reflect the social system, social production and the life of society in all </a:t>
            </a:r>
            <a:r>
              <a:rPr lang="en-GB" dirty="0" smtClean="0">
                <a:latin typeface="Estrangelo Edessa" panose="03080600000000000000" pitchFamily="66" charset="0"/>
                <a:cs typeface="Estrangelo Edessa" panose="03080600000000000000" pitchFamily="66" charset="0"/>
              </a:rPr>
              <a:t>periods”</a:t>
            </a:r>
            <a:endParaRPr lang="it-IT" dirty="0">
              <a:latin typeface="Estrangelo Edessa" panose="03080600000000000000" pitchFamily="66" charset="0"/>
              <a:cs typeface="Estrangelo Edessa" panose="03080600000000000000" pitchFamily="66" charset="0"/>
            </a:endParaRPr>
          </a:p>
          <a:p>
            <a:pPr marL="0" indent="0" algn="just">
              <a:buNone/>
            </a:pP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86141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A </a:t>
            </a:r>
            <a:r>
              <a:rPr lang="it-IT" dirty="0" err="1" smtClean="0">
                <a:latin typeface="Estrangelo Edessa" panose="03080600000000000000" pitchFamily="66" charset="0"/>
                <a:cs typeface="Estrangelo Edessa" panose="03080600000000000000" pitchFamily="66" charset="0"/>
              </a:rPr>
              <a:t>different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space</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analysis</a:t>
            </a:r>
            <a:r>
              <a:rPr lang="it-IT" dirty="0" smtClean="0">
                <a:latin typeface="Estrangelo Edessa" panose="03080600000000000000" pitchFamily="66" charset="0"/>
                <a:cs typeface="Estrangelo Edessa" panose="03080600000000000000" pitchFamily="66" charset="0"/>
              </a:rPr>
              <a:t> </a:t>
            </a:r>
            <a:br>
              <a:rPr lang="it-IT" dirty="0" smtClean="0">
                <a:latin typeface="Estrangelo Edessa" panose="03080600000000000000" pitchFamily="66" charset="0"/>
                <a:cs typeface="Estrangelo Edessa" panose="03080600000000000000" pitchFamily="66" charset="0"/>
              </a:rPr>
            </a:br>
            <a:r>
              <a:rPr lang="it-IT" dirty="0" smtClean="0">
                <a:latin typeface="Estrangelo Edessa" panose="03080600000000000000" pitchFamily="66" charset="0"/>
                <a:cs typeface="Estrangelo Edessa" panose="03080600000000000000" pitchFamily="66" charset="0"/>
              </a:rPr>
              <a:t>Far from/</a:t>
            </a:r>
            <a:r>
              <a:rPr lang="it-IT" dirty="0" err="1" smtClean="0">
                <a:latin typeface="Estrangelo Edessa" panose="03080600000000000000" pitchFamily="66" charset="0"/>
                <a:cs typeface="Estrangelo Edessa" panose="03080600000000000000" pitchFamily="66" charset="0"/>
              </a:rPr>
              <a:t>close</a:t>
            </a:r>
            <a:r>
              <a:rPr lang="it-IT" dirty="0" smtClean="0">
                <a:latin typeface="Estrangelo Edessa" panose="03080600000000000000" pitchFamily="66" charset="0"/>
                <a:cs typeface="Estrangelo Edessa" panose="03080600000000000000" pitchFamily="66" charset="0"/>
              </a:rPr>
              <a:t> to the Western World</a:t>
            </a:r>
            <a:endParaRPr lang="it-IT" dirty="0">
              <a:latin typeface="Estrangelo Edessa" panose="03080600000000000000" pitchFamily="66" charset="0"/>
              <a:cs typeface="Estrangelo Edessa" panose="03080600000000000000" pitchFamily="66" charset="0"/>
            </a:endParaRP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2953" y="2392590"/>
            <a:ext cx="3085956" cy="3402568"/>
          </a:xfr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2706" y="2392590"/>
            <a:ext cx="3526972" cy="3402568"/>
          </a:xfrm>
          <a:prstGeom prst="rect">
            <a:avLst/>
          </a:prstGeom>
        </p:spPr>
      </p:pic>
    </p:spTree>
    <p:extLst>
      <p:ext uri="{BB962C8B-B14F-4D97-AF65-F5344CB8AC3E}">
        <p14:creationId xmlns:p14="http://schemas.microsoft.com/office/powerpoint/2010/main" val="254160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A Cultural </a:t>
            </a:r>
            <a:r>
              <a:rPr lang="it-IT" dirty="0" err="1" smtClean="0">
                <a:latin typeface="Estrangelo Edessa" panose="03080600000000000000" pitchFamily="66" charset="0"/>
                <a:cs typeface="Estrangelo Edessa" panose="03080600000000000000" pitchFamily="66" charset="0"/>
              </a:rPr>
              <a:t>Revolution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against</a:t>
            </a:r>
            <a:r>
              <a:rPr lang="it-IT" dirty="0" smtClean="0">
                <a:latin typeface="Estrangelo Edessa" panose="03080600000000000000" pitchFamily="66" charset="0"/>
                <a:cs typeface="Estrangelo Edessa" panose="03080600000000000000" pitchFamily="66" charset="0"/>
              </a:rPr>
              <a:t> culture?</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err="1" smtClean="0">
                <a:latin typeface="Estrangelo Edessa" panose="03080600000000000000" pitchFamily="66" charset="0"/>
                <a:cs typeface="Estrangelo Edessa" panose="03080600000000000000" pitchFamily="66" charset="0"/>
              </a:rPr>
              <a:t>Marxism</a:t>
            </a:r>
            <a:r>
              <a:rPr lang="it-IT" dirty="0" smtClean="0">
                <a:latin typeface="Estrangelo Edessa" panose="03080600000000000000" pitchFamily="66" charset="0"/>
                <a:cs typeface="Estrangelo Edessa" panose="03080600000000000000" pitchFamily="66" charset="0"/>
              </a:rPr>
              <a:t> – </a:t>
            </a:r>
            <a:r>
              <a:rPr lang="it-IT" dirty="0" err="1" smtClean="0">
                <a:latin typeface="Estrangelo Edessa" panose="03080600000000000000" pitchFamily="66" charset="0"/>
                <a:cs typeface="Estrangelo Edessa" panose="03080600000000000000" pitchFamily="66" charset="0"/>
              </a:rPr>
              <a:t>as</a:t>
            </a:r>
            <a:r>
              <a:rPr lang="it-IT" dirty="0" smtClean="0">
                <a:latin typeface="Estrangelo Edessa" panose="03080600000000000000" pitchFamily="66" charset="0"/>
                <a:cs typeface="Estrangelo Edessa" panose="03080600000000000000" pitchFamily="66" charset="0"/>
              </a:rPr>
              <a:t> a </a:t>
            </a:r>
            <a:r>
              <a:rPr lang="it-IT" dirty="0" err="1" smtClean="0">
                <a:latin typeface="Estrangelo Edessa" panose="03080600000000000000" pitchFamily="66" charset="0"/>
                <a:cs typeface="Estrangelo Edessa" panose="03080600000000000000" pitchFamily="66" charset="0"/>
              </a:rPr>
              <a:t>materialistic</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ideology</a:t>
            </a:r>
            <a:r>
              <a:rPr lang="it-IT" dirty="0" smtClean="0">
                <a:latin typeface="Estrangelo Edessa" panose="03080600000000000000" pitchFamily="66" charset="0"/>
                <a:cs typeface="Estrangelo Edessa" panose="03080600000000000000" pitchFamily="66" charset="0"/>
              </a:rPr>
              <a:t> – </a:t>
            </a:r>
            <a:r>
              <a:rPr lang="it-IT" dirty="0" err="1" smtClean="0">
                <a:latin typeface="Estrangelo Edessa" panose="03080600000000000000" pitchFamily="66" charset="0"/>
                <a:cs typeface="Estrangelo Edessa" panose="03080600000000000000" pitchFamily="66" charset="0"/>
              </a:rPr>
              <a:t>is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against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tradition</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main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aim</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is</a:t>
            </a:r>
            <a:r>
              <a:rPr lang="it-IT" dirty="0" smtClean="0">
                <a:latin typeface="Estrangelo Edessa" panose="03080600000000000000" pitchFamily="66" charset="0"/>
                <a:cs typeface="Estrangelo Edessa" panose="03080600000000000000" pitchFamily="66" charset="0"/>
              </a:rPr>
              <a:t> «building the new man», or the «new </a:t>
            </a:r>
            <a:r>
              <a:rPr lang="it-IT" dirty="0" err="1" smtClean="0">
                <a:latin typeface="Estrangelo Edessa" panose="03080600000000000000" pitchFamily="66" charset="0"/>
                <a:cs typeface="Estrangelo Edessa" panose="03080600000000000000" pitchFamily="66" charset="0"/>
              </a:rPr>
              <a:t>citizen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destroying</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each</a:t>
            </a:r>
            <a:r>
              <a:rPr lang="it-IT" dirty="0" smtClean="0">
                <a:latin typeface="Estrangelo Edessa" panose="03080600000000000000" pitchFamily="66" charset="0"/>
                <a:cs typeface="Estrangelo Edessa" panose="03080600000000000000" pitchFamily="66" charset="0"/>
              </a:rPr>
              <a:t> trace of </a:t>
            </a:r>
            <a:r>
              <a:rPr lang="it-IT" dirty="0" err="1" smtClean="0">
                <a:latin typeface="Estrangelo Edessa" panose="03080600000000000000" pitchFamily="66" charset="0"/>
                <a:cs typeface="Estrangelo Edessa" panose="03080600000000000000" pitchFamily="66" charset="0"/>
              </a:rPr>
              <a:t>previous</a:t>
            </a:r>
            <a:r>
              <a:rPr lang="it-IT" dirty="0" smtClean="0">
                <a:latin typeface="Estrangelo Edessa" panose="03080600000000000000" pitchFamily="66" charset="0"/>
                <a:cs typeface="Estrangelo Edessa" panose="03080600000000000000" pitchFamily="66" charset="0"/>
              </a:rPr>
              <a:t> culture;</a:t>
            </a:r>
          </a:p>
          <a:p>
            <a:pPr algn="just"/>
            <a:r>
              <a:rPr lang="it-IT" dirty="0" smtClean="0">
                <a:latin typeface="Estrangelo Edessa" panose="03080600000000000000" pitchFamily="66" charset="0"/>
                <a:cs typeface="Estrangelo Edessa" panose="03080600000000000000" pitchFamily="66" charset="0"/>
              </a:rPr>
              <a:t>«Cultural </a:t>
            </a:r>
            <a:r>
              <a:rPr lang="it-IT" dirty="0" err="1" smtClean="0">
                <a:latin typeface="Estrangelo Edessa" panose="03080600000000000000" pitchFamily="66" charset="0"/>
                <a:cs typeface="Estrangelo Edessa" panose="03080600000000000000" pitchFamily="66" charset="0"/>
              </a:rPr>
              <a:t>Revolution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crucial</a:t>
            </a:r>
            <a:r>
              <a:rPr lang="it-IT" dirty="0" smtClean="0">
                <a:latin typeface="Estrangelo Edessa" panose="03080600000000000000" pitchFamily="66" charset="0"/>
                <a:cs typeface="Estrangelo Edessa" panose="03080600000000000000" pitchFamily="66" charset="0"/>
              </a:rPr>
              <a:t> moment </a:t>
            </a:r>
            <a:r>
              <a:rPr lang="it-IT" dirty="0" err="1" smtClean="0">
                <a:latin typeface="Estrangelo Edessa" panose="03080600000000000000" pitchFamily="66" charset="0"/>
                <a:cs typeface="Estrangelo Edessa" panose="03080600000000000000" pitchFamily="66" charset="0"/>
              </a:rPr>
              <a:t>when</a:t>
            </a:r>
            <a:r>
              <a:rPr lang="it-IT" dirty="0" smtClean="0">
                <a:latin typeface="Estrangelo Edessa" panose="03080600000000000000" pitchFamily="66" charset="0"/>
                <a:cs typeface="Estrangelo Edessa" panose="03080600000000000000" pitchFamily="66" charset="0"/>
              </a:rPr>
              <a:t> an </a:t>
            </a:r>
            <a:r>
              <a:rPr lang="it-IT" dirty="0" err="1" smtClean="0">
                <a:latin typeface="Estrangelo Edessa" panose="03080600000000000000" pitchFamily="66" charset="0"/>
                <a:cs typeface="Estrangelo Edessa" panose="03080600000000000000" pitchFamily="66" charset="0"/>
              </a:rPr>
              <a:t>effort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promoted</a:t>
            </a:r>
            <a:r>
              <a:rPr lang="it-IT" dirty="0" smtClean="0">
                <a:latin typeface="Estrangelo Edessa" panose="03080600000000000000" pitchFamily="66" charset="0"/>
                <a:cs typeface="Estrangelo Edessa" panose="03080600000000000000" pitchFamily="66" charset="0"/>
              </a:rPr>
              <a:t> to re-</a:t>
            </a:r>
            <a:r>
              <a:rPr lang="it-IT" dirty="0" err="1" smtClean="0">
                <a:latin typeface="Estrangelo Edessa" panose="03080600000000000000" pitchFamily="66" charset="0"/>
                <a:cs typeface="Estrangelo Edessa" panose="03080600000000000000" pitchFamily="66" charset="0"/>
              </a:rPr>
              <a:t>build</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ideological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basis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Chinese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communism</a:t>
            </a:r>
            <a:r>
              <a:rPr lang="it-IT" dirty="0" smtClean="0">
                <a:latin typeface="Estrangelo Edessa" panose="03080600000000000000" pitchFamily="66" charset="0"/>
                <a:cs typeface="Estrangelo Edessa" panose="03080600000000000000" pitchFamily="66" charset="0"/>
              </a:rPr>
              <a:t> and re-</a:t>
            </a:r>
            <a:r>
              <a:rPr lang="it-IT" dirty="0" err="1" smtClean="0">
                <a:latin typeface="Estrangelo Edessa" panose="03080600000000000000" pitchFamily="66" charset="0"/>
                <a:cs typeface="Estrangelo Edessa" panose="03080600000000000000" pitchFamily="66" charset="0"/>
              </a:rPr>
              <a:t>define</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vision</a:t>
            </a:r>
            <a:r>
              <a:rPr lang="it-IT" dirty="0" smtClean="0">
                <a:latin typeface="Estrangelo Edessa" panose="03080600000000000000" pitchFamily="66" charset="0"/>
                <a:cs typeface="Estrangelo Edessa" panose="03080600000000000000" pitchFamily="66" charset="0"/>
              </a:rPr>
              <a:t>, and the moral </a:t>
            </a:r>
            <a:r>
              <a:rPr lang="it-IT" dirty="0" err="1" smtClean="0">
                <a:latin typeface="Estrangelo Edessa" panose="03080600000000000000" pitchFamily="66" charset="0"/>
                <a:cs typeface="Estrangelo Edessa" panose="03080600000000000000" pitchFamily="66" charset="0"/>
              </a:rPr>
              <a:t>approach</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Chinese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people</a:t>
            </a:r>
            <a:r>
              <a:rPr lang="it-IT" dirty="0" smtClean="0">
                <a:latin typeface="Estrangelo Edessa" panose="03080600000000000000" pitchFamily="66" charset="0"/>
                <a:cs typeface="Estrangelo Edessa" panose="03080600000000000000" pitchFamily="66" charset="0"/>
              </a:rPr>
              <a:t> in an </a:t>
            </a:r>
            <a:r>
              <a:rPr lang="it-IT" dirty="0" err="1" smtClean="0">
                <a:latin typeface="Estrangelo Edessa" panose="03080600000000000000" pitchFamily="66" charset="0"/>
                <a:cs typeface="Estrangelo Edessa" panose="03080600000000000000" pitchFamily="66" charset="0"/>
              </a:rPr>
              <a:t>ortodox</a:t>
            </a:r>
            <a:r>
              <a:rPr lang="it-IT" dirty="0" smtClean="0">
                <a:latin typeface="Estrangelo Edessa" panose="03080600000000000000" pitchFamily="66" charset="0"/>
                <a:cs typeface="Estrangelo Edessa" panose="03080600000000000000" pitchFamily="66" charset="0"/>
              </a:rPr>
              <a:t> way: </a:t>
            </a:r>
            <a:r>
              <a:rPr lang="it-IT" dirty="0" err="1" smtClean="0">
                <a:latin typeface="Estrangelo Edessa" panose="03080600000000000000" pitchFamily="66" charset="0"/>
                <a:cs typeface="Estrangelo Edessa" panose="03080600000000000000" pitchFamily="66" charset="0"/>
              </a:rPr>
              <a:t>after</a:t>
            </a:r>
            <a:r>
              <a:rPr lang="it-IT" dirty="0" smtClean="0">
                <a:latin typeface="Estrangelo Edessa" panose="03080600000000000000" pitchFamily="66" charset="0"/>
                <a:cs typeface="Estrangelo Edessa" panose="03080600000000000000" pitchFamily="66" charset="0"/>
              </a:rPr>
              <a:t> de </a:t>
            </a:r>
            <a:r>
              <a:rPr lang="it-IT" dirty="0" err="1" smtClean="0">
                <a:latin typeface="Estrangelo Edessa" panose="03080600000000000000" pitchFamily="66" charset="0"/>
                <a:cs typeface="Estrangelo Edessa" panose="03080600000000000000" pitchFamily="66" charset="0"/>
              </a:rPr>
              <a:t>destalinization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against</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destalinization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at</a:t>
            </a:r>
            <a:r>
              <a:rPr lang="it-IT" dirty="0" smtClean="0">
                <a:latin typeface="Estrangelo Edessa" panose="03080600000000000000" pitchFamily="66" charset="0"/>
                <a:cs typeface="Estrangelo Edessa" panose="03080600000000000000" pitchFamily="66" charset="0"/>
              </a:rPr>
              <a:t> the end of the </a:t>
            </a:r>
            <a:r>
              <a:rPr lang="it-IT" dirty="0" err="1" smtClean="0">
                <a:latin typeface="Estrangelo Edessa" panose="03080600000000000000" pitchFamily="66" charset="0"/>
                <a:cs typeface="Estrangelo Edessa" panose="03080600000000000000" pitchFamily="66" charset="0"/>
              </a:rPr>
              <a:t>crisis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relationship</a:t>
            </a:r>
            <a:r>
              <a:rPr lang="it-IT" dirty="0" smtClean="0">
                <a:latin typeface="Estrangelo Edessa" panose="03080600000000000000" pitchFamily="66" charset="0"/>
                <a:cs typeface="Estrangelo Edessa" panose="03080600000000000000" pitchFamily="66" charset="0"/>
              </a:rPr>
              <a:t> with Soviet Union</a:t>
            </a:r>
            <a:endParaRPr lang="it-IT" dirty="0">
              <a:latin typeface="Estrangelo Edessa" panose="03080600000000000000" pitchFamily="66" charset="0"/>
              <a:cs typeface="Estrangelo Edessa" panose="03080600000000000000" pitchFamily="66"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9086" y="4696038"/>
            <a:ext cx="3657600" cy="1764792"/>
          </a:xfrm>
          <a:prstGeom prst="rect">
            <a:avLst/>
          </a:prstGeom>
        </p:spPr>
      </p:pic>
    </p:spTree>
    <p:extLst>
      <p:ext uri="{BB962C8B-B14F-4D97-AF65-F5344CB8AC3E}">
        <p14:creationId xmlns:p14="http://schemas.microsoft.com/office/powerpoint/2010/main" val="362155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Estrangelo Edessa" panose="03080600000000000000" pitchFamily="66" charset="0"/>
                <a:cs typeface="Estrangelo Edessa" panose="03080600000000000000" pitchFamily="66" charset="0"/>
              </a:rPr>
              <a:t>Destruction</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relics</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smtClean="0">
                <a:latin typeface="Estrangelo Edessa" panose="03080600000000000000" pitchFamily="66" charset="0"/>
                <a:cs typeface="Estrangelo Edessa" panose="03080600000000000000" pitchFamily="66" charset="0"/>
              </a:rPr>
              <a:t>Zhang </a:t>
            </a:r>
            <a:r>
              <a:rPr lang="it-IT" dirty="0" err="1" smtClean="0">
                <a:latin typeface="Estrangelo Edessa" panose="03080600000000000000" pitchFamily="66" charset="0"/>
                <a:cs typeface="Estrangelo Edessa" panose="03080600000000000000" pitchFamily="66" charset="0"/>
              </a:rPr>
              <a:t>Bojun’s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collection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ancient</a:t>
            </a:r>
            <a:r>
              <a:rPr lang="it-IT" dirty="0" smtClean="0">
                <a:latin typeface="Estrangelo Edessa" panose="03080600000000000000" pitchFamily="66" charset="0"/>
                <a:cs typeface="Estrangelo Edessa" panose="03080600000000000000" pitchFamily="66" charset="0"/>
              </a:rPr>
              <a:t> books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destroyed</a:t>
            </a:r>
            <a:r>
              <a:rPr lang="it-IT" dirty="0" smtClean="0">
                <a:latin typeface="Estrangelo Edessa" panose="03080600000000000000" pitchFamily="66" charset="0"/>
                <a:cs typeface="Estrangelo Edessa" panose="03080600000000000000" pitchFamily="66" charset="0"/>
              </a:rPr>
              <a:t> in 1966;</a:t>
            </a:r>
          </a:p>
          <a:p>
            <a:pPr algn="just"/>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Orchid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Pavillion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destroyed</a:t>
            </a:r>
            <a:r>
              <a:rPr lang="it-IT" dirty="0" smtClean="0">
                <a:latin typeface="Estrangelo Edessa" panose="03080600000000000000" pitchFamily="66" charset="0"/>
                <a:cs typeface="Estrangelo Edessa" panose="03080600000000000000" pitchFamily="66" charset="0"/>
              </a:rPr>
              <a:t>;</a:t>
            </a:r>
          </a:p>
          <a:p>
            <a:pPr algn="just"/>
            <a:r>
              <a:rPr lang="it-IT" dirty="0" err="1" smtClean="0">
                <a:latin typeface="Estrangelo Edessa" panose="03080600000000000000" pitchFamily="66" charset="0"/>
                <a:cs typeface="Estrangelo Edessa" panose="03080600000000000000" pitchFamily="66" charset="0"/>
              </a:rPr>
              <a:t>Wu</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Cheng’s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house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destroyed</a:t>
            </a:r>
            <a:endParaRPr lang="it-IT" dirty="0">
              <a:latin typeface="Estrangelo Edessa" panose="03080600000000000000" pitchFamily="66" charset="0"/>
              <a:cs typeface="Estrangelo Edessa" panose="03080600000000000000" pitchFamily="66"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436" y="2743200"/>
            <a:ext cx="3182587" cy="3966358"/>
          </a:xfrm>
          <a:prstGeom prst="rect">
            <a:avLst/>
          </a:prstGeom>
        </p:spPr>
      </p:pic>
    </p:spTree>
    <p:extLst>
      <p:ext uri="{BB962C8B-B14F-4D97-AF65-F5344CB8AC3E}">
        <p14:creationId xmlns:p14="http://schemas.microsoft.com/office/powerpoint/2010/main" val="78117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Law of 1982</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err="1" smtClean="0">
                <a:latin typeface="Estrangelo Edessa" panose="03080600000000000000" pitchFamily="66" charset="0"/>
                <a:cs typeface="Estrangelo Edessa" panose="03080600000000000000" pitchFamily="66" charset="0"/>
              </a:rPr>
              <a:t>Based</a:t>
            </a:r>
            <a:r>
              <a:rPr lang="it-IT" dirty="0" smtClean="0">
                <a:latin typeface="Estrangelo Edessa" panose="03080600000000000000" pitchFamily="66" charset="0"/>
                <a:cs typeface="Estrangelo Edessa" panose="03080600000000000000" pitchFamily="66" charset="0"/>
              </a:rPr>
              <a:t> on </a:t>
            </a:r>
            <a:r>
              <a:rPr lang="it-IT" dirty="0" err="1" smtClean="0">
                <a:latin typeface="Estrangelo Edessa" panose="03080600000000000000" pitchFamily="66" charset="0"/>
                <a:cs typeface="Estrangelo Edessa" panose="03080600000000000000" pitchFamily="66" charset="0"/>
              </a:rPr>
              <a:t>marxist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ideology</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communist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issues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recognizes</a:t>
            </a:r>
            <a:r>
              <a:rPr lang="it-IT" dirty="0" smtClean="0">
                <a:latin typeface="Estrangelo Edessa" panose="03080600000000000000" pitchFamily="66" charset="0"/>
                <a:cs typeface="Estrangelo Edessa" panose="03080600000000000000" pitchFamily="66" charset="0"/>
              </a:rPr>
              <a:t> the social </a:t>
            </a:r>
            <a:r>
              <a:rPr lang="it-IT" dirty="0" err="1" smtClean="0">
                <a:latin typeface="Estrangelo Edessa" panose="03080600000000000000" pitchFamily="66" charset="0"/>
                <a:cs typeface="Estrangelo Edessa" panose="03080600000000000000" pitchFamily="66" charset="0"/>
              </a:rPr>
              <a:t>property</a:t>
            </a:r>
            <a:r>
              <a:rPr lang="it-IT" dirty="0" smtClean="0">
                <a:latin typeface="Estrangelo Edessa" panose="03080600000000000000" pitchFamily="66" charset="0"/>
                <a:cs typeface="Estrangelo Edessa" panose="03080600000000000000" pitchFamily="66" charset="0"/>
              </a:rPr>
              <a:t> and the </a:t>
            </a:r>
            <a:r>
              <a:rPr lang="it-IT" dirty="0" err="1" smtClean="0">
                <a:latin typeface="Estrangelo Edessa" panose="03080600000000000000" pitchFamily="66" charset="0"/>
                <a:cs typeface="Estrangelo Edessa" panose="03080600000000000000" pitchFamily="66" charset="0"/>
              </a:rPr>
              <a:t>exclusive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role</a:t>
            </a:r>
            <a:r>
              <a:rPr lang="it-IT" dirty="0" smtClean="0">
                <a:latin typeface="Estrangelo Edessa" panose="03080600000000000000" pitchFamily="66" charset="0"/>
                <a:cs typeface="Estrangelo Edessa" panose="03080600000000000000" pitchFamily="66" charset="0"/>
              </a:rPr>
              <a:t> od the State in the </a:t>
            </a:r>
            <a:r>
              <a:rPr lang="it-IT" dirty="0" err="1" smtClean="0">
                <a:latin typeface="Estrangelo Edessa" panose="03080600000000000000" pitchFamily="66" charset="0"/>
                <a:cs typeface="Estrangelo Edessa" panose="03080600000000000000" pitchFamily="66" charset="0"/>
              </a:rPr>
              <a:t>tutelage</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On the opposite side, </a:t>
            </a:r>
            <a:r>
              <a:rPr lang="it-IT" dirty="0" err="1" smtClean="0">
                <a:latin typeface="Estrangelo Edessa" panose="03080600000000000000" pitchFamily="66" charset="0"/>
                <a:cs typeface="Estrangelo Edessa" panose="03080600000000000000" pitchFamily="66" charset="0"/>
              </a:rPr>
              <a:t>recognition</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classification</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follow</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which</a:t>
            </a:r>
            <a:r>
              <a:rPr lang="it-IT" dirty="0" smtClean="0">
                <a:latin typeface="Estrangelo Edessa" panose="03080600000000000000" pitchFamily="66" charset="0"/>
                <a:cs typeface="Estrangelo Edessa" panose="03080600000000000000" pitchFamily="66" charset="0"/>
              </a:rPr>
              <a:t> are </a:t>
            </a:r>
            <a:r>
              <a:rPr lang="it-IT" dirty="0" err="1" smtClean="0">
                <a:latin typeface="Estrangelo Edessa" panose="03080600000000000000" pitchFamily="66" charset="0"/>
                <a:cs typeface="Estrangelo Edessa" panose="03080600000000000000" pitchFamily="66" charset="0"/>
              </a:rPr>
              <a:t>very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similar</a:t>
            </a:r>
            <a:r>
              <a:rPr lang="it-IT" dirty="0" smtClean="0">
                <a:latin typeface="Estrangelo Edessa" panose="03080600000000000000" pitchFamily="66" charset="0"/>
                <a:cs typeface="Estrangelo Edessa" panose="03080600000000000000" pitchFamily="66" charset="0"/>
              </a:rPr>
              <a:t> to </a:t>
            </a:r>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introduced</a:t>
            </a:r>
            <a:r>
              <a:rPr lang="it-IT" dirty="0" smtClean="0">
                <a:latin typeface="Estrangelo Edessa" panose="03080600000000000000" pitchFamily="66" charset="0"/>
                <a:cs typeface="Estrangelo Edessa" panose="03080600000000000000" pitchFamily="66" charset="0"/>
              </a:rPr>
              <a:t> by the Unesco Convention of 1970 and 1972;</a:t>
            </a:r>
          </a:p>
          <a:p>
            <a:pPr algn="just"/>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exclusively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entrusted</a:t>
            </a:r>
            <a:r>
              <a:rPr lang="it-IT" dirty="0" smtClean="0">
                <a:latin typeface="Estrangelo Edessa" panose="03080600000000000000" pitchFamily="66" charset="0"/>
                <a:cs typeface="Estrangelo Edessa" panose="03080600000000000000" pitchFamily="66" charset="0"/>
              </a:rPr>
              <a:t> to the State and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represents</a:t>
            </a:r>
            <a:r>
              <a:rPr lang="it-IT" dirty="0" smtClean="0">
                <a:latin typeface="Estrangelo Edessa" panose="03080600000000000000" pitchFamily="66" charset="0"/>
                <a:cs typeface="Estrangelo Edessa" panose="03080600000000000000" pitchFamily="66" charset="0"/>
              </a:rPr>
              <a:t> a «</a:t>
            </a:r>
            <a:r>
              <a:rPr lang="it-IT" dirty="0" err="1" smtClean="0">
                <a:latin typeface="Estrangelo Edessa" panose="03080600000000000000" pitchFamily="66" charset="0"/>
                <a:cs typeface="Estrangelo Edessa" panose="03080600000000000000" pitchFamily="66" charset="0"/>
              </a:rPr>
              <a:t>national</a:t>
            </a:r>
            <a:r>
              <a:rPr lang="it-IT" dirty="0" smtClean="0">
                <a:latin typeface="Estrangelo Edessa" panose="03080600000000000000" pitchFamily="66" charset="0"/>
                <a:cs typeface="Estrangelo Edessa" panose="03080600000000000000" pitchFamily="66" charset="0"/>
              </a:rPr>
              <a:t> duty»;</a:t>
            </a:r>
          </a:p>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determines</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development</a:t>
            </a:r>
            <a:r>
              <a:rPr lang="it-IT" dirty="0" smtClean="0">
                <a:latin typeface="Estrangelo Edessa" panose="03080600000000000000" pitchFamily="66" charset="0"/>
                <a:cs typeface="Estrangelo Edessa" panose="03080600000000000000" pitchFamily="66" charset="0"/>
              </a:rPr>
              <a:t> of a high </a:t>
            </a:r>
            <a:r>
              <a:rPr lang="it-IT" dirty="0" err="1" smtClean="0">
                <a:latin typeface="Estrangelo Edessa" panose="03080600000000000000" pitchFamily="66" charset="0"/>
                <a:cs typeface="Estrangelo Edessa" panose="03080600000000000000" pitchFamily="66" charset="0"/>
              </a:rPr>
              <a:t>bureaucracy</a:t>
            </a:r>
            <a:r>
              <a:rPr lang="it-IT" dirty="0" smtClean="0">
                <a:latin typeface="Estrangelo Edessa" panose="03080600000000000000" pitchFamily="66" charset="0"/>
                <a:cs typeface="Estrangelo Edessa" panose="03080600000000000000" pitchFamily="66" charset="0"/>
              </a:rPr>
              <a:t>;</a:t>
            </a:r>
          </a:p>
          <a:p>
            <a:pPr algn="just"/>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are </a:t>
            </a:r>
            <a:r>
              <a:rPr lang="it-IT" dirty="0" err="1" smtClean="0">
                <a:latin typeface="Estrangelo Edessa" panose="03080600000000000000" pitchFamily="66" charset="0"/>
                <a:cs typeface="Estrangelo Edessa" panose="03080600000000000000" pitchFamily="66" charset="0"/>
              </a:rPr>
              <a:t>introduced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about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excavations</a:t>
            </a:r>
            <a:r>
              <a:rPr lang="it-IT" dirty="0" smtClean="0">
                <a:latin typeface="Estrangelo Edessa" panose="03080600000000000000" pitchFamily="66" charset="0"/>
                <a:cs typeface="Estrangelo Edessa" panose="03080600000000000000" pitchFamily="66" charset="0"/>
              </a:rPr>
              <a:t> and to </a:t>
            </a:r>
            <a:r>
              <a:rPr lang="it-IT" dirty="0" err="1" smtClean="0">
                <a:latin typeface="Estrangelo Edessa" panose="03080600000000000000" pitchFamily="66" charset="0"/>
                <a:cs typeface="Estrangelo Edessa" panose="03080600000000000000" pitchFamily="66" charset="0"/>
              </a:rPr>
              <a:t>avoid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exportation</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illicit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traffic</a:t>
            </a: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77757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4" y="624110"/>
            <a:ext cx="8911687" cy="5111672"/>
          </a:xfrm>
        </p:spPr>
      </p:pic>
      <p:sp>
        <p:nvSpPr>
          <p:cNvPr id="5" name="CasellaDiTesto 4"/>
          <p:cNvSpPr txBox="1"/>
          <p:nvPr/>
        </p:nvSpPr>
        <p:spPr>
          <a:xfrm>
            <a:off x="2592924" y="6020790"/>
            <a:ext cx="1390124" cy="369332"/>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Tai</a:t>
            </a:r>
            <a:r>
              <a:rPr lang="it-IT" i="1" dirty="0" smtClean="0">
                <a:latin typeface="Estrangelo Edessa" panose="03080600000000000000" pitchFamily="66" charset="0"/>
                <a:cs typeface="Estrangelo Edessa" panose="03080600000000000000" pitchFamily="66" charset="0"/>
              </a:rPr>
              <a:t> mountain</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148116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92924" y="624110"/>
            <a:ext cx="8911687" cy="5254176"/>
          </a:xfrm>
        </p:spPr>
      </p:pic>
      <p:sp>
        <p:nvSpPr>
          <p:cNvPr id="5" name="CasellaDiTesto 4"/>
          <p:cNvSpPr txBox="1"/>
          <p:nvPr/>
        </p:nvSpPr>
        <p:spPr>
          <a:xfrm>
            <a:off x="2695699" y="6210795"/>
            <a:ext cx="1465466" cy="369332"/>
          </a:xfrm>
          <a:prstGeom prst="rect">
            <a:avLst/>
          </a:prstGeom>
          <a:noFill/>
        </p:spPr>
        <p:txBody>
          <a:bodyPr wrap="none" rtlCol="0">
            <a:spAutoFit/>
          </a:bodyPr>
          <a:lstStyle/>
          <a:p>
            <a:r>
              <a:rPr lang="it-IT" i="1" dirty="0" smtClean="0">
                <a:latin typeface="Estrangelo Edessa" panose="03080600000000000000" pitchFamily="66" charset="0"/>
                <a:cs typeface="Estrangelo Edessa" panose="03080600000000000000" pitchFamily="66" charset="0"/>
              </a:rPr>
              <a:t>Man of </a:t>
            </a:r>
            <a:r>
              <a:rPr lang="it-IT" i="1" dirty="0" err="1" smtClean="0">
                <a:latin typeface="Estrangelo Edessa" panose="03080600000000000000" pitchFamily="66" charset="0"/>
                <a:cs typeface="Estrangelo Edessa" panose="03080600000000000000" pitchFamily="66" charset="0"/>
              </a:rPr>
              <a:t>Bejing</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40837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4" y="624110"/>
            <a:ext cx="8911687" cy="5028545"/>
          </a:xfrm>
        </p:spPr>
      </p:pic>
      <p:sp>
        <p:nvSpPr>
          <p:cNvPr id="5" name="CasellaDiTesto 4"/>
          <p:cNvSpPr txBox="1"/>
          <p:nvPr/>
        </p:nvSpPr>
        <p:spPr>
          <a:xfrm>
            <a:off x="2592924" y="5913912"/>
            <a:ext cx="2008883" cy="369332"/>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Wudang</a:t>
            </a:r>
            <a:r>
              <a:rPr lang="it-IT" i="1" dirty="0" smtClean="0">
                <a:latin typeface="Estrangelo Edessa" panose="03080600000000000000" pitchFamily="66" charset="0"/>
                <a:cs typeface="Estrangelo Edessa" panose="03080600000000000000" pitchFamily="66" charset="0"/>
              </a:rPr>
              <a:t> Mountains</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52706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Japan: cultural </a:t>
            </a:r>
            <a:r>
              <a:rPr lang="it-IT" dirty="0" err="1" smtClean="0">
                <a:latin typeface="Estrangelo Edessa" panose="03080600000000000000" pitchFamily="66" charset="0"/>
                <a:cs typeface="Estrangelo Edessa" panose="03080600000000000000" pitchFamily="66" charset="0"/>
              </a:rPr>
              <a:t>heritage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instrument</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nation</a:t>
            </a:r>
            <a:r>
              <a:rPr lang="it-IT" dirty="0" smtClean="0">
                <a:latin typeface="Estrangelo Edessa" panose="03080600000000000000" pitchFamily="66" charset="0"/>
                <a:cs typeface="Estrangelo Edessa" panose="03080600000000000000" pitchFamily="66" charset="0"/>
              </a:rPr>
              <a:t> building </a:t>
            </a:r>
            <a:r>
              <a:rPr lang="it-IT" dirty="0" err="1" smtClean="0">
                <a:latin typeface="Estrangelo Edessa" panose="03080600000000000000" pitchFamily="66" charset="0"/>
                <a:cs typeface="Estrangelo Edessa" panose="03080600000000000000" pitchFamily="66" charset="0"/>
              </a:rPr>
              <a:t>process</a:t>
            </a:r>
            <a:r>
              <a:rPr lang="it-IT" dirty="0" smtClean="0">
                <a:latin typeface="Estrangelo Edessa" panose="03080600000000000000" pitchFamily="66" charset="0"/>
                <a:cs typeface="Estrangelo Edessa" panose="03080600000000000000" pitchFamily="66" charset="0"/>
              </a:rPr>
              <a:t>»</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origins</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protectionist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action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developed</a:t>
            </a:r>
            <a:r>
              <a:rPr lang="it-IT" dirty="0" smtClean="0">
                <a:latin typeface="Estrangelo Edessa" panose="03080600000000000000" pitchFamily="66" charset="0"/>
                <a:cs typeface="Estrangelo Edessa" panose="03080600000000000000" pitchFamily="66" charset="0"/>
              </a:rPr>
              <a:t> by the State take </a:t>
            </a:r>
            <a:r>
              <a:rPr lang="it-IT" dirty="0" err="1" smtClean="0">
                <a:latin typeface="Estrangelo Edessa" panose="03080600000000000000" pitchFamily="66" charset="0"/>
                <a:cs typeface="Estrangelo Edessa" panose="03080600000000000000" pitchFamily="66" charset="0"/>
              </a:rPr>
              <a:t>place</a:t>
            </a:r>
            <a:r>
              <a:rPr lang="it-IT" dirty="0" smtClean="0">
                <a:latin typeface="Estrangelo Edessa" panose="03080600000000000000" pitchFamily="66" charset="0"/>
                <a:cs typeface="Estrangelo Edessa" panose="03080600000000000000" pitchFamily="66" charset="0"/>
              </a:rPr>
              <a:t> in the </a:t>
            </a:r>
            <a:r>
              <a:rPr lang="it-IT" dirty="0" err="1" smtClean="0">
                <a:latin typeface="Estrangelo Edessa" panose="03080600000000000000" pitchFamily="66" charset="0"/>
                <a:cs typeface="Estrangelo Edessa" panose="03080600000000000000" pitchFamily="66" charset="0"/>
              </a:rPr>
              <a:t>age</a:t>
            </a:r>
            <a:r>
              <a:rPr lang="it-IT" dirty="0" smtClean="0">
                <a:latin typeface="Estrangelo Edessa" panose="03080600000000000000" pitchFamily="66" charset="0"/>
                <a:cs typeface="Estrangelo Edessa" panose="03080600000000000000" pitchFamily="66" charset="0"/>
              </a:rPr>
              <a:t> of the </a:t>
            </a:r>
            <a:r>
              <a:rPr lang="it-IT" i="1" dirty="0" err="1" smtClean="0">
                <a:latin typeface="Estrangelo Edessa" panose="03080600000000000000" pitchFamily="66" charset="0"/>
                <a:cs typeface="Estrangelo Edessa" panose="03080600000000000000" pitchFamily="66" charset="0"/>
              </a:rPr>
              <a:t>Meiji</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dinasty</a:t>
            </a:r>
            <a:r>
              <a:rPr lang="it-IT" i="1" dirty="0" smtClean="0">
                <a:latin typeface="Estrangelo Edessa" panose="03080600000000000000" pitchFamily="66" charset="0"/>
                <a:cs typeface="Estrangelo Edessa" panose="03080600000000000000" pitchFamily="66" charset="0"/>
              </a:rPr>
              <a:t> </a:t>
            </a:r>
            <a:r>
              <a:rPr lang="it-IT" dirty="0" smtClean="0">
                <a:latin typeface="Estrangelo Edessa" panose="03080600000000000000" pitchFamily="66" charset="0"/>
                <a:cs typeface="Estrangelo Edessa" panose="03080600000000000000" pitchFamily="66" charset="0"/>
              </a:rPr>
              <a:t>(1868-1912);</a:t>
            </a:r>
          </a:p>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during</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this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period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that</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feudal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system</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based</a:t>
            </a:r>
            <a:r>
              <a:rPr lang="it-IT" dirty="0" smtClean="0">
                <a:latin typeface="Estrangelo Edessa" panose="03080600000000000000" pitchFamily="66" charset="0"/>
                <a:cs typeface="Estrangelo Edessa" panose="03080600000000000000" pitchFamily="66" charset="0"/>
              </a:rPr>
              <a:t> on the </a:t>
            </a:r>
            <a:r>
              <a:rPr lang="it-IT" dirty="0" err="1" smtClean="0">
                <a:latin typeface="Estrangelo Edessa" panose="03080600000000000000" pitchFamily="66" charset="0"/>
                <a:cs typeface="Estrangelo Edessa" panose="03080600000000000000" pitchFamily="66" charset="0"/>
              </a:rPr>
              <a:t>power</a:t>
            </a:r>
            <a:r>
              <a:rPr lang="it-IT" dirty="0" smtClean="0">
                <a:latin typeface="Estrangelo Edessa" panose="03080600000000000000" pitchFamily="66" charset="0"/>
                <a:cs typeface="Estrangelo Edessa" panose="03080600000000000000" pitchFamily="66" charset="0"/>
              </a:rPr>
              <a:t> of the </a:t>
            </a:r>
            <a:r>
              <a:rPr lang="it-IT" i="1" dirty="0" smtClean="0">
                <a:latin typeface="Estrangelo Edessa" panose="03080600000000000000" pitchFamily="66" charset="0"/>
                <a:cs typeface="Estrangelo Edessa" panose="03080600000000000000" pitchFamily="66" charset="0"/>
              </a:rPr>
              <a:t>samurai </a:t>
            </a:r>
            <a:r>
              <a:rPr lang="it-IT" dirty="0" smtClean="0">
                <a:latin typeface="Estrangelo Edessa" panose="03080600000000000000" pitchFamily="66" charset="0"/>
                <a:cs typeface="Estrangelo Edessa" panose="03080600000000000000" pitchFamily="66" charset="0"/>
              </a:rPr>
              <a:t>and the </a:t>
            </a:r>
            <a:r>
              <a:rPr lang="it-IT" i="1" dirty="0" smtClean="0">
                <a:latin typeface="Estrangelo Edessa" panose="03080600000000000000" pitchFamily="66" charset="0"/>
                <a:cs typeface="Estrangelo Edessa" panose="03080600000000000000" pitchFamily="66" charset="0"/>
              </a:rPr>
              <a:t>Shogun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destroyed</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all</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power</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acquired</a:t>
            </a:r>
            <a:r>
              <a:rPr lang="it-IT" dirty="0" smtClean="0">
                <a:latin typeface="Estrangelo Edessa" panose="03080600000000000000" pitchFamily="66" charset="0"/>
                <a:cs typeface="Estrangelo Edessa" panose="03080600000000000000" pitchFamily="66" charset="0"/>
              </a:rPr>
              <a:t> by the </a:t>
            </a:r>
            <a:r>
              <a:rPr lang="it-IT" dirty="0" err="1" smtClean="0">
                <a:latin typeface="Estrangelo Edessa" panose="03080600000000000000" pitchFamily="66" charset="0"/>
                <a:cs typeface="Estrangelo Edessa" panose="03080600000000000000" pitchFamily="66" charset="0"/>
              </a:rPr>
              <a:t>Emperor</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At the </a:t>
            </a:r>
            <a:r>
              <a:rPr lang="it-IT" dirty="0" err="1" smtClean="0">
                <a:latin typeface="Estrangelo Edessa" panose="03080600000000000000" pitchFamily="66" charset="0"/>
                <a:cs typeface="Estrangelo Edessa" panose="03080600000000000000" pitchFamily="66" charset="0"/>
              </a:rPr>
              <a:t>beginning</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lots</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sites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were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destroyed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representing</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past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system</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ideology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both</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civil</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religious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buildings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In the </a:t>
            </a:r>
            <a:r>
              <a:rPr lang="it-IT" dirty="0" err="1" smtClean="0">
                <a:latin typeface="Estrangelo Edessa" panose="03080600000000000000" pitchFamily="66" charset="0"/>
                <a:cs typeface="Estrangelo Edessa" panose="03080600000000000000" pitchFamily="66" charset="0"/>
              </a:rPr>
              <a:t>meantime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this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feudal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period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that</a:t>
            </a:r>
            <a:r>
              <a:rPr lang="it-IT" dirty="0" smtClean="0">
                <a:latin typeface="Estrangelo Edessa" panose="03080600000000000000" pitchFamily="66" charset="0"/>
                <a:cs typeface="Estrangelo Edessa" panose="03080600000000000000" pitchFamily="66" charset="0"/>
              </a:rPr>
              <a:t> a </a:t>
            </a:r>
            <a:r>
              <a:rPr lang="it-IT" dirty="0" err="1" smtClean="0">
                <a:latin typeface="Estrangelo Edessa" panose="03080600000000000000" pitchFamily="66" charset="0"/>
                <a:cs typeface="Estrangelo Edessa" panose="03080600000000000000" pitchFamily="66" charset="0"/>
              </a:rPr>
              <a:t>certain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sensibility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focalising</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matter</a:t>
            </a:r>
            <a:r>
              <a:rPr lang="it-IT" dirty="0" smtClean="0">
                <a:latin typeface="Estrangelo Edessa" panose="03080600000000000000" pitchFamily="66" charset="0"/>
                <a:cs typeface="Estrangelo Edessa" panose="03080600000000000000" pitchFamily="66" charset="0"/>
              </a:rPr>
              <a:t> of the beauty </a:t>
            </a:r>
            <a:r>
              <a:rPr lang="it-IT" dirty="0" err="1" smtClean="0">
                <a:latin typeface="Estrangelo Edessa" panose="03080600000000000000" pitchFamily="66" charset="0"/>
                <a:cs typeface="Estrangelo Edessa" panose="03080600000000000000" pitchFamily="66" charset="0"/>
              </a:rPr>
              <a:t>emerged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recognizing</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artistic</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value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treasures</a:t>
            </a:r>
            <a:r>
              <a:rPr lang="it-IT" dirty="0" smtClean="0">
                <a:latin typeface="Estrangelo Edessa" panose="03080600000000000000" pitchFamily="66" charset="0"/>
                <a:cs typeface="Estrangelo Edessa" panose="03080600000000000000" pitchFamily="66" charset="0"/>
              </a:rPr>
              <a:t> of art»</a:t>
            </a: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415707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mission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Sadanobu</a:t>
            </a:r>
            <a:r>
              <a:rPr lang="it-IT" dirty="0" smtClean="0">
                <a:latin typeface="Estrangelo Edessa" panose="03080600000000000000" pitchFamily="66" charset="0"/>
                <a:cs typeface="Estrangelo Edessa" panose="03080600000000000000" pitchFamily="66" charset="0"/>
              </a:rPr>
              <a:t>»</a:t>
            </a:r>
            <a:endParaRPr lang="it-IT" dirty="0">
              <a:latin typeface="Estrangelo Edessa" panose="03080600000000000000" pitchFamily="66" charset="0"/>
              <a:cs typeface="Estrangelo Edessa" panose="03080600000000000000" pitchFamily="66" charset="0"/>
            </a:endParaRPr>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90057" y="1413163"/>
            <a:ext cx="3265713" cy="3491345"/>
          </a:xfrm>
        </p:spPr>
      </p:pic>
      <p:sp>
        <p:nvSpPr>
          <p:cNvPr id="5" name="CasellaDiTesto 4"/>
          <p:cNvSpPr txBox="1"/>
          <p:nvPr/>
        </p:nvSpPr>
        <p:spPr>
          <a:xfrm>
            <a:off x="2090057" y="5130140"/>
            <a:ext cx="2313454" cy="923330"/>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Matsudaira</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Sadanobu</a:t>
            </a:r>
            <a:r>
              <a:rPr lang="it-IT" i="1" dirty="0">
                <a:latin typeface="Estrangelo Edessa" panose="03080600000000000000" pitchFamily="66" charset="0"/>
                <a:cs typeface="Estrangelo Edessa" panose="03080600000000000000" pitchFamily="66" charset="0"/>
              </a:rPr>
              <a:t> </a:t>
            </a:r>
            <a:endParaRPr lang="it-IT" i="1" dirty="0" smtClean="0">
              <a:latin typeface="Estrangelo Edessa" panose="03080600000000000000" pitchFamily="66" charset="0"/>
              <a:cs typeface="Estrangelo Edessa" panose="03080600000000000000" pitchFamily="66" charset="0"/>
            </a:endParaRPr>
          </a:p>
          <a:p>
            <a:r>
              <a:rPr lang="it-IT" i="1" dirty="0" smtClean="0">
                <a:latin typeface="Estrangelo Edessa" panose="03080600000000000000" pitchFamily="66" charset="0"/>
                <a:cs typeface="Estrangelo Edessa" panose="03080600000000000000" pitchFamily="66" charset="0"/>
              </a:rPr>
              <a:t>(1758 – 1829) </a:t>
            </a:r>
          </a:p>
          <a:p>
            <a:r>
              <a:rPr lang="it-IT" i="1" dirty="0" smtClean="0">
                <a:latin typeface="Estrangelo Edessa" panose="03080600000000000000" pitchFamily="66" charset="0"/>
                <a:cs typeface="Estrangelo Edessa" panose="03080600000000000000" pitchFamily="66" charset="0"/>
              </a:rPr>
              <a:t>Supreme </a:t>
            </a:r>
            <a:r>
              <a:rPr lang="it-IT" i="1" dirty="0" err="1" smtClean="0">
                <a:latin typeface="Estrangelo Edessa" panose="03080600000000000000" pitchFamily="66" charset="0"/>
                <a:cs typeface="Estrangelo Edessa" panose="03080600000000000000" pitchFamily="66" charset="0"/>
              </a:rPr>
              <a:t>Military</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Chief</a:t>
            </a:r>
            <a:endParaRPr lang="it-IT" i="1" dirty="0">
              <a:latin typeface="Estrangelo Edessa" panose="03080600000000000000" pitchFamily="66" charset="0"/>
              <a:cs typeface="Estrangelo Edessa" panose="03080600000000000000" pitchFamily="66" charset="0"/>
            </a:endParaRPr>
          </a:p>
        </p:txBody>
      </p:sp>
      <p:sp>
        <p:nvSpPr>
          <p:cNvPr id="3" name="CasellaDiTesto 2"/>
          <p:cNvSpPr txBox="1"/>
          <p:nvPr/>
        </p:nvSpPr>
        <p:spPr>
          <a:xfrm>
            <a:off x="5581403" y="1905000"/>
            <a:ext cx="6026009" cy="1200329"/>
          </a:xfrm>
          <a:prstGeom prst="rect">
            <a:avLst/>
          </a:prstGeom>
          <a:noFill/>
        </p:spPr>
        <p:txBody>
          <a:bodyPr wrap="none" rtlCol="0">
            <a:spAutoFit/>
          </a:bodyPr>
          <a:lstStyle/>
          <a:p>
            <a:r>
              <a:rPr lang="it-IT" i="1" dirty="0" smtClean="0">
                <a:latin typeface="Estrangelo Edessa" panose="03080600000000000000" pitchFamily="66" charset="0"/>
                <a:cs typeface="Estrangelo Edessa" panose="03080600000000000000" pitchFamily="66" charset="0"/>
              </a:rPr>
              <a:t>He </a:t>
            </a:r>
            <a:r>
              <a:rPr lang="it-IT" i="1" dirty="0" err="1" smtClean="0">
                <a:latin typeface="Estrangelo Edessa" panose="03080600000000000000" pitchFamily="66" charset="0"/>
                <a:cs typeface="Estrangelo Edessa" panose="03080600000000000000" pitchFamily="66" charset="0"/>
              </a:rPr>
              <a:t>entrusted</a:t>
            </a:r>
            <a:r>
              <a:rPr lang="it-IT" i="1" dirty="0" smtClean="0">
                <a:latin typeface="Estrangelo Edessa" panose="03080600000000000000" pitchFamily="66" charset="0"/>
                <a:cs typeface="Estrangelo Edessa" panose="03080600000000000000" pitchFamily="66" charset="0"/>
              </a:rPr>
              <a:t> to the </a:t>
            </a:r>
            <a:r>
              <a:rPr lang="it-IT" i="1" dirty="0" err="1" smtClean="0">
                <a:latin typeface="Estrangelo Edessa" panose="03080600000000000000" pitchFamily="66" charset="0"/>
                <a:cs typeface="Estrangelo Edessa" panose="03080600000000000000" pitchFamily="66" charset="0"/>
              </a:rPr>
              <a:t>famous</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peinter</a:t>
            </a:r>
            <a:r>
              <a:rPr lang="it-IT" i="1" dirty="0" smtClean="0">
                <a:latin typeface="Estrangelo Edessa" panose="03080600000000000000" pitchFamily="66" charset="0"/>
                <a:cs typeface="Estrangelo Edessa" panose="03080600000000000000" pitchFamily="66" charset="0"/>
              </a:rPr>
              <a:t> Tani </a:t>
            </a:r>
            <a:r>
              <a:rPr lang="it-IT" i="1" dirty="0" err="1" smtClean="0">
                <a:latin typeface="Estrangelo Edessa" panose="03080600000000000000" pitchFamily="66" charset="0"/>
                <a:cs typeface="Estrangelo Edessa" panose="03080600000000000000" pitchFamily="66" charset="0"/>
              </a:rPr>
              <a:t>Bonchu</a:t>
            </a:r>
            <a:r>
              <a:rPr lang="it-IT" i="1" dirty="0" smtClean="0">
                <a:latin typeface="Estrangelo Edessa" panose="03080600000000000000" pitchFamily="66" charset="0"/>
                <a:cs typeface="Estrangelo Edessa" panose="03080600000000000000" pitchFamily="66" charset="0"/>
              </a:rPr>
              <a:t> a </a:t>
            </a:r>
            <a:r>
              <a:rPr lang="it-IT" i="1" dirty="0" err="1" smtClean="0">
                <a:latin typeface="Estrangelo Edessa" panose="03080600000000000000" pitchFamily="66" charset="0"/>
                <a:cs typeface="Estrangelo Edessa" panose="03080600000000000000" pitchFamily="66" charset="0"/>
              </a:rPr>
              <a:t>recognition</a:t>
            </a:r>
            <a:r>
              <a:rPr lang="it-IT" i="1" dirty="0" smtClean="0">
                <a:latin typeface="Estrangelo Edessa" panose="03080600000000000000" pitchFamily="66" charset="0"/>
                <a:cs typeface="Estrangelo Edessa" panose="03080600000000000000" pitchFamily="66" charset="0"/>
              </a:rPr>
              <a:t> </a:t>
            </a:r>
          </a:p>
          <a:p>
            <a:r>
              <a:rPr lang="it-IT" i="1" dirty="0">
                <a:latin typeface="Estrangelo Edessa" panose="03080600000000000000" pitchFamily="66" charset="0"/>
                <a:cs typeface="Estrangelo Edessa" panose="03080600000000000000" pitchFamily="66" charset="0"/>
              </a:rPr>
              <a:t>o</a:t>
            </a:r>
            <a:r>
              <a:rPr lang="it-IT" i="1" dirty="0" smtClean="0">
                <a:latin typeface="Estrangelo Edessa" panose="03080600000000000000" pitchFamily="66" charset="0"/>
                <a:cs typeface="Estrangelo Edessa" panose="03080600000000000000" pitchFamily="66" charset="0"/>
              </a:rPr>
              <a:t>f </a:t>
            </a:r>
            <a:r>
              <a:rPr lang="it-IT" i="1" dirty="0" err="1" smtClean="0">
                <a:latin typeface="Estrangelo Edessa" panose="03080600000000000000" pitchFamily="66" charset="0"/>
                <a:cs typeface="Estrangelo Edessa" panose="03080600000000000000" pitchFamily="66" charset="0"/>
              </a:rPr>
              <a:t>works</a:t>
            </a:r>
            <a:r>
              <a:rPr lang="it-IT" i="1" dirty="0" smtClean="0">
                <a:latin typeface="Estrangelo Edessa" panose="03080600000000000000" pitchFamily="66" charset="0"/>
                <a:cs typeface="Estrangelo Edessa" panose="03080600000000000000" pitchFamily="66" charset="0"/>
              </a:rPr>
              <a:t> of art in Japan.</a:t>
            </a:r>
          </a:p>
          <a:p>
            <a:r>
              <a:rPr lang="it-IT" i="1" dirty="0" smtClean="0">
                <a:latin typeface="Estrangelo Edessa" panose="03080600000000000000" pitchFamily="66" charset="0"/>
                <a:cs typeface="Estrangelo Edessa" panose="03080600000000000000" pitchFamily="66" charset="0"/>
              </a:rPr>
              <a:t>At the end of the </a:t>
            </a:r>
            <a:r>
              <a:rPr lang="it-IT" i="1" dirty="0" err="1" smtClean="0">
                <a:latin typeface="Estrangelo Edessa" panose="03080600000000000000" pitchFamily="66" charset="0"/>
                <a:cs typeface="Estrangelo Edessa" panose="03080600000000000000" pitchFamily="66" charset="0"/>
              </a:rPr>
              <a:t>recognition</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works</a:t>
            </a:r>
            <a:r>
              <a:rPr lang="it-IT" i="1" dirty="0" smtClean="0">
                <a:latin typeface="Estrangelo Edessa" panose="03080600000000000000" pitchFamily="66" charset="0"/>
                <a:cs typeface="Estrangelo Edessa" panose="03080600000000000000" pitchFamily="66" charset="0"/>
              </a:rPr>
              <a:t> of art </a:t>
            </a:r>
            <a:r>
              <a:rPr lang="it-IT" i="1" dirty="0" err="1" smtClean="0">
                <a:latin typeface="Estrangelo Edessa" panose="03080600000000000000" pitchFamily="66" charset="0"/>
                <a:cs typeface="Estrangelo Edessa" panose="03080600000000000000" pitchFamily="66" charset="0"/>
              </a:rPr>
              <a:t>were</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recollected</a:t>
            </a:r>
            <a:r>
              <a:rPr lang="it-IT" i="1" dirty="0" smtClean="0">
                <a:latin typeface="Estrangelo Edessa" panose="03080600000000000000" pitchFamily="66" charset="0"/>
                <a:cs typeface="Estrangelo Edessa" panose="03080600000000000000" pitchFamily="66" charset="0"/>
              </a:rPr>
              <a:t> and </a:t>
            </a:r>
          </a:p>
          <a:p>
            <a:r>
              <a:rPr lang="it-IT" i="1" dirty="0" err="1">
                <a:latin typeface="Estrangelo Edessa" panose="03080600000000000000" pitchFamily="66" charset="0"/>
                <a:cs typeface="Estrangelo Edessa" panose="03080600000000000000" pitchFamily="66" charset="0"/>
              </a:rPr>
              <a:t>c</a:t>
            </a:r>
            <a:r>
              <a:rPr lang="it-IT" i="1" dirty="0" err="1" smtClean="0">
                <a:latin typeface="Estrangelo Edessa" panose="03080600000000000000" pitchFamily="66" charset="0"/>
                <a:cs typeface="Estrangelo Edessa" panose="03080600000000000000" pitchFamily="66" charset="0"/>
              </a:rPr>
              <a:t>lassified</a:t>
            </a:r>
            <a:r>
              <a:rPr lang="it-IT" i="1" dirty="0" smtClean="0">
                <a:latin typeface="Estrangelo Edessa" panose="03080600000000000000" pitchFamily="66" charset="0"/>
                <a:cs typeface="Estrangelo Edessa" panose="03080600000000000000" pitchFamily="66" charset="0"/>
              </a:rPr>
              <a:t> in </a:t>
            </a:r>
            <a:r>
              <a:rPr lang="it-IT" i="1" dirty="0" err="1" smtClean="0">
                <a:latin typeface="Estrangelo Edessa" panose="03080600000000000000" pitchFamily="66" charset="0"/>
                <a:cs typeface="Estrangelo Edessa" panose="03080600000000000000" pitchFamily="66" charset="0"/>
              </a:rPr>
              <a:t>ten</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classes</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giving</a:t>
            </a:r>
            <a:r>
              <a:rPr lang="it-IT" i="1" dirty="0" smtClean="0">
                <a:latin typeface="Estrangelo Edessa" panose="03080600000000000000" pitchFamily="66" charset="0"/>
                <a:cs typeface="Estrangelo Edessa" panose="03080600000000000000" pitchFamily="66" charset="0"/>
              </a:rPr>
              <a:t> a </a:t>
            </a:r>
            <a:r>
              <a:rPr lang="it-IT" i="1" dirty="0" err="1" smtClean="0">
                <a:latin typeface="Estrangelo Edessa" panose="03080600000000000000" pitchFamily="66" charset="0"/>
                <a:cs typeface="Estrangelo Edessa" panose="03080600000000000000" pitchFamily="66" charset="0"/>
              </a:rPr>
              <a:t>sort</a:t>
            </a:r>
            <a:r>
              <a:rPr lang="it-IT" i="1" dirty="0" smtClean="0">
                <a:latin typeface="Estrangelo Edessa" panose="03080600000000000000" pitchFamily="66" charset="0"/>
                <a:cs typeface="Estrangelo Edessa" panose="03080600000000000000" pitchFamily="66" charset="0"/>
              </a:rPr>
              <a:t> of «</a:t>
            </a:r>
            <a:r>
              <a:rPr lang="it-IT" i="1" dirty="0" err="1" smtClean="0">
                <a:latin typeface="Estrangelo Edessa" panose="03080600000000000000" pitchFamily="66" charset="0"/>
                <a:cs typeface="Estrangelo Edessa" panose="03080600000000000000" pitchFamily="66" charset="0"/>
              </a:rPr>
              <a:t>collection</a:t>
            </a:r>
            <a:r>
              <a:rPr lang="it-IT" i="1" dirty="0" smtClean="0">
                <a:latin typeface="Estrangelo Edessa" panose="03080600000000000000" pitchFamily="66" charset="0"/>
                <a:cs typeface="Estrangelo Edessa" panose="03080600000000000000" pitchFamily="66" charset="0"/>
              </a:rPr>
              <a:t> of data»</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420667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Estrangelo Edessa" panose="03080600000000000000" pitchFamily="66" charset="0"/>
                <a:cs typeface="Estrangelo Edessa" panose="03080600000000000000" pitchFamily="66" charset="0"/>
              </a:rPr>
              <a:t>Influences</a:t>
            </a:r>
            <a:r>
              <a:rPr lang="it-IT" dirty="0" smtClean="0">
                <a:latin typeface="Estrangelo Edessa" panose="03080600000000000000" pitchFamily="66" charset="0"/>
                <a:cs typeface="Estrangelo Edessa" panose="03080600000000000000" pitchFamily="66" charset="0"/>
              </a:rPr>
              <a:t> from the Western world</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smtClean="0">
                <a:latin typeface="Estrangelo Edessa" panose="03080600000000000000" pitchFamily="66" charset="0"/>
                <a:cs typeface="Estrangelo Edessa" panose="03080600000000000000" pitchFamily="66" charset="0"/>
              </a:rPr>
              <a:t>At the end of the </a:t>
            </a:r>
            <a:r>
              <a:rPr lang="it-IT" dirty="0" err="1" smtClean="0">
                <a:latin typeface="Estrangelo Edessa" panose="03080600000000000000" pitchFamily="66" charset="0"/>
                <a:cs typeface="Estrangelo Edessa" panose="03080600000000000000" pitchFamily="66" charset="0"/>
              </a:rPr>
              <a:t>feudal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period</a:t>
            </a:r>
            <a:r>
              <a:rPr lang="it-IT" dirty="0" smtClean="0">
                <a:latin typeface="Estrangelo Edessa" panose="03080600000000000000" pitchFamily="66" charset="0"/>
                <a:cs typeface="Estrangelo Edessa" panose="03080600000000000000" pitchFamily="66" charset="0"/>
              </a:rPr>
              <a:t>, some </a:t>
            </a:r>
            <a:r>
              <a:rPr lang="it-IT" dirty="0" err="1" smtClean="0">
                <a:latin typeface="Estrangelo Edessa" panose="03080600000000000000" pitchFamily="66" charset="0"/>
                <a:cs typeface="Estrangelo Edessa" panose="03080600000000000000" pitchFamily="66" charset="0"/>
              </a:rPr>
              <a:t>important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influences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were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already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present</a:t>
            </a:r>
            <a:r>
              <a:rPr lang="it-IT" dirty="0" smtClean="0">
                <a:latin typeface="Estrangelo Edessa" panose="03080600000000000000" pitchFamily="66" charset="0"/>
                <a:cs typeface="Estrangelo Edessa" panose="03080600000000000000" pitchFamily="66" charset="0"/>
              </a:rPr>
              <a:t>, ad in </a:t>
            </a:r>
            <a:r>
              <a:rPr lang="it-IT" dirty="0" err="1" smtClean="0">
                <a:latin typeface="Estrangelo Edessa" panose="03080600000000000000" pitchFamily="66" charset="0"/>
                <a:cs typeface="Estrangelo Edessa" panose="03080600000000000000" pitchFamily="66" charset="0"/>
              </a:rPr>
              <a:t>particular</a:t>
            </a:r>
            <a:r>
              <a:rPr lang="it-IT" dirty="0" smtClean="0">
                <a:latin typeface="Estrangelo Edessa" panose="03080600000000000000" pitchFamily="66" charset="0"/>
                <a:cs typeface="Estrangelo Edessa" panose="03080600000000000000" pitchFamily="66" charset="0"/>
              </a:rPr>
              <a:t>:</a:t>
            </a:r>
          </a:p>
          <a:p>
            <a:pPr marL="0" indent="0" algn="just">
              <a:buNone/>
            </a:pPr>
            <a:endParaRPr lang="it-IT" dirty="0">
              <a:latin typeface="Estrangelo Edessa" panose="03080600000000000000" pitchFamily="66" charset="0"/>
              <a:cs typeface="Estrangelo Edessa" panose="03080600000000000000" pitchFamily="66" charset="0"/>
            </a:endParaRPr>
          </a:p>
          <a:p>
            <a:pPr algn="just">
              <a:buAutoNum type="alphaLcParenR"/>
            </a:pPr>
            <a:r>
              <a:rPr lang="it-IT" dirty="0" smtClean="0">
                <a:latin typeface="Estrangelo Edessa" panose="03080600000000000000" pitchFamily="66" charset="0"/>
                <a:cs typeface="Estrangelo Edessa" panose="03080600000000000000" pitchFamily="66" charset="0"/>
              </a:rPr>
              <a:t>In 1855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opened</a:t>
            </a:r>
            <a:r>
              <a:rPr lang="it-IT" dirty="0" smtClean="0">
                <a:latin typeface="Estrangelo Edessa" panose="03080600000000000000" pitchFamily="66" charset="0"/>
                <a:cs typeface="Estrangelo Edessa" panose="03080600000000000000" pitchFamily="66" charset="0"/>
              </a:rPr>
              <a:t> in the city of Edo the «</a:t>
            </a:r>
            <a:r>
              <a:rPr lang="it-IT" dirty="0" err="1" smtClean="0">
                <a:latin typeface="Estrangelo Edessa" panose="03080600000000000000" pitchFamily="66" charset="0"/>
                <a:cs typeface="Estrangelo Edessa" panose="03080600000000000000" pitchFamily="66" charset="0"/>
              </a:rPr>
              <a:t>Institute</a:t>
            </a:r>
            <a:r>
              <a:rPr lang="it-IT" dirty="0" smtClean="0">
                <a:latin typeface="Estrangelo Edessa" panose="03080600000000000000" pitchFamily="66" charset="0"/>
                <a:cs typeface="Estrangelo Edessa" panose="03080600000000000000" pitchFamily="66" charset="0"/>
              </a:rPr>
              <a:t> for the Western Knowledge», in </a:t>
            </a:r>
            <a:r>
              <a:rPr lang="it-IT" dirty="0" err="1" smtClean="0">
                <a:latin typeface="Estrangelo Edessa" panose="03080600000000000000" pitchFamily="66" charset="0"/>
                <a:cs typeface="Estrangelo Edessa" panose="03080600000000000000" pitchFamily="66" charset="0"/>
              </a:rPr>
              <a:t>particular</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study</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foreign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languages</a:t>
            </a:r>
            <a:r>
              <a:rPr lang="it-IT" dirty="0" smtClean="0">
                <a:latin typeface="Estrangelo Edessa" panose="03080600000000000000" pitchFamily="66" charset="0"/>
                <a:cs typeface="Estrangelo Edessa" panose="03080600000000000000" pitchFamily="66" charset="0"/>
              </a:rPr>
              <a:t> – </a:t>
            </a:r>
            <a:r>
              <a:rPr lang="it-IT" dirty="0" err="1" smtClean="0">
                <a:latin typeface="Estrangelo Edessa" panose="03080600000000000000" pitchFamily="66" charset="0"/>
                <a:cs typeface="Estrangelo Edessa" panose="03080600000000000000" pitchFamily="66" charset="0"/>
              </a:rPr>
              <a:t>Dutch</a:t>
            </a:r>
            <a:r>
              <a:rPr lang="it-IT" dirty="0" smtClean="0">
                <a:latin typeface="Estrangelo Edessa" panose="03080600000000000000" pitchFamily="66" charset="0"/>
                <a:cs typeface="Estrangelo Edessa" panose="03080600000000000000" pitchFamily="66" charset="0"/>
              </a:rPr>
              <a:t>, French, English;</a:t>
            </a:r>
          </a:p>
          <a:p>
            <a:pPr algn="just">
              <a:buAutoNum type="alphaLcParenR"/>
            </a:pPr>
            <a:r>
              <a:rPr lang="it-IT" dirty="0" smtClean="0">
                <a:latin typeface="Estrangelo Edessa" panose="03080600000000000000" pitchFamily="66" charset="0"/>
                <a:cs typeface="Estrangelo Edessa" panose="03080600000000000000" pitchFamily="66" charset="0"/>
              </a:rPr>
              <a:t>In 1862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transformed</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Institute</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investigation</a:t>
            </a:r>
            <a:r>
              <a:rPr lang="it-IT" dirty="0" smtClean="0">
                <a:latin typeface="Estrangelo Edessa" panose="03080600000000000000" pitchFamily="66" charset="0"/>
                <a:cs typeface="Estrangelo Edessa" panose="03080600000000000000" pitchFamily="66" charset="0"/>
              </a:rPr>
              <a:t> of the Western books»;</a:t>
            </a:r>
          </a:p>
          <a:p>
            <a:pPr algn="just">
              <a:buAutoNum type="alphaLcParenR"/>
            </a:pPr>
            <a:r>
              <a:rPr lang="it-IT" dirty="0" smtClean="0">
                <a:latin typeface="Estrangelo Edessa" panose="03080600000000000000" pitchFamily="66" charset="0"/>
                <a:cs typeface="Estrangelo Edessa" panose="03080600000000000000" pitchFamily="66" charset="0"/>
              </a:rPr>
              <a:t>In 1877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acquired</a:t>
            </a:r>
            <a:r>
              <a:rPr lang="it-IT" dirty="0" smtClean="0">
                <a:latin typeface="Estrangelo Edessa" panose="03080600000000000000" pitchFamily="66" charset="0"/>
                <a:cs typeface="Estrangelo Edessa" panose="03080600000000000000" pitchFamily="66" charset="0"/>
              </a:rPr>
              <a:t> under the </a:t>
            </a:r>
            <a:r>
              <a:rPr lang="it-IT" dirty="0" err="1" smtClean="0">
                <a:latin typeface="Estrangelo Edessa" panose="03080600000000000000" pitchFamily="66" charset="0"/>
                <a:cs typeface="Estrangelo Edessa" panose="03080600000000000000" pitchFamily="66" charset="0"/>
              </a:rPr>
              <a:t>direction</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University</a:t>
            </a:r>
            <a:r>
              <a:rPr lang="it-IT" dirty="0" smtClean="0">
                <a:latin typeface="Estrangelo Edessa" panose="03080600000000000000" pitchFamily="66" charset="0"/>
                <a:cs typeface="Estrangelo Edessa" panose="03080600000000000000" pitchFamily="66" charset="0"/>
              </a:rPr>
              <a:t> of Tokyo</a:t>
            </a:r>
            <a:endParaRPr lang="it-IT" dirty="0">
              <a:latin typeface="Estrangelo Edessa" panose="03080600000000000000" pitchFamily="66" charset="0"/>
              <a:cs typeface="Estrangelo Edessa" panose="03080600000000000000" pitchFamily="66" charset="0"/>
            </a:endParaRPr>
          </a:p>
        </p:txBody>
      </p:sp>
      <p:cxnSp>
        <p:nvCxnSpPr>
          <p:cNvPr id="5" name="Connettore 2 4"/>
          <p:cNvCxnSpPr/>
          <p:nvPr/>
        </p:nvCxnSpPr>
        <p:spPr>
          <a:xfrm flipV="1">
            <a:off x="2589212" y="4904509"/>
            <a:ext cx="712128" cy="748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2589212" y="5911222"/>
            <a:ext cx="4384534" cy="369332"/>
          </a:xfrm>
          <a:prstGeom prst="rect">
            <a:avLst/>
          </a:prstGeom>
          <a:noFill/>
        </p:spPr>
        <p:txBody>
          <a:bodyPr wrap="none" rtlCol="0">
            <a:spAutoFit/>
          </a:bodyPr>
          <a:lstStyle/>
          <a:p>
            <a:r>
              <a:rPr lang="it-IT" i="1" dirty="0" smtClean="0">
                <a:solidFill>
                  <a:schemeClr val="accent1"/>
                </a:solidFill>
                <a:latin typeface="Estrangelo Edessa" panose="03080600000000000000" pitchFamily="66" charset="0"/>
                <a:cs typeface="Estrangelo Edessa" panose="03080600000000000000" pitchFamily="66" charset="0"/>
              </a:rPr>
              <a:t>A </a:t>
            </a:r>
            <a:r>
              <a:rPr lang="it-IT" i="1" dirty="0" err="1" smtClean="0">
                <a:solidFill>
                  <a:schemeClr val="accent1"/>
                </a:solidFill>
                <a:latin typeface="Estrangelo Edessa" panose="03080600000000000000" pitchFamily="66" charset="0"/>
                <a:cs typeface="Estrangelo Edessa" panose="03080600000000000000" pitchFamily="66" charset="0"/>
              </a:rPr>
              <a:t>process</a:t>
            </a:r>
            <a:r>
              <a:rPr lang="it-IT" i="1" dirty="0" smtClean="0">
                <a:solidFill>
                  <a:schemeClr val="accent1"/>
                </a:solidFill>
                <a:latin typeface="Estrangelo Edessa" panose="03080600000000000000" pitchFamily="66" charset="0"/>
                <a:cs typeface="Estrangelo Edessa" panose="03080600000000000000" pitchFamily="66" charset="0"/>
              </a:rPr>
              <a:t> of </a:t>
            </a:r>
            <a:r>
              <a:rPr lang="it-IT" i="1" dirty="0" err="1" smtClean="0">
                <a:solidFill>
                  <a:schemeClr val="accent1"/>
                </a:solidFill>
                <a:latin typeface="Estrangelo Edessa" panose="03080600000000000000" pitchFamily="66" charset="0"/>
                <a:cs typeface="Estrangelo Edessa" panose="03080600000000000000" pitchFamily="66" charset="0"/>
              </a:rPr>
              <a:t>centralization</a:t>
            </a:r>
            <a:r>
              <a:rPr lang="it-IT" i="1" dirty="0" smtClean="0">
                <a:solidFill>
                  <a:schemeClr val="accent1"/>
                </a:solidFill>
                <a:latin typeface="Estrangelo Edessa" panose="03080600000000000000" pitchFamily="66" charset="0"/>
                <a:cs typeface="Estrangelo Edessa" panose="03080600000000000000" pitchFamily="66" charset="0"/>
              </a:rPr>
              <a:t> and State-building</a:t>
            </a:r>
            <a:endParaRPr lang="it-IT" i="1" dirty="0">
              <a:solidFill>
                <a:schemeClr val="accent1"/>
              </a:solidFill>
              <a:latin typeface="Estrangelo Edessa" panose="03080600000000000000" pitchFamily="66" charset="0"/>
              <a:cs typeface="Estrangelo Edessa" panose="03080600000000000000" pitchFamily="66" charset="0"/>
            </a:endParaRPr>
          </a:p>
        </p:txBody>
      </p:sp>
      <p:cxnSp>
        <p:nvCxnSpPr>
          <p:cNvPr id="9" name="Connettore 2 8"/>
          <p:cNvCxnSpPr/>
          <p:nvPr/>
        </p:nvCxnSpPr>
        <p:spPr>
          <a:xfrm flipH="1" flipV="1">
            <a:off x="9203377" y="4904509"/>
            <a:ext cx="1056904" cy="902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9322130" y="6056416"/>
            <a:ext cx="1875835" cy="369332"/>
          </a:xfrm>
          <a:prstGeom prst="rect">
            <a:avLst/>
          </a:prstGeom>
          <a:noFill/>
        </p:spPr>
        <p:txBody>
          <a:bodyPr wrap="none" rtlCol="0">
            <a:spAutoFit/>
          </a:bodyPr>
          <a:lstStyle/>
          <a:p>
            <a:r>
              <a:rPr lang="it-IT" i="1" dirty="0" err="1" smtClean="0">
                <a:solidFill>
                  <a:schemeClr val="accent1"/>
                </a:solidFill>
                <a:latin typeface="Estrangelo Edessa" panose="03080600000000000000" pitchFamily="66" charset="0"/>
                <a:cs typeface="Estrangelo Edessa" panose="03080600000000000000" pitchFamily="66" charset="0"/>
              </a:rPr>
              <a:t>Foreign</a:t>
            </a:r>
            <a:r>
              <a:rPr lang="it-IT" i="1" dirty="0" smtClean="0">
                <a:solidFill>
                  <a:schemeClr val="accent1"/>
                </a:solidFill>
                <a:latin typeface="Estrangelo Edessa" panose="03080600000000000000" pitchFamily="66" charset="0"/>
                <a:cs typeface="Estrangelo Edessa" panose="03080600000000000000" pitchFamily="66" charset="0"/>
              </a:rPr>
              <a:t> </a:t>
            </a:r>
            <a:r>
              <a:rPr lang="it-IT" i="1" dirty="0" err="1" smtClean="0">
                <a:solidFill>
                  <a:schemeClr val="accent1"/>
                </a:solidFill>
                <a:latin typeface="Estrangelo Edessa" panose="03080600000000000000" pitchFamily="66" charset="0"/>
                <a:cs typeface="Estrangelo Edessa" panose="03080600000000000000" pitchFamily="66" charset="0"/>
              </a:rPr>
              <a:t>influences</a:t>
            </a:r>
            <a:endParaRPr lang="it-IT" i="1" dirty="0">
              <a:solidFill>
                <a:schemeClr val="accent1"/>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41591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anim calcmode="lin" valueType="num">
                                      <p:cBhvr>
                                        <p:cTn id="53" dur="1000" fill="hold"/>
                                        <p:tgtEl>
                                          <p:spTgt spid="11"/>
                                        </p:tgtEl>
                                        <p:attrNameLst>
                                          <p:attrName>ppt_x</p:attrName>
                                        </p:attrNameLst>
                                      </p:cBhvr>
                                      <p:tavLst>
                                        <p:tav tm="0">
                                          <p:val>
                                            <p:strVal val="#ppt_x"/>
                                          </p:val>
                                        </p:tav>
                                        <p:tav tm="100000">
                                          <p:val>
                                            <p:strVal val="#ppt_x"/>
                                          </p:val>
                                        </p:tav>
                                      </p:tavLst>
                                    </p:anim>
                                    <p:anim calcmode="lin" valueType="num">
                                      <p:cBhvr>
                                        <p:cTn id="5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process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centralization</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smtClean="0">
                <a:latin typeface="Estrangelo Edessa" panose="03080600000000000000" pitchFamily="66" charset="0"/>
                <a:cs typeface="Estrangelo Edessa" panose="03080600000000000000" pitchFamily="66" charset="0"/>
              </a:rPr>
              <a:t>A </a:t>
            </a:r>
            <a:r>
              <a:rPr lang="it-IT" dirty="0" err="1" smtClean="0">
                <a:latin typeface="Estrangelo Edessa" panose="03080600000000000000" pitchFamily="66" charset="0"/>
                <a:cs typeface="Estrangelo Edessa" panose="03080600000000000000" pitchFamily="66" charset="0"/>
              </a:rPr>
              <a:t>violent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action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against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Buddhism</a:t>
            </a:r>
            <a:r>
              <a:rPr lang="it-IT" dirty="0" smtClean="0">
                <a:latin typeface="Estrangelo Edessa" panose="03080600000000000000" pitchFamily="66" charset="0"/>
                <a:cs typeface="Estrangelo Edessa" panose="03080600000000000000" pitchFamily="66" charset="0"/>
              </a:rPr>
              <a:t>, with the </a:t>
            </a:r>
            <a:r>
              <a:rPr lang="it-IT" dirty="0" err="1" smtClean="0">
                <a:latin typeface="Estrangelo Edessa" panose="03080600000000000000" pitchFamily="66" charset="0"/>
                <a:cs typeface="Estrangelo Edessa" panose="03080600000000000000" pitchFamily="66" charset="0"/>
              </a:rPr>
              <a:t>aim</a:t>
            </a:r>
            <a:r>
              <a:rPr lang="it-IT" dirty="0" smtClean="0">
                <a:latin typeface="Estrangelo Edessa" panose="03080600000000000000" pitchFamily="66" charset="0"/>
                <a:cs typeface="Estrangelo Edessa" panose="03080600000000000000" pitchFamily="66" charset="0"/>
              </a:rPr>
              <a:t> to separate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from the </a:t>
            </a:r>
            <a:r>
              <a:rPr lang="it-IT" dirty="0" err="1" smtClean="0">
                <a:latin typeface="Estrangelo Edessa" panose="03080600000000000000" pitchFamily="66" charset="0"/>
                <a:cs typeface="Estrangelo Edessa" panose="03080600000000000000" pitchFamily="66" charset="0"/>
              </a:rPr>
              <a:t>Shintoism</a:t>
            </a:r>
            <a:r>
              <a:rPr lang="it-IT" dirty="0" smtClean="0">
                <a:latin typeface="Estrangelo Edessa" panose="03080600000000000000" pitchFamily="66" charset="0"/>
                <a:cs typeface="Estrangelo Edessa" panose="03080600000000000000" pitchFamily="66" charset="0"/>
              </a:rPr>
              <a:t>, with the </a:t>
            </a:r>
            <a:r>
              <a:rPr lang="it-IT" dirty="0" err="1" smtClean="0">
                <a:latin typeface="Estrangelo Edessa" panose="03080600000000000000" pitchFamily="66" charset="0"/>
                <a:cs typeface="Estrangelo Edessa" panose="03080600000000000000" pitchFamily="66" charset="0"/>
              </a:rPr>
              <a:t>consequence</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destruction</a:t>
            </a:r>
            <a:r>
              <a:rPr lang="it-IT" dirty="0" smtClean="0">
                <a:latin typeface="Estrangelo Edessa" panose="03080600000000000000" pitchFamily="66" charset="0"/>
                <a:cs typeface="Estrangelo Edessa" panose="03080600000000000000" pitchFamily="66" charset="0"/>
              </a:rPr>
              <a:t> of a large </a:t>
            </a:r>
            <a:r>
              <a:rPr lang="it-IT" dirty="0" err="1" smtClean="0">
                <a:latin typeface="Estrangelo Edessa" panose="03080600000000000000" pitchFamily="66" charset="0"/>
                <a:cs typeface="Estrangelo Edessa" panose="03080600000000000000" pitchFamily="66" charset="0"/>
              </a:rPr>
              <a:t>amount</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religlious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An </a:t>
            </a:r>
            <a:r>
              <a:rPr lang="it-IT" dirty="0" err="1" smtClean="0">
                <a:latin typeface="Estrangelo Edessa" panose="03080600000000000000" pitchFamily="66" charset="0"/>
                <a:cs typeface="Estrangelo Edessa" panose="03080600000000000000" pitchFamily="66" charset="0"/>
              </a:rPr>
              <a:t>action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study</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investigation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focalising</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japanese</a:t>
            </a:r>
            <a:r>
              <a:rPr lang="it-IT" dirty="0" smtClean="0">
                <a:latin typeface="Estrangelo Edessa" panose="03080600000000000000" pitchFamily="66" charset="0"/>
                <a:cs typeface="Estrangelo Edessa" panose="03080600000000000000" pitchFamily="66" charset="0"/>
              </a:rPr>
              <a:t> art; in </a:t>
            </a:r>
            <a:r>
              <a:rPr lang="it-IT" dirty="0" err="1" smtClean="0">
                <a:latin typeface="Estrangelo Edessa" panose="03080600000000000000" pitchFamily="66" charset="0"/>
                <a:cs typeface="Estrangelo Edessa" panose="03080600000000000000" pitchFamily="66" charset="0"/>
              </a:rPr>
              <a:t>this</a:t>
            </a:r>
            <a:r>
              <a:rPr lang="it-IT" dirty="0" smtClean="0">
                <a:latin typeface="Estrangelo Edessa" panose="03080600000000000000" pitchFamily="66" charset="0"/>
                <a:cs typeface="Estrangelo Edessa" panose="03080600000000000000" pitchFamily="66" charset="0"/>
              </a:rPr>
              <a:t> way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promoted</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recognition</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classification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works</a:t>
            </a:r>
            <a:r>
              <a:rPr lang="it-IT" dirty="0" smtClean="0">
                <a:latin typeface="Estrangelo Edessa" panose="03080600000000000000" pitchFamily="66" charset="0"/>
                <a:cs typeface="Estrangelo Edessa" panose="03080600000000000000" pitchFamily="66" charset="0"/>
              </a:rPr>
              <a:t> of art, </a:t>
            </a:r>
            <a:r>
              <a:rPr lang="it-IT" dirty="0" err="1" smtClean="0">
                <a:latin typeface="Estrangelo Edessa" panose="03080600000000000000" pitchFamily="66" charset="0"/>
                <a:cs typeface="Estrangelo Edessa" panose="03080600000000000000" pitchFamily="66" charset="0"/>
              </a:rPr>
              <a:t>ancient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buildings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sites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historical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interest</a:t>
            </a:r>
            <a:r>
              <a:rPr lang="it-IT" dirty="0" smtClean="0">
                <a:latin typeface="Estrangelo Edessa" panose="03080600000000000000" pitchFamily="66" charset="0"/>
                <a:cs typeface="Estrangelo Edessa" panose="03080600000000000000" pitchFamily="66" charset="0"/>
              </a:rPr>
              <a:t> by Machida </a:t>
            </a:r>
            <a:r>
              <a:rPr lang="it-IT" dirty="0" err="1" smtClean="0">
                <a:latin typeface="Estrangelo Edessa" panose="03080600000000000000" pitchFamily="66" charset="0"/>
                <a:cs typeface="Estrangelo Edessa" panose="03080600000000000000" pitchFamily="66" charset="0"/>
              </a:rPr>
              <a:t>Hisanari</a:t>
            </a:r>
            <a:r>
              <a:rPr lang="it-IT" dirty="0" smtClean="0">
                <a:latin typeface="Estrangelo Edessa" panose="03080600000000000000" pitchFamily="66" charset="0"/>
                <a:cs typeface="Estrangelo Edessa" panose="03080600000000000000" pitchFamily="66" charset="0"/>
              </a:rPr>
              <a:t> in 1872, with a double </a:t>
            </a:r>
            <a:r>
              <a:rPr lang="it-IT" dirty="0" err="1" smtClean="0">
                <a:latin typeface="Estrangelo Edessa" panose="03080600000000000000" pitchFamily="66" charset="0"/>
                <a:cs typeface="Estrangelo Edessa" panose="03080600000000000000" pitchFamily="66" charset="0"/>
              </a:rPr>
              <a:t>aim</a:t>
            </a:r>
            <a:r>
              <a:rPr lang="it-IT" dirty="0" smtClean="0">
                <a:latin typeface="Estrangelo Edessa" panose="03080600000000000000" pitchFamily="66" charset="0"/>
                <a:cs typeface="Estrangelo Edessa" panose="03080600000000000000" pitchFamily="66" charset="0"/>
              </a:rPr>
              <a:t>:</a:t>
            </a:r>
          </a:p>
          <a:p>
            <a:pPr marL="0" indent="0" algn="just">
              <a:buNone/>
            </a:pPr>
            <a:endParaRPr lang="it-IT" dirty="0">
              <a:latin typeface="Estrangelo Edessa" panose="03080600000000000000" pitchFamily="66" charset="0"/>
              <a:cs typeface="Estrangelo Edessa" panose="03080600000000000000" pitchFamily="66" charset="0"/>
            </a:endParaRPr>
          </a:p>
          <a:p>
            <a:pPr algn="just">
              <a:buAutoNum type="alphaLcParenR"/>
            </a:pPr>
            <a:r>
              <a:rPr lang="it-IT" dirty="0" smtClean="0">
                <a:latin typeface="Estrangelo Edessa" panose="03080600000000000000" pitchFamily="66" charset="0"/>
                <a:cs typeface="Estrangelo Edessa" panose="03080600000000000000" pitchFamily="66" charset="0"/>
              </a:rPr>
              <a:t>To </a:t>
            </a:r>
            <a:r>
              <a:rPr lang="it-IT" dirty="0" err="1" smtClean="0">
                <a:latin typeface="Estrangelo Edessa" panose="03080600000000000000" pitchFamily="66" charset="0"/>
                <a:cs typeface="Estrangelo Edessa" panose="03080600000000000000" pitchFamily="66" charset="0"/>
              </a:rPr>
              <a:t>know</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classify</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religious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 to control the </a:t>
            </a:r>
            <a:r>
              <a:rPr lang="it-IT" dirty="0" err="1" smtClean="0">
                <a:latin typeface="Estrangelo Edessa" panose="03080600000000000000" pitchFamily="66" charset="0"/>
                <a:cs typeface="Estrangelo Edessa" panose="03080600000000000000" pitchFamily="66" charset="0"/>
              </a:rPr>
              <a:t>process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secolarization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introduced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at</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beginning</a:t>
            </a:r>
            <a:r>
              <a:rPr lang="it-IT" dirty="0" smtClean="0">
                <a:latin typeface="Estrangelo Edessa" panose="03080600000000000000" pitchFamily="66" charset="0"/>
                <a:cs typeface="Estrangelo Edessa" panose="03080600000000000000" pitchFamily="66" charset="0"/>
              </a:rPr>
              <a:t> of the new </a:t>
            </a:r>
            <a:r>
              <a:rPr lang="it-IT" dirty="0" err="1" smtClean="0">
                <a:latin typeface="Estrangelo Edessa" panose="03080600000000000000" pitchFamily="66" charset="0"/>
                <a:cs typeface="Estrangelo Edessa" panose="03080600000000000000" pitchFamily="66" charset="0"/>
              </a:rPr>
              <a:t>period</a:t>
            </a:r>
            <a:r>
              <a:rPr lang="it-IT" dirty="0" smtClean="0">
                <a:latin typeface="Estrangelo Edessa" panose="03080600000000000000" pitchFamily="66" charset="0"/>
                <a:cs typeface="Estrangelo Edessa" panose="03080600000000000000" pitchFamily="66" charset="0"/>
              </a:rPr>
              <a:t>;</a:t>
            </a:r>
          </a:p>
          <a:p>
            <a:pPr algn="just">
              <a:buAutoNum type="alphaLcParenR"/>
            </a:pPr>
            <a:r>
              <a:rPr lang="it-IT" dirty="0" smtClean="0">
                <a:latin typeface="Estrangelo Edessa" panose="03080600000000000000" pitchFamily="66" charset="0"/>
                <a:cs typeface="Estrangelo Edessa" panose="03080600000000000000" pitchFamily="66" charset="0"/>
              </a:rPr>
              <a:t>To </a:t>
            </a:r>
            <a:r>
              <a:rPr lang="it-IT" dirty="0" err="1" smtClean="0">
                <a:latin typeface="Estrangelo Edessa" panose="03080600000000000000" pitchFamily="66" charset="0"/>
                <a:cs typeface="Estrangelo Edessa" panose="03080600000000000000" pitchFamily="66" charset="0"/>
              </a:rPr>
              <a:t>know</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classify</a:t>
            </a:r>
            <a:r>
              <a:rPr lang="it-IT" dirty="0" smtClean="0">
                <a:latin typeface="Estrangelo Edessa" panose="03080600000000000000" pitchFamily="66" charset="0"/>
                <a:cs typeface="Estrangelo Edessa" panose="03080600000000000000" pitchFamily="66" charset="0"/>
              </a:rPr>
              <a:t> the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 and the </a:t>
            </a:r>
            <a:r>
              <a:rPr lang="it-IT" dirty="0" err="1" smtClean="0">
                <a:latin typeface="Estrangelo Edessa" panose="03080600000000000000" pitchFamily="66" charset="0"/>
                <a:cs typeface="Estrangelo Edessa" panose="03080600000000000000" pitchFamily="66" charset="0"/>
              </a:rPr>
              <a:t>most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interesting</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 to </a:t>
            </a:r>
            <a:r>
              <a:rPr lang="it-IT" dirty="0" err="1" smtClean="0">
                <a:latin typeface="Estrangelo Edessa" panose="03080600000000000000" pitchFamily="66" charset="0"/>
                <a:cs typeface="Estrangelo Edessa" panose="03080600000000000000" pitchFamily="66" charset="0"/>
              </a:rPr>
              <a:t>send</a:t>
            </a:r>
            <a:r>
              <a:rPr lang="it-IT" dirty="0" smtClean="0">
                <a:latin typeface="Estrangelo Edessa" panose="03080600000000000000" pitchFamily="66" charset="0"/>
                <a:cs typeface="Estrangelo Edessa" panose="03080600000000000000" pitchFamily="66" charset="0"/>
              </a:rPr>
              <a:t> to the International </a:t>
            </a:r>
            <a:r>
              <a:rPr lang="it-IT" dirty="0" err="1" smtClean="0">
                <a:latin typeface="Estrangelo Edessa" panose="03080600000000000000" pitchFamily="66" charset="0"/>
                <a:cs typeface="Estrangelo Edessa" panose="03080600000000000000" pitchFamily="66" charset="0"/>
              </a:rPr>
              <a:t>Exhibition</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Wien</a:t>
            </a:r>
            <a:r>
              <a:rPr lang="it-IT" dirty="0" smtClean="0">
                <a:latin typeface="Estrangelo Edessa" panose="03080600000000000000" pitchFamily="66" charset="0"/>
                <a:cs typeface="Estrangelo Edessa" panose="03080600000000000000" pitchFamily="66" charset="0"/>
              </a:rPr>
              <a:t> of 1873</a:t>
            </a:r>
          </a:p>
          <a:p>
            <a:pPr marL="0" indent="0" algn="just">
              <a:buNone/>
            </a:pPr>
            <a:endParaRPr lang="it-IT" dirty="0">
              <a:latin typeface="Estrangelo Edessa" panose="03080600000000000000" pitchFamily="66" charset="0"/>
              <a:cs typeface="Estrangelo Edessa" panose="03080600000000000000" pitchFamily="66" charset="0"/>
            </a:endParaRPr>
          </a:p>
          <a:p>
            <a:pPr marL="0" indent="0" algn="just">
              <a:buNone/>
            </a:pP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36801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A first </a:t>
            </a:r>
            <a:r>
              <a:rPr lang="it-IT" dirty="0" err="1" smtClean="0">
                <a:latin typeface="Estrangelo Edessa" panose="03080600000000000000" pitchFamily="66" charset="0"/>
                <a:cs typeface="Estrangelo Edessa" panose="03080600000000000000" pitchFamily="66" charset="0"/>
              </a:rPr>
              <a:t>overlook</a:t>
            </a:r>
            <a:r>
              <a:rPr lang="it-IT" dirty="0" smtClean="0">
                <a:latin typeface="Estrangelo Edessa" panose="03080600000000000000" pitchFamily="66" charset="0"/>
                <a:cs typeface="Estrangelo Edessa" panose="03080600000000000000" pitchFamily="66" charset="0"/>
              </a:rPr>
              <a:t> on a </a:t>
            </a:r>
            <a:r>
              <a:rPr lang="it-IT" dirty="0" err="1" smtClean="0">
                <a:latin typeface="Estrangelo Edessa" panose="03080600000000000000" pitchFamily="66" charset="0"/>
                <a:cs typeface="Estrangelo Edessa" panose="03080600000000000000" pitchFamily="66" charset="0"/>
              </a:rPr>
              <a:t>great</a:t>
            </a:r>
            <a:r>
              <a:rPr lang="it-IT" dirty="0" smtClean="0">
                <a:latin typeface="Estrangelo Edessa" panose="03080600000000000000" pitchFamily="66" charset="0"/>
                <a:cs typeface="Estrangelo Edessa" panose="03080600000000000000" pitchFamily="66" charset="0"/>
              </a:rPr>
              <a:t> culture</a:t>
            </a:r>
            <a:endParaRPr lang="it-IT" dirty="0">
              <a:latin typeface="Estrangelo Edessa" panose="03080600000000000000" pitchFamily="66" charset="0"/>
              <a:cs typeface="Estrangelo Edessa" panose="03080600000000000000" pitchFamily="66" charset="0"/>
            </a:endParaRP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6821" y="1694213"/>
            <a:ext cx="2506239" cy="3778250"/>
          </a:xfr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6482" y="1694213"/>
            <a:ext cx="2011680" cy="3017520"/>
          </a:xfrm>
          <a:prstGeom prst="rect">
            <a:avLst/>
          </a:prstGeom>
        </p:spPr>
      </p:pic>
      <p:sp>
        <p:nvSpPr>
          <p:cNvPr id="6" name="CasellaDiTesto 5"/>
          <p:cNvSpPr txBox="1"/>
          <p:nvPr/>
        </p:nvSpPr>
        <p:spPr>
          <a:xfrm>
            <a:off x="5130140" y="5472463"/>
            <a:ext cx="5686172" cy="584775"/>
          </a:xfrm>
          <a:prstGeom prst="rect">
            <a:avLst/>
          </a:prstGeom>
          <a:noFill/>
        </p:spPr>
        <p:txBody>
          <a:bodyPr wrap="none" rtlCol="0">
            <a:spAutoFit/>
          </a:bodyPr>
          <a:lstStyle/>
          <a:p>
            <a:r>
              <a:rPr lang="it-IT" sz="1600" i="1" dirty="0" smtClean="0">
                <a:latin typeface="Estrangelo Edessa" panose="03080600000000000000" pitchFamily="66" charset="0"/>
                <a:cs typeface="Estrangelo Edessa" panose="03080600000000000000" pitchFamily="66" charset="0"/>
              </a:rPr>
              <a:t>The </a:t>
            </a:r>
            <a:r>
              <a:rPr lang="it-IT" sz="1600" i="1" dirty="0" err="1" smtClean="0">
                <a:latin typeface="Estrangelo Edessa" panose="03080600000000000000" pitchFamily="66" charset="0"/>
                <a:cs typeface="Estrangelo Edessa" panose="03080600000000000000" pitchFamily="66" charset="0"/>
              </a:rPr>
              <a:t>Army</a:t>
            </a:r>
            <a:r>
              <a:rPr lang="it-IT" sz="1600" i="1" dirty="0" smtClean="0">
                <a:latin typeface="Estrangelo Edessa" panose="03080600000000000000" pitchFamily="66" charset="0"/>
                <a:cs typeface="Estrangelo Edessa" panose="03080600000000000000" pitchFamily="66" charset="0"/>
              </a:rPr>
              <a:t> </a:t>
            </a:r>
            <a:r>
              <a:rPr lang="it-IT" sz="1600" i="1" dirty="0" err="1" smtClean="0">
                <a:latin typeface="Estrangelo Edessa" panose="03080600000000000000" pitchFamily="66" charset="0"/>
                <a:cs typeface="Estrangelo Edessa" panose="03080600000000000000" pitchFamily="66" charset="0"/>
              </a:rPr>
              <a:t>prepared</a:t>
            </a:r>
            <a:r>
              <a:rPr lang="it-IT" sz="1600" i="1" dirty="0" smtClean="0">
                <a:latin typeface="Estrangelo Edessa" panose="03080600000000000000" pitchFamily="66" charset="0"/>
                <a:cs typeface="Estrangelo Edessa" panose="03080600000000000000" pitchFamily="66" charset="0"/>
              </a:rPr>
              <a:t> for the </a:t>
            </a:r>
            <a:r>
              <a:rPr lang="it-IT" sz="1600" i="1" dirty="0" err="1" smtClean="0">
                <a:latin typeface="Estrangelo Edessa" panose="03080600000000000000" pitchFamily="66" charset="0"/>
                <a:cs typeface="Estrangelo Edessa" panose="03080600000000000000" pitchFamily="66" charset="0"/>
              </a:rPr>
              <a:t>Mausoleum</a:t>
            </a:r>
            <a:r>
              <a:rPr lang="it-IT" sz="1600" i="1" dirty="0" smtClean="0">
                <a:latin typeface="Estrangelo Edessa" panose="03080600000000000000" pitchFamily="66" charset="0"/>
                <a:cs typeface="Estrangelo Edessa" panose="03080600000000000000" pitchFamily="66" charset="0"/>
              </a:rPr>
              <a:t> of the first </a:t>
            </a:r>
            <a:r>
              <a:rPr lang="it-IT" sz="1600" i="1" dirty="0" err="1" smtClean="0">
                <a:latin typeface="Estrangelo Edessa" panose="03080600000000000000" pitchFamily="66" charset="0"/>
                <a:cs typeface="Estrangelo Edessa" panose="03080600000000000000" pitchFamily="66" charset="0"/>
              </a:rPr>
              <a:t>Chinese</a:t>
            </a:r>
            <a:r>
              <a:rPr lang="it-IT" sz="1600" i="1" dirty="0" smtClean="0">
                <a:latin typeface="Estrangelo Edessa" panose="03080600000000000000" pitchFamily="66" charset="0"/>
                <a:cs typeface="Estrangelo Edessa" panose="03080600000000000000" pitchFamily="66" charset="0"/>
              </a:rPr>
              <a:t> </a:t>
            </a:r>
            <a:r>
              <a:rPr lang="it-IT" sz="1600" i="1" dirty="0" err="1" smtClean="0">
                <a:latin typeface="Estrangelo Edessa" panose="03080600000000000000" pitchFamily="66" charset="0"/>
                <a:cs typeface="Estrangelo Edessa" panose="03080600000000000000" pitchFamily="66" charset="0"/>
              </a:rPr>
              <a:t>Emperor</a:t>
            </a:r>
            <a:endParaRPr lang="it-IT" sz="1600" i="1" dirty="0" smtClean="0">
              <a:latin typeface="Estrangelo Edessa" panose="03080600000000000000" pitchFamily="66" charset="0"/>
              <a:cs typeface="Estrangelo Edessa" panose="03080600000000000000" pitchFamily="66" charset="0"/>
            </a:endParaRPr>
          </a:p>
          <a:p>
            <a:r>
              <a:rPr lang="it-IT" sz="1600" i="1" dirty="0" err="1" smtClean="0">
                <a:latin typeface="Estrangelo Edessa" panose="03080600000000000000" pitchFamily="66" charset="0"/>
                <a:cs typeface="Estrangelo Edessa" panose="03080600000000000000" pitchFamily="66" charset="0"/>
              </a:rPr>
              <a:t>Quin</a:t>
            </a:r>
            <a:r>
              <a:rPr lang="it-IT" sz="1600" i="1" dirty="0" smtClean="0">
                <a:latin typeface="Estrangelo Edessa" panose="03080600000000000000" pitchFamily="66" charset="0"/>
                <a:cs typeface="Estrangelo Edessa" panose="03080600000000000000" pitchFamily="66" charset="0"/>
              </a:rPr>
              <a:t> </a:t>
            </a:r>
            <a:r>
              <a:rPr lang="it-IT" sz="1600" i="1" dirty="0" err="1" smtClean="0">
                <a:latin typeface="Estrangelo Edessa" panose="03080600000000000000" pitchFamily="66" charset="0"/>
                <a:cs typeface="Estrangelo Edessa" panose="03080600000000000000" pitchFamily="66" charset="0"/>
              </a:rPr>
              <a:t>Shi</a:t>
            </a:r>
            <a:r>
              <a:rPr lang="it-IT" sz="1600" i="1" dirty="0" smtClean="0">
                <a:latin typeface="Estrangelo Edessa" panose="03080600000000000000" pitchFamily="66" charset="0"/>
                <a:cs typeface="Estrangelo Edessa" panose="03080600000000000000" pitchFamily="66" charset="0"/>
              </a:rPr>
              <a:t> Huang (260 b.C. – 210 b.C.)</a:t>
            </a:r>
            <a:endParaRPr lang="it-IT" sz="1600" i="1" dirty="0">
              <a:latin typeface="Estrangelo Edessa" panose="03080600000000000000" pitchFamily="66" charset="0"/>
              <a:cs typeface="Estrangelo Edessa" panose="03080600000000000000" pitchFamily="66" charset="0"/>
            </a:endParaRPr>
          </a:p>
        </p:txBody>
      </p:sp>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5779" y="2469531"/>
            <a:ext cx="3302000" cy="2438400"/>
          </a:xfrm>
          <a:prstGeom prst="rect">
            <a:avLst/>
          </a:prstGeom>
        </p:spPr>
      </p:pic>
    </p:spTree>
    <p:extLst>
      <p:ext uri="{BB962C8B-B14F-4D97-AF65-F5344CB8AC3E}">
        <p14:creationId xmlns:p14="http://schemas.microsoft.com/office/powerpoint/2010/main" val="77987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A model for the </a:t>
            </a:r>
            <a:r>
              <a:rPr lang="it-IT" dirty="0" err="1" smtClean="0">
                <a:latin typeface="Estrangelo Edessa" panose="03080600000000000000" pitchFamily="66" charset="0"/>
                <a:cs typeface="Estrangelo Edessa" panose="03080600000000000000" pitchFamily="66" charset="0"/>
              </a:rPr>
              <a:t>development</a:t>
            </a:r>
            <a:r>
              <a:rPr lang="it-IT" dirty="0" smtClean="0">
                <a:latin typeface="Estrangelo Edessa" panose="03080600000000000000" pitchFamily="66" charset="0"/>
                <a:cs typeface="Estrangelo Edessa" panose="03080600000000000000" pitchFamily="66" charset="0"/>
              </a:rPr>
              <a:t> of industrial </a:t>
            </a:r>
            <a:r>
              <a:rPr lang="it-IT" dirty="0" err="1" smtClean="0">
                <a:latin typeface="Estrangelo Edessa" panose="03080600000000000000" pitchFamily="66" charset="0"/>
                <a:cs typeface="Estrangelo Edessa" panose="03080600000000000000" pitchFamily="66" charset="0"/>
              </a:rPr>
              <a:t>activities</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endParaRPr lang="it-IT" dirty="0"/>
          </a:p>
        </p:txBody>
      </p:sp>
      <p:sp>
        <p:nvSpPr>
          <p:cNvPr id="4" name="Ovale 3"/>
          <p:cNvSpPr/>
          <p:nvPr/>
        </p:nvSpPr>
        <p:spPr>
          <a:xfrm>
            <a:off x="2018805" y="2133600"/>
            <a:ext cx="3028208" cy="37776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Civilization</a:t>
            </a:r>
            <a:r>
              <a:rPr lang="it-IT" i="1" dirty="0" smtClean="0">
                <a:latin typeface="Estrangelo Edessa" panose="03080600000000000000" pitchFamily="66" charset="0"/>
                <a:cs typeface="Estrangelo Edessa" panose="03080600000000000000" pitchFamily="66" charset="0"/>
              </a:rPr>
              <a:t> and </a:t>
            </a:r>
            <a:r>
              <a:rPr lang="it-IT" i="1" dirty="0" err="1" smtClean="0">
                <a:latin typeface="Estrangelo Edessa" panose="03080600000000000000" pitchFamily="66" charset="0"/>
                <a:cs typeface="Estrangelo Edessa" panose="03080600000000000000" pitchFamily="66" charset="0"/>
              </a:rPr>
              <a:t>Enlightment</a:t>
            </a:r>
            <a:r>
              <a:rPr lang="it-IT" i="1" dirty="0" smtClean="0">
                <a:latin typeface="Estrangelo Edessa" panose="03080600000000000000" pitchFamily="66" charset="0"/>
                <a:cs typeface="Estrangelo Edessa" panose="03080600000000000000" pitchFamily="66" charset="0"/>
              </a:rPr>
              <a:t> </a:t>
            </a:r>
            <a:endParaRPr lang="it-IT" i="1" dirty="0">
              <a:latin typeface="Estrangelo Edessa" panose="03080600000000000000" pitchFamily="66" charset="0"/>
              <a:cs typeface="Estrangelo Edessa" panose="03080600000000000000" pitchFamily="66" charset="0"/>
            </a:endParaRPr>
          </a:p>
        </p:txBody>
      </p:sp>
      <p:sp>
        <p:nvSpPr>
          <p:cNvPr id="5" name="Ovale 4"/>
          <p:cNvSpPr/>
          <p:nvPr/>
        </p:nvSpPr>
        <p:spPr>
          <a:xfrm>
            <a:off x="8728364" y="2133600"/>
            <a:ext cx="2766950" cy="37776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Rich</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Nation</a:t>
            </a:r>
            <a:r>
              <a:rPr lang="it-IT" i="1" dirty="0" smtClean="0">
                <a:latin typeface="Estrangelo Edessa" panose="03080600000000000000" pitchFamily="66" charset="0"/>
                <a:cs typeface="Estrangelo Edessa" panose="03080600000000000000" pitchFamily="66" charset="0"/>
              </a:rPr>
              <a:t> and Strong </a:t>
            </a:r>
            <a:r>
              <a:rPr lang="it-IT" i="1" dirty="0" err="1" smtClean="0">
                <a:latin typeface="Estrangelo Edessa" panose="03080600000000000000" pitchFamily="66" charset="0"/>
                <a:cs typeface="Estrangelo Edessa" panose="03080600000000000000" pitchFamily="66" charset="0"/>
              </a:rPr>
              <a:t>Army</a:t>
            </a:r>
            <a:endParaRPr lang="it-IT" i="1" dirty="0">
              <a:latin typeface="Estrangelo Edessa" panose="03080600000000000000" pitchFamily="66" charset="0"/>
              <a:cs typeface="Estrangelo Edessa" panose="03080600000000000000" pitchFamily="66" charset="0"/>
            </a:endParaRPr>
          </a:p>
        </p:txBody>
      </p:sp>
      <p:sp>
        <p:nvSpPr>
          <p:cNvPr id="6" name="Rettangolo 5"/>
          <p:cNvSpPr/>
          <p:nvPr/>
        </p:nvSpPr>
        <p:spPr>
          <a:xfrm>
            <a:off x="5248894" y="4453247"/>
            <a:ext cx="3336965" cy="1457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smtClean="0">
                <a:latin typeface="Estrangelo Edessa" panose="03080600000000000000" pitchFamily="66" charset="0"/>
                <a:cs typeface="Estrangelo Edessa" panose="03080600000000000000" pitchFamily="66" charset="0"/>
              </a:rPr>
              <a:t>Industrial Development</a:t>
            </a:r>
          </a:p>
          <a:p>
            <a:pPr algn="ctr"/>
            <a:r>
              <a:rPr lang="it-IT" i="1" dirty="0" smtClean="0">
                <a:latin typeface="Estrangelo Edessa" panose="03080600000000000000" pitchFamily="66" charset="0"/>
                <a:cs typeface="Estrangelo Edessa" panose="03080600000000000000" pitchFamily="66" charset="0"/>
              </a:rPr>
              <a:t>Cultural </a:t>
            </a:r>
            <a:r>
              <a:rPr lang="it-IT" i="1" dirty="0" err="1" smtClean="0">
                <a:latin typeface="Estrangelo Edessa" panose="03080600000000000000" pitchFamily="66" charset="0"/>
                <a:cs typeface="Estrangelo Edessa" panose="03080600000000000000" pitchFamily="66" charset="0"/>
              </a:rPr>
              <a:t>objects</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become</a:t>
            </a:r>
            <a:r>
              <a:rPr lang="it-IT" i="1" dirty="0" smtClean="0">
                <a:latin typeface="Estrangelo Edessa" panose="03080600000000000000" pitchFamily="66" charset="0"/>
                <a:cs typeface="Estrangelo Edessa" panose="03080600000000000000" pitchFamily="66" charset="0"/>
              </a:rPr>
              <a:t> model for the industrial production</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31414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Estrangelo Edessa" panose="03080600000000000000" pitchFamily="66" charset="0"/>
                <a:cs typeface="Estrangelo Edessa" panose="03080600000000000000" pitchFamily="66" charset="0"/>
              </a:rPr>
              <a:t>Foreign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influences</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smtClean="0">
                <a:latin typeface="Estrangelo Edessa" panose="03080600000000000000" pitchFamily="66" charset="0"/>
                <a:cs typeface="Estrangelo Edessa" panose="03080600000000000000" pitchFamily="66" charset="0"/>
              </a:rPr>
              <a:t>In 1879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created</a:t>
            </a:r>
            <a:r>
              <a:rPr lang="it-IT" dirty="0" smtClean="0">
                <a:latin typeface="Estrangelo Edessa" panose="03080600000000000000" pitchFamily="66" charset="0"/>
                <a:cs typeface="Estrangelo Edessa" panose="03080600000000000000" pitchFamily="66" charset="0"/>
              </a:rPr>
              <a:t> by a </a:t>
            </a:r>
            <a:r>
              <a:rPr lang="it-IT" dirty="0" err="1" smtClean="0">
                <a:latin typeface="Estrangelo Edessa" panose="03080600000000000000" pitchFamily="66" charset="0"/>
                <a:cs typeface="Estrangelo Edessa" panose="03080600000000000000" pitchFamily="66" charset="0"/>
              </a:rPr>
              <a:t>group</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experts</a:t>
            </a:r>
            <a:r>
              <a:rPr lang="it-IT" dirty="0" smtClean="0">
                <a:latin typeface="Estrangelo Edessa" panose="03080600000000000000" pitchFamily="66" charset="0"/>
                <a:cs typeface="Estrangelo Edessa" panose="03080600000000000000" pitchFamily="66" charset="0"/>
              </a:rPr>
              <a:t> a private </a:t>
            </a:r>
            <a:r>
              <a:rPr lang="it-IT" dirty="0" err="1" smtClean="0">
                <a:latin typeface="Estrangelo Edessa" panose="03080600000000000000" pitchFamily="66" charset="0"/>
                <a:cs typeface="Estrangelo Edessa" panose="03080600000000000000" pitchFamily="66" charset="0"/>
              </a:rPr>
              <a:t>association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devoted</a:t>
            </a:r>
            <a:r>
              <a:rPr lang="it-IT" dirty="0" smtClean="0">
                <a:latin typeface="Estrangelo Edessa" panose="03080600000000000000" pitchFamily="66" charset="0"/>
                <a:cs typeface="Estrangelo Edessa" panose="03080600000000000000" pitchFamily="66" charset="0"/>
              </a:rPr>
              <a:t> to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objects</a:t>
            </a:r>
            <a:r>
              <a:rPr lang="it-IT" dirty="0" smtClean="0">
                <a:latin typeface="Estrangelo Edessa" panose="03080600000000000000" pitchFamily="66" charset="0"/>
                <a:cs typeface="Estrangelo Edessa" panose="03080600000000000000" pitchFamily="66" charset="0"/>
              </a:rPr>
              <a:t>: the so-</a:t>
            </a:r>
            <a:r>
              <a:rPr lang="it-IT" dirty="0" err="1" smtClean="0">
                <a:latin typeface="Estrangelo Edessa" panose="03080600000000000000" pitchFamily="66" charset="0"/>
                <a:cs typeface="Estrangelo Edessa" panose="03080600000000000000" pitchFamily="66" charset="0"/>
              </a:rPr>
              <a:t>called</a:t>
            </a:r>
            <a:r>
              <a:rPr lang="it-IT"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Ryuchicai</a:t>
            </a:r>
            <a:r>
              <a:rPr lang="it-IT" dirty="0" smtClean="0">
                <a:latin typeface="Estrangelo Edessa" panose="03080600000000000000" pitchFamily="66" charset="0"/>
                <a:cs typeface="Estrangelo Edessa" panose="03080600000000000000" pitchFamily="66" charset="0"/>
              </a:rPr>
              <a:t> (Society of the </a:t>
            </a:r>
            <a:r>
              <a:rPr lang="it-IT" dirty="0" err="1" smtClean="0">
                <a:latin typeface="Estrangelo Edessa" panose="03080600000000000000" pitchFamily="66" charset="0"/>
                <a:cs typeface="Estrangelo Edessa" panose="03080600000000000000" pitchFamily="66" charset="0"/>
              </a:rPr>
              <a:t>Drake’s</a:t>
            </a:r>
            <a:r>
              <a:rPr lang="it-IT" dirty="0" smtClean="0">
                <a:latin typeface="Estrangelo Edessa" panose="03080600000000000000" pitchFamily="66" charset="0"/>
                <a:cs typeface="Estrangelo Edessa" panose="03080600000000000000" pitchFamily="66" charset="0"/>
              </a:rPr>
              <a:t> Lake) Kuki </a:t>
            </a:r>
            <a:r>
              <a:rPr lang="it-IT" dirty="0" err="1" smtClean="0">
                <a:latin typeface="Estrangelo Edessa" panose="03080600000000000000" pitchFamily="66" charset="0"/>
                <a:cs typeface="Estrangelo Edessa" panose="03080600000000000000" pitchFamily="66" charset="0"/>
              </a:rPr>
              <a:t>Ryuichi</a:t>
            </a:r>
            <a:r>
              <a:rPr lang="it-IT" dirty="0" smtClean="0">
                <a:latin typeface="Estrangelo Edessa" panose="03080600000000000000" pitchFamily="66" charset="0"/>
                <a:cs typeface="Estrangelo Edessa" panose="03080600000000000000" pitchFamily="66" charset="0"/>
              </a:rPr>
              <a:t> – Sano </a:t>
            </a:r>
            <a:r>
              <a:rPr lang="it-IT" dirty="0" err="1" smtClean="0">
                <a:latin typeface="Estrangelo Edessa" panose="03080600000000000000" pitchFamily="66" charset="0"/>
                <a:cs typeface="Estrangelo Edessa" panose="03080600000000000000" pitchFamily="66" charset="0"/>
              </a:rPr>
              <a:t>Tsunetami</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In 1872-’73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promoted</a:t>
            </a:r>
            <a:r>
              <a:rPr lang="it-IT" dirty="0" smtClean="0">
                <a:latin typeface="Estrangelo Edessa" panose="03080600000000000000" pitchFamily="66" charset="0"/>
                <a:cs typeface="Estrangelo Edessa" panose="03080600000000000000" pitchFamily="66" charset="0"/>
              </a:rPr>
              <a:t> an </a:t>
            </a:r>
            <a:r>
              <a:rPr lang="it-IT" dirty="0" err="1" smtClean="0">
                <a:latin typeface="Estrangelo Edessa" panose="03080600000000000000" pitchFamily="66" charset="0"/>
                <a:cs typeface="Estrangelo Edessa" panose="03080600000000000000" pitchFamily="66" charset="0"/>
              </a:rPr>
              <a:t>important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mission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research</a:t>
            </a:r>
            <a:r>
              <a:rPr lang="it-IT" dirty="0" smtClean="0">
                <a:latin typeface="Estrangelo Edessa" panose="03080600000000000000" pitchFamily="66" charset="0"/>
                <a:cs typeface="Estrangelo Edessa" panose="03080600000000000000" pitchFamily="66" charset="0"/>
              </a:rPr>
              <a:t> in Europe and </a:t>
            </a:r>
            <a:r>
              <a:rPr lang="it-IT" dirty="0" err="1" smtClean="0">
                <a:latin typeface="Estrangelo Edessa" panose="03080600000000000000" pitchFamily="66" charset="0"/>
                <a:cs typeface="Estrangelo Edessa" panose="03080600000000000000" pitchFamily="66" charset="0"/>
              </a:rPr>
              <a:t>United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States</a:t>
            </a:r>
            <a:r>
              <a:rPr lang="it-IT" dirty="0" smtClean="0">
                <a:latin typeface="Estrangelo Edessa" panose="03080600000000000000" pitchFamily="66" charset="0"/>
                <a:cs typeface="Estrangelo Edessa" panose="03080600000000000000" pitchFamily="66" charset="0"/>
              </a:rPr>
              <a:t> by </a:t>
            </a:r>
            <a:r>
              <a:rPr lang="it-IT" dirty="0" err="1" smtClean="0">
                <a:latin typeface="Estrangelo Edessa" panose="03080600000000000000" pitchFamily="66" charset="0"/>
                <a:cs typeface="Estrangelo Edessa" panose="03080600000000000000" pitchFamily="66" charset="0"/>
              </a:rPr>
              <a:t>Iwakura</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Tomomi</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published</a:t>
            </a:r>
            <a:r>
              <a:rPr lang="it-IT" dirty="0" smtClean="0">
                <a:latin typeface="Estrangelo Edessa" panose="03080600000000000000" pitchFamily="66" charset="0"/>
                <a:cs typeface="Estrangelo Edessa" panose="03080600000000000000" pitchFamily="66" charset="0"/>
              </a:rPr>
              <a:t> a </a:t>
            </a:r>
            <a:r>
              <a:rPr lang="it-IT" dirty="0" err="1" smtClean="0">
                <a:latin typeface="Estrangelo Edessa" panose="03080600000000000000" pitchFamily="66" charset="0"/>
                <a:cs typeface="Estrangelo Edessa" panose="03080600000000000000" pitchFamily="66" charset="0"/>
              </a:rPr>
              <a:t>diary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very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rich</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informations</a:t>
            </a:r>
            <a:r>
              <a:rPr lang="it-IT" dirty="0" smtClean="0">
                <a:latin typeface="Estrangelo Edessa" panose="03080600000000000000" pitchFamily="66" charset="0"/>
                <a:cs typeface="Estrangelo Edessa" panose="03080600000000000000" pitchFamily="66" charset="0"/>
              </a:rPr>
              <a:t> and notes;</a:t>
            </a:r>
          </a:p>
          <a:p>
            <a:pPr algn="just"/>
            <a:r>
              <a:rPr lang="it-IT" dirty="0" smtClean="0">
                <a:latin typeface="Estrangelo Edessa" panose="03080600000000000000" pitchFamily="66" charset="0"/>
                <a:cs typeface="Estrangelo Edessa" panose="03080600000000000000" pitchFamily="66" charset="0"/>
              </a:rPr>
              <a:t>On the </a:t>
            </a:r>
            <a:r>
              <a:rPr lang="it-IT" dirty="0" err="1" smtClean="0">
                <a:latin typeface="Estrangelo Edessa" panose="03080600000000000000" pitchFamily="66" charset="0"/>
                <a:cs typeface="Estrangelo Edessa" panose="03080600000000000000" pitchFamily="66" charset="0"/>
              </a:rPr>
              <a:t>other</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hand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lots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european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artists</a:t>
            </a:r>
            <a:r>
              <a:rPr lang="it-IT" dirty="0">
                <a:latin typeface="Estrangelo Edessa" panose="03080600000000000000" pitchFamily="66" charset="0"/>
                <a:cs typeface="Estrangelo Edessa" panose="03080600000000000000" pitchFamily="66" charset="0"/>
              </a:rPr>
              <a:t> </a:t>
            </a:r>
            <a:r>
              <a:rPr lang="it-IT" dirty="0" smtClean="0">
                <a:latin typeface="Estrangelo Edessa" panose="03080600000000000000" pitchFamily="66" charset="0"/>
                <a:cs typeface="Estrangelo Edessa" panose="03080600000000000000" pitchFamily="66" charset="0"/>
              </a:rPr>
              <a:t>and </a:t>
            </a:r>
            <a:r>
              <a:rPr lang="it-IT" dirty="0" err="1" smtClean="0">
                <a:latin typeface="Estrangelo Edessa" panose="03080600000000000000" pitchFamily="66" charset="0"/>
                <a:cs typeface="Estrangelo Edessa" panose="03080600000000000000" pitchFamily="66" charset="0"/>
              </a:rPr>
              <a:t>experts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were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encharged</a:t>
            </a:r>
            <a:r>
              <a:rPr lang="it-IT" dirty="0" smtClean="0">
                <a:latin typeface="Estrangelo Edessa" panose="03080600000000000000" pitchFamily="66" charset="0"/>
                <a:cs typeface="Estrangelo Edessa" panose="03080600000000000000" pitchFamily="66" charset="0"/>
              </a:rPr>
              <a:t> by the </a:t>
            </a:r>
            <a:r>
              <a:rPr lang="it-IT" dirty="0" err="1" smtClean="0">
                <a:latin typeface="Estrangelo Edessa" panose="03080600000000000000" pitchFamily="66" charset="0"/>
                <a:cs typeface="Estrangelo Edessa" panose="03080600000000000000" pitchFamily="66" charset="0"/>
              </a:rPr>
              <a:t>Japanese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government</a:t>
            </a:r>
            <a:r>
              <a:rPr lang="it-IT" dirty="0" smtClean="0">
                <a:latin typeface="Estrangelo Edessa" panose="03080600000000000000" pitchFamily="66" charset="0"/>
                <a:cs typeface="Estrangelo Edessa" panose="03080600000000000000" pitchFamily="66" charset="0"/>
              </a:rPr>
              <a:t> to deal </a:t>
            </a:r>
            <a:r>
              <a:rPr lang="it-IT" dirty="0" err="1" smtClean="0">
                <a:latin typeface="Estrangelo Edessa" panose="03080600000000000000" pitchFamily="66" charset="0"/>
                <a:cs typeface="Estrangelo Edessa" panose="03080600000000000000" pitchFamily="66" charset="0"/>
              </a:rPr>
              <a:t>specifical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studies</a:t>
            </a:r>
            <a:r>
              <a:rPr lang="it-IT" dirty="0" smtClean="0">
                <a:latin typeface="Estrangelo Edessa" panose="03080600000000000000" pitchFamily="66" charset="0"/>
                <a:cs typeface="Estrangelo Edessa" panose="03080600000000000000" pitchFamily="66" charset="0"/>
              </a:rPr>
              <a:t> or </a:t>
            </a:r>
            <a:r>
              <a:rPr lang="it-IT" dirty="0" err="1" smtClean="0">
                <a:latin typeface="Estrangelo Edessa" panose="03080600000000000000" pitchFamily="66" charset="0"/>
                <a:cs typeface="Estrangelo Edessa" panose="03080600000000000000" pitchFamily="66" charset="0"/>
              </a:rPr>
              <a:t>researches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about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different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matters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fields</a:t>
            </a:r>
            <a:r>
              <a:rPr lang="it-IT" dirty="0" smtClean="0">
                <a:latin typeface="Estrangelo Edessa" panose="03080600000000000000" pitchFamily="66" charset="0"/>
                <a:cs typeface="Estrangelo Edessa" panose="03080600000000000000" pitchFamily="66" charset="0"/>
              </a:rPr>
              <a:t>: Edoardo </a:t>
            </a:r>
            <a:r>
              <a:rPr lang="it-IT" dirty="0" err="1" smtClean="0">
                <a:latin typeface="Estrangelo Edessa" panose="03080600000000000000" pitchFamily="66" charset="0"/>
                <a:cs typeface="Estrangelo Edessa" panose="03080600000000000000" pitchFamily="66" charset="0"/>
              </a:rPr>
              <a:t>Chiossone</a:t>
            </a:r>
            <a:r>
              <a:rPr lang="it-IT" dirty="0" smtClean="0">
                <a:latin typeface="Estrangelo Edessa" panose="03080600000000000000" pitchFamily="66" charset="0"/>
                <a:cs typeface="Estrangelo Edessa" panose="03080600000000000000" pitchFamily="66" charset="0"/>
              </a:rPr>
              <a:t>, Giovanni Cappelletti, Antonio Fontanesi </a:t>
            </a:r>
            <a:r>
              <a:rPr lang="it-IT" dirty="0" err="1" smtClean="0">
                <a:latin typeface="Estrangelo Edessa" panose="03080600000000000000" pitchFamily="66" charset="0"/>
                <a:cs typeface="Estrangelo Edessa" panose="03080600000000000000" pitchFamily="66" charset="0"/>
              </a:rPr>
              <a:t>among</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italian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Chiossone</a:t>
            </a:r>
            <a:r>
              <a:rPr lang="it-IT" dirty="0" smtClean="0">
                <a:latin typeface="Estrangelo Edessa" panose="03080600000000000000" pitchFamily="66" charset="0"/>
                <a:cs typeface="Estrangelo Edessa" panose="03080600000000000000" pitchFamily="66" charset="0"/>
              </a:rPr>
              <a:t>, in </a:t>
            </a:r>
            <a:r>
              <a:rPr lang="it-IT" dirty="0" err="1" smtClean="0">
                <a:latin typeface="Estrangelo Edessa" panose="03080600000000000000" pitchFamily="66" charset="0"/>
                <a:cs typeface="Estrangelo Edessa" panose="03080600000000000000" pitchFamily="66" charset="0"/>
              </a:rPr>
              <a:t>particular</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involved</a:t>
            </a:r>
            <a:r>
              <a:rPr lang="it-IT" dirty="0" smtClean="0">
                <a:latin typeface="Estrangelo Edessa" panose="03080600000000000000" pitchFamily="66" charset="0"/>
                <a:cs typeface="Estrangelo Edessa" panose="03080600000000000000" pitchFamily="66" charset="0"/>
              </a:rPr>
              <a:t> in the </a:t>
            </a:r>
            <a:r>
              <a:rPr lang="it-IT" dirty="0" err="1" smtClean="0">
                <a:latin typeface="Estrangelo Edessa" panose="03080600000000000000" pitchFamily="66" charset="0"/>
                <a:cs typeface="Estrangelo Edessa" panose="03080600000000000000" pitchFamily="66" charset="0"/>
              </a:rPr>
              <a:t>mission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Kokka</a:t>
            </a:r>
            <a:r>
              <a:rPr lang="it-IT" dirty="0" smtClean="0">
                <a:latin typeface="Estrangelo Edessa" panose="03080600000000000000" pitchFamily="66" charset="0"/>
                <a:cs typeface="Estrangelo Edessa" panose="03080600000000000000" pitchFamily="66" charset="0"/>
              </a:rPr>
              <a:t> Yoko» (</a:t>
            </a:r>
            <a:r>
              <a:rPr lang="it-IT" i="1" dirty="0" err="1" smtClean="0">
                <a:latin typeface="Estrangelo Edessa" panose="03080600000000000000" pitchFamily="66" charset="0"/>
                <a:cs typeface="Estrangelo Edessa" panose="03080600000000000000" pitchFamily="66" charset="0"/>
              </a:rPr>
              <a:t>lasting</a:t>
            </a:r>
            <a:r>
              <a:rPr lang="it-IT" i="1" dirty="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fragrance</a:t>
            </a:r>
            <a:r>
              <a:rPr lang="it-IT" i="1" dirty="0" smtClean="0">
                <a:latin typeface="Estrangelo Edessa" panose="03080600000000000000" pitchFamily="66" charset="0"/>
                <a:cs typeface="Estrangelo Edessa" panose="03080600000000000000" pitchFamily="66" charset="0"/>
              </a:rPr>
              <a:t> of the </a:t>
            </a:r>
            <a:r>
              <a:rPr lang="it-IT" i="1" dirty="0" err="1" smtClean="0">
                <a:latin typeface="Estrangelo Edessa" panose="03080600000000000000" pitchFamily="66" charset="0"/>
                <a:cs typeface="Estrangelo Edessa" panose="03080600000000000000" pitchFamily="66" charset="0"/>
              </a:rPr>
              <a:t>national</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glory</a:t>
            </a:r>
            <a:r>
              <a:rPr lang="it-IT" dirty="0" smtClean="0">
                <a:latin typeface="Estrangelo Edessa" panose="03080600000000000000" pitchFamily="66" charset="0"/>
                <a:cs typeface="Estrangelo Edessa" panose="03080600000000000000" pitchFamily="66" charset="0"/>
              </a:rPr>
              <a:t>)</a:t>
            </a: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129949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latin typeface="Estrangelo Edessa" panose="03080600000000000000" pitchFamily="66" charset="0"/>
                <a:cs typeface="Estrangelo Edessa" panose="03080600000000000000" pitchFamily="66" charset="0"/>
              </a:rPr>
              <a:t>The first </a:t>
            </a:r>
            <a:r>
              <a:rPr lang="it-IT" dirty="0" err="1" smtClean="0">
                <a:latin typeface="Estrangelo Edessa" panose="03080600000000000000" pitchFamily="66" charset="0"/>
                <a:cs typeface="Estrangelo Edessa" panose="03080600000000000000" pitchFamily="66" charset="0"/>
              </a:rPr>
              <a:t>result</a:t>
            </a:r>
            <a:r>
              <a:rPr lang="it-IT" dirty="0" smtClean="0">
                <a:latin typeface="Estrangelo Edessa" panose="03080600000000000000" pitchFamily="66" charset="0"/>
                <a:cs typeface="Estrangelo Edessa" panose="03080600000000000000" pitchFamily="66" charset="0"/>
              </a:rPr>
              <a:t/>
            </a:r>
            <a:br>
              <a:rPr lang="it-IT" dirty="0" smtClean="0">
                <a:latin typeface="Estrangelo Edessa" panose="03080600000000000000" pitchFamily="66" charset="0"/>
                <a:cs typeface="Estrangelo Edessa" panose="03080600000000000000" pitchFamily="66" charset="0"/>
              </a:rPr>
            </a:br>
            <a:r>
              <a:rPr lang="it-IT" dirty="0" smtClean="0">
                <a:latin typeface="Estrangelo Edessa" panose="03080600000000000000" pitchFamily="66" charset="0"/>
                <a:cs typeface="Estrangelo Edessa" panose="03080600000000000000" pitchFamily="66" charset="0"/>
              </a:rPr>
              <a:t>The Law of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Ancient </a:t>
            </a:r>
            <a:r>
              <a:rPr lang="it-IT" dirty="0" err="1" smtClean="0">
                <a:latin typeface="Estrangelo Edessa" panose="03080600000000000000" pitchFamily="66" charset="0"/>
                <a:cs typeface="Estrangelo Edessa" panose="03080600000000000000" pitchFamily="66" charset="0"/>
              </a:rPr>
              <a:t>Temples</a:t>
            </a:r>
            <a:r>
              <a:rPr lang="it-IT" dirty="0" smtClean="0">
                <a:latin typeface="Estrangelo Edessa" panose="03080600000000000000" pitchFamily="66" charset="0"/>
                <a:cs typeface="Estrangelo Edessa" panose="03080600000000000000" pitchFamily="66" charset="0"/>
              </a:rPr>
              <a:t> - 1897</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smtClean="0">
                <a:latin typeface="Estrangelo Edessa" panose="03080600000000000000" pitchFamily="66" charset="0"/>
                <a:cs typeface="Estrangelo Edessa" panose="03080600000000000000" pitchFamily="66" charset="0"/>
              </a:rPr>
              <a:t>The State </a:t>
            </a:r>
            <a:r>
              <a:rPr lang="it-IT" dirty="0" err="1" smtClean="0">
                <a:latin typeface="Estrangelo Edessa" panose="03080600000000000000" pitchFamily="66" charset="0"/>
                <a:cs typeface="Estrangelo Edessa" panose="03080600000000000000" pitchFamily="66" charset="0"/>
              </a:rPr>
              <a:t>recognized</a:t>
            </a:r>
            <a:r>
              <a:rPr lang="it-IT" dirty="0" smtClean="0">
                <a:latin typeface="Estrangelo Edessa" panose="03080600000000000000" pitchFamily="66" charset="0"/>
                <a:cs typeface="Estrangelo Edessa" panose="03080600000000000000" pitchFamily="66" charset="0"/>
              </a:rPr>
              <a:t> for the first time </a:t>
            </a:r>
            <a:r>
              <a:rPr lang="it-IT" dirty="0" err="1" smtClean="0">
                <a:latin typeface="Estrangelo Edessa" panose="03080600000000000000" pitchFamily="66" charset="0"/>
                <a:cs typeface="Estrangelo Edessa" panose="03080600000000000000" pitchFamily="66" charset="0"/>
              </a:rPr>
              <a:t>its</a:t>
            </a:r>
            <a:r>
              <a:rPr lang="it-IT" dirty="0" smtClean="0">
                <a:latin typeface="Estrangelo Edessa" panose="03080600000000000000" pitchFamily="66" charset="0"/>
                <a:cs typeface="Estrangelo Edessa" panose="03080600000000000000" pitchFamily="66" charset="0"/>
              </a:rPr>
              <a:t> </a:t>
            </a:r>
            <a:r>
              <a:rPr lang="it-IT" u="sng" dirty="0" err="1" smtClean="0">
                <a:latin typeface="Estrangelo Edessa" panose="03080600000000000000" pitchFamily="66" charset="0"/>
                <a:cs typeface="Estrangelo Edessa" panose="03080600000000000000" pitchFamily="66" charset="0"/>
              </a:rPr>
              <a:t>institutional</a:t>
            </a:r>
            <a:r>
              <a:rPr lang="it-IT" u="sng" dirty="0" smtClean="0">
                <a:latin typeface="Estrangelo Edessa" panose="03080600000000000000" pitchFamily="66" charset="0"/>
                <a:cs typeface="Estrangelo Edessa" panose="03080600000000000000" pitchFamily="66" charset="0"/>
              </a:rPr>
              <a:t>, </a:t>
            </a:r>
            <a:r>
              <a:rPr lang="it-IT" u="sng" dirty="0" err="1" smtClean="0">
                <a:latin typeface="Estrangelo Edessa" panose="03080600000000000000" pitchFamily="66" charset="0"/>
                <a:cs typeface="Estrangelo Edessa" panose="03080600000000000000" pitchFamily="66" charset="0"/>
              </a:rPr>
              <a:t>legal</a:t>
            </a:r>
            <a:r>
              <a:rPr lang="it-IT" u="sng" dirty="0" smtClean="0">
                <a:latin typeface="Estrangelo Edessa" panose="03080600000000000000" pitchFamily="66" charset="0"/>
                <a:cs typeface="Estrangelo Edessa" panose="03080600000000000000" pitchFamily="66" charset="0"/>
              </a:rPr>
              <a:t> and </a:t>
            </a:r>
            <a:r>
              <a:rPr lang="it-IT" u="sng" dirty="0" err="1" smtClean="0">
                <a:latin typeface="Estrangelo Edessa" panose="03080600000000000000" pitchFamily="66" charset="0"/>
                <a:cs typeface="Estrangelo Edessa" panose="03080600000000000000" pitchFamily="66" charset="0"/>
              </a:rPr>
              <a:t>financial</a:t>
            </a:r>
            <a:r>
              <a:rPr lang="it-IT" u="sng"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responsibility</a:t>
            </a:r>
            <a:r>
              <a:rPr lang="it-IT" dirty="0" smtClean="0">
                <a:latin typeface="Estrangelo Edessa" panose="03080600000000000000" pitchFamily="66" charset="0"/>
                <a:cs typeface="Estrangelo Edessa" panose="03080600000000000000" pitchFamily="66" charset="0"/>
              </a:rPr>
              <a:t> in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national</a:t>
            </a:r>
            <a:r>
              <a:rPr lang="it-IT" dirty="0" smtClean="0">
                <a:latin typeface="Estrangelo Edessa" panose="03080600000000000000" pitchFamily="66" charset="0"/>
                <a:cs typeface="Estrangelo Edessa" panose="03080600000000000000" pitchFamily="66" charset="0"/>
              </a:rPr>
              <a:t>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In </a:t>
            </a:r>
            <a:r>
              <a:rPr lang="it-IT" dirty="0" err="1" smtClean="0">
                <a:latin typeface="Estrangelo Edessa" panose="03080600000000000000" pitchFamily="66" charset="0"/>
                <a:cs typeface="Estrangelo Edessa" panose="03080600000000000000" pitchFamily="66" charset="0"/>
              </a:rPr>
              <a:t>particular</a:t>
            </a:r>
            <a:r>
              <a:rPr lang="it-IT" dirty="0" smtClean="0">
                <a:latin typeface="Estrangelo Edessa" panose="03080600000000000000" pitchFamily="66" charset="0"/>
                <a:cs typeface="Estrangelo Edessa" panose="03080600000000000000" pitchFamily="66" charset="0"/>
              </a:rPr>
              <a:t> the law </a:t>
            </a:r>
            <a:r>
              <a:rPr lang="it-IT" dirty="0" err="1" smtClean="0">
                <a:latin typeface="Estrangelo Edessa" panose="03080600000000000000" pitchFamily="66" charset="0"/>
                <a:cs typeface="Estrangelo Edessa" panose="03080600000000000000" pitchFamily="66" charset="0"/>
              </a:rPr>
              <a:t>established</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financial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support</a:t>
            </a:r>
            <a:r>
              <a:rPr lang="it-IT" dirty="0" smtClean="0">
                <a:latin typeface="Estrangelo Edessa" panose="03080600000000000000" pitchFamily="66" charset="0"/>
                <a:cs typeface="Estrangelo Edessa" panose="03080600000000000000" pitchFamily="66" charset="0"/>
              </a:rPr>
              <a:t> of the State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buildings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works</a:t>
            </a:r>
            <a:r>
              <a:rPr lang="it-IT" dirty="0" smtClean="0">
                <a:latin typeface="Estrangelo Edessa" panose="03080600000000000000" pitchFamily="66" charset="0"/>
                <a:cs typeface="Estrangelo Edessa" panose="03080600000000000000" pitchFamily="66" charset="0"/>
              </a:rPr>
              <a:t> of art </a:t>
            </a:r>
            <a:r>
              <a:rPr lang="it-IT" dirty="0" err="1" smtClean="0">
                <a:latin typeface="Estrangelo Edessa" panose="03080600000000000000" pitchFamily="66" charset="0"/>
                <a:cs typeface="Estrangelo Edessa" panose="03080600000000000000" pitchFamily="66" charset="0"/>
              </a:rPr>
              <a:t>defined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as</a:t>
            </a:r>
            <a:r>
              <a:rPr lang="it-IT" dirty="0" smtClean="0">
                <a:latin typeface="Estrangelo Edessa" panose="03080600000000000000" pitchFamily="66" charset="0"/>
                <a:cs typeface="Estrangelo Edessa" panose="03080600000000000000" pitchFamily="66" charset="0"/>
              </a:rPr>
              <a:t> </a:t>
            </a:r>
            <a:r>
              <a:rPr lang="it-IT" u="sng" dirty="0" err="1" smtClean="0">
                <a:latin typeface="Estrangelo Edessa" panose="03080600000000000000" pitchFamily="66" charset="0"/>
                <a:cs typeface="Estrangelo Edessa" panose="03080600000000000000" pitchFamily="66" charset="0"/>
              </a:rPr>
              <a:t>national</a:t>
            </a:r>
            <a:r>
              <a:rPr lang="it-IT" u="sng" dirty="0" smtClean="0">
                <a:latin typeface="Estrangelo Edessa" panose="03080600000000000000" pitchFamily="66" charset="0"/>
                <a:cs typeface="Estrangelo Edessa" panose="03080600000000000000" pitchFamily="66" charset="0"/>
              </a:rPr>
              <a:t> </a:t>
            </a:r>
            <a:r>
              <a:rPr lang="it-IT" u="sng" dirty="0" err="1" smtClean="0">
                <a:latin typeface="Estrangelo Edessa" panose="03080600000000000000" pitchFamily="66" charset="0"/>
                <a:cs typeface="Estrangelo Edessa" panose="03080600000000000000" pitchFamily="66" charset="0"/>
              </a:rPr>
              <a:t>treasures</a:t>
            </a:r>
            <a:r>
              <a:rPr lang="it-IT" u="sng" dirty="0" smtClean="0">
                <a:latin typeface="Estrangelo Edessa" panose="03080600000000000000" pitchFamily="66" charset="0"/>
                <a:cs typeface="Estrangelo Edessa" panose="03080600000000000000" pitchFamily="66" charset="0"/>
              </a:rPr>
              <a:t> </a:t>
            </a:r>
            <a:r>
              <a:rPr lang="it-IT" dirty="0" smtClean="0">
                <a:latin typeface="Estrangelo Edessa" panose="03080600000000000000" pitchFamily="66" charset="0"/>
                <a:cs typeface="Estrangelo Edessa" panose="03080600000000000000" pitchFamily="66" charset="0"/>
              </a:rPr>
              <a:t>(</a:t>
            </a:r>
            <a:r>
              <a:rPr lang="it-IT" i="1" dirty="0" err="1" smtClean="0">
                <a:latin typeface="Estrangelo Edessa" panose="03080600000000000000" pitchFamily="66" charset="0"/>
                <a:cs typeface="Estrangelo Edessa" panose="03080600000000000000" pitchFamily="66" charset="0"/>
              </a:rPr>
              <a:t>kokuho</a:t>
            </a:r>
            <a:r>
              <a:rPr lang="it-IT" dirty="0" smtClean="0">
                <a:latin typeface="Estrangelo Edessa" panose="03080600000000000000" pitchFamily="66" charset="0"/>
                <a:cs typeface="Estrangelo Edessa" panose="03080600000000000000" pitchFamily="66" charset="0"/>
              </a:rPr>
              <a:t>);</a:t>
            </a:r>
          </a:p>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established</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also</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works</a:t>
            </a:r>
            <a:r>
              <a:rPr lang="it-IT" dirty="0" smtClean="0">
                <a:latin typeface="Estrangelo Edessa" panose="03080600000000000000" pitchFamily="66" charset="0"/>
                <a:cs typeface="Estrangelo Edessa" panose="03080600000000000000" pitchFamily="66" charset="0"/>
              </a:rPr>
              <a:t> of </a:t>
            </a:r>
            <a:r>
              <a:rPr lang="it-IT" u="sng" dirty="0" err="1" smtClean="0">
                <a:latin typeface="Estrangelo Edessa" panose="03080600000000000000" pitchFamily="66" charset="0"/>
                <a:cs typeface="Estrangelo Edessa" panose="03080600000000000000" pitchFamily="66" charset="0"/>
              </a:rPr>
              <a:t>exceptional</a:t>
            </a:r>
            <a:r>
              <a:rPr lang="it-IT" u="sng" dirty="0" smtClean="0">
                <a:latin typeface="Estrangelo Edessa" panose="03080600000000000000" pitchFamily="66" charset="0"/>
                <a:cs typeface="Estrangelo Edessa" panose="03080600000000000000" pitchFamily="66" charset="0"/>
              </a:rPr>
              <a:t> beauty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consequently</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considered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models</a:t>
            </a:r>
            <a:r>
              <a:rPr lang="it-IT" dirty="0" smtClean="0">
                <a:latin typeface="Estrangelo Edessa" panose="03080600000000000000" pitchFamily="66" charset="0"/>
                <a:cs typeface="Estrangelo Edessa" panose="03080600000000000000" pitchFamily="66" charset="0"/>
              </a:rPr>
              <a:t> of art» to be </a:t>
            </a:r>
            <a:r>
              <a:rPr lang="it-IT" dirty="0" err="1" smtClean="0">
                <a:latin typeface="Estrangelo Edessa" panose="03080600000000000000" pitchFamily="66" charset="0"/>
                <a:cs typeface="Estrangelo Edessa" panose="03080600000000000000" pitchFamily="66" charset="0"/>
              </a:rPr>
              <a:t>exxhibited</a:t>
            </a:r>
            <a:r>
              <a:rPr lang="it-IT" dirty="0" smtClean="0">
                <a:latin typeface="Estrangelo Edessa" panose="03080600000000000000" pitchFamily="66" charset="0"/>
                <a:cs typeface="Estrangelo Edessa" panose="03080600000000000000" pitchFamily="66" charset="0"/>
              </a:rPr>
              <a:t> in the </a:t>
            </a:r>
            <a:r>
              <a:rPr lang="it-IT" dirty="0" err="1" smtClean="0">
                <a:latin typeface="Estrangelo Edessa" panose="03080600000000000000" pitchFamily="66" charset="0"/>
                <a:cs typeface="Estrangelo Edessa" panose="03080600000000000000" pitchFamily="66" charset="0"/>
              </a:rPr>
              <a:t>Museums</a:t>
            </a:r>
            <a:r>
              <a:rPr lang="it-IT" dirty="0" smtClean="0">
                <a:latin typeface="Estrangelo Edessa" panose="03080600000000000000" pitchFamily="66" charset="0"/>
                <a:cs typeface="Estrangelo Edessa" panose="03080600000000000000" pitchFamily="66" charset="0"/>
              </a:rPr>
              <a:t> of Tokyo and Kyoto (</a:t>
            </a:r>
            <a:r>
              <a:rPr lang="it-IT" dirty="0" err="1" smtClean="0">
                <a:latin typeface="Estrangelo Edessa" panose="03080600000000000000" pitchFamily="66" charset="0"/>
                <a:cs typeface="Estrangelo Edessa" panose="03080600000000000000" pitchFamily="66" charset="0"/>
              </a:rPr>
              <a:t>this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one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created</a:t>
            </a:r>
            <a:r>
              <a:rPr lang="it-IT" dirty="0" smtClean="0">
                <a:latin typeface="Estrangelo Edessa" panose="03080600000000000000" pitchFamily="66" charset="0"/>
                <a:cs typeface="Estrangelo Edessa" panose="03080600000000000000" pitchFamily="66" charset="0"/>
              </a:rPr>
              <a:t> in 1897);</a:t>
            </a:r>
          </a:p>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was</a:t>
            </a:r>
            <a:r>
              <a:rPr lang="it-IT" dirty="0" smtClean="0">
                <a:latin typeface="Estrangelo Edessa" panose="03080600000000000000" pitchFamily="66" charset="0"/>
                <a:cs typeface="Estrangelo Edessa" panose="03080600000000000000" pitchFamily="66" charset="0"/>
              </a:rPr>
              <a:t> a </a:t>
            </a:r>
            <a:r>
              <a:rPr lang="it-IT" dirty="0" err="1" smtClean="0">
                <a:latin typeface="Estrangelo Edessa" panose="03080600000000000000" pitchFamily="66" charset="0"/>
                <a:cs typeface="Estrangelo Edessa" panose="03080600000000000000" pitchFamily="66" charset="0"/>
              </a:rPr>
              <a:t>process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desacralization</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recognition</a:t>
            </a:r>
            <a:r>
              <a:rPr lang="it-IT" dirty="0" smtClean="0">
                <a:latin typeface="Estrangelo Edessa" panose="03080600000000000000" pitchFamily="66" charset="0"/>
                <a:cs typeface="Estrangelo Edessa" panose="03080600000000000000" pitchFamily="66" charset="0"/>
              </a:rPr>
              <a:t> of the cultural </a:t>
            </a:r>
            <a:r>
              <a:rPr lang="it-IT" dirty="0" err="1" smtClean="0">
                <a:latin typeface="Estrangelo Edessa" panose="03080600000000000000" pitchFamily="66" charset="0"/>
                <a:cs typeface="Estrangelo Edessa" panose="03080600000000000000" pitchFamily="66" charset="0"/>
              </a:rPr>
              <a:t>values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these</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buildings</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sites</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The law </a:t>
            </a:r>
            <a:r>
              <a:rPr lang="it-IT" dirty="0" err="1" smtClean="0">
                <a:latin typeface="Estrangelo Edessa" panose="03080600000000000000" pitchFamily="66" charset="0"/>
                <a:cs typeface="Estrangelo Edessa" panose="03080600000000000000" pitchFamily="66" charset="0"/>
              </a:rPr>
              <a:t>remained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as</a:t>
            </a:r>
            <a:r>
              <a:rPr lang="it-IT" dirty="0" smtClean="0">
                <a:latin typeface="Estrangelo Edessa" panose="03080600000000000000" pitchFamily="66" charset="0"/>
                <a:cs typeface="Estrangelo Edessa" panose="03080600000000000000" pitchFamily="66" charset="0"/>
              </a:rPr>
              <a:t> the «general law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 in Japan» </a:t>
            </a:r>
            <a:r>
              <a:rPr lang="it-IT" dirty="0" err="1" smtClean="0">
                <a:latin typeface="Estrangelo Edessa" panose="03080600000000000000" pitchFamily="66" charset="0"/>
                <a:cs typeface="Estrangelo Edessa" panose="03080600000000000000" pitchFamily="66" charset="0"/>
              </a:rPr>
              <a:t>till</a:t>
            </a:r>
            <a:r>
              <a:rPr lang="it-IT" dirty="0" smtClean="0">
                <a:latin typeface="Estrangelo Edessa" panose="03080600000000000000" pitchFamily="66" charset="0"/>
                <a:cs typeface="Estrangelo Edessa" panose="03080600000000000000" pitchFamily="66" charset="0"/>
              </a:rPr>
              <a:t> 1950</a:t>
            </a: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02154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Estrangelo Edessa" panose="03080600000000000000" pitchFamily="66" charset="0"/>
                <a:cs typeface="Estrangelo Edessa" panose="03080600000000000000" pitchFamily="66" charset="0"/>
              </a:rPr>
              <a:t>Till</a:t>
            </a:r>
            <a:r>
              <a:rPr lang="it-IT" dirty="0" smtClean="0">
                <a:latin typeface="Estrangelo Edessa" panose="03080600000000000000" pitchFamily="66" charset="0"/>
                <a:cs typeface="Estrangelo Edessa" panose="03080600000000000000" pitchFamily="66" charset="0"/>
              </a:rPr>
              <a:t> 1949</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smtClean="0">
                <a:latin typeface="Estrangelo Edessa" panose="03080600000000000000" pitchFamily="66" charset="0"/>
                <a:cs typeface="Estrangelo Edessa" panose="03080600000000000000" pitchFamily="66" charset="0"/>
              </a:rPr>
              <a:t>Law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Historical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Sites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Panoramic</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Beauties</a:t>
            </a:r>
            <a:r>
              <a:rPr lang="it-IT" dirty="0" smtClean="0">
                <a:latin typeface="Estrangelo Edessa" panose="03080600000000000000" pitchFamily="66" charset="0"/>
                <a:cs typeface="Estrangelo Edessa" panose="03080600000000000000" pitchFamily="66" charset="0"/>
              </a:rPr>
              <a:t>, Natural </a:t>
            </a:r>
            <a:r>
              <a:rPr lang="it-IT" dirty="0" err="1" smtClean="0">
                <a:latin typeface="Estrangelo Edessa" panose="03080600000000000000" pitchFamily="66" charset="0"/>
                <a:cs typeface="Estrangelo Edessa" panose="03080600000000000000" pitchFamily="66" charset="0"/>
              </a:rPr>
              <a:t>Monuments</a:t>
            </a:r>
            <a:r>
              <a:rPr lang="it-IT" dirty="0">
                <a:latin typeface="Estrangelo Edessa" panose="03080600000000000000" pitchFamily="66" charset="0"/>
                <a:cs typeface="Estrangelo Edessa" panose="03080600000000000000" pitchFamily="66" charset="0"/>
              </a:rPr>
              <a:t> </a:t>
            </a:r>
            <a:r>
              <a:rPr lang="it-IT" dirty="0" smtClean="0">
                <a:latin typeface="Estrangelo Edessa" panose="03080600000000000000" pitchFamily="66" charset="0"/>
                <a:cs typeface="Estrangelo Edessa" panose="03080600000000000000" pitchFamily="66" charset="0"/>
              </a:rPr>
              <a:t>– n° 44/1919;</a:t>
            </a:r>
          </a:p>
          <a:p>
            <a:pPr algn="just"/>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application</a:t>
            </a:r>
            <a:r>
              <a:rPr lang="it-IT" dirty="0" smtClean="0">
                <a:latin typeface="Estrangelo Edessa" panose="03080600000000000000" pitchFamily="66" charset="0"/>
                <a:cs typeface="Estrangelo Edessa" panose="03080600000000000000" pitchFamily="66" charset="0"/>
              </a:rPr>
              <a:t> of the Law 44/1919;</a:t>
            </a:r>
          </a:p>
          <a:p>
            <a:pPr algn="just"/>
            <a:r>
              <a:rPr lang="it-IT" dirty="0" smtClean="0">
                <a:latin typeface="Estrangelo Edessa" panose="03080600000000000000" pitchFamily="66" charset="0"/>
                <a:cs typeface="Estrangelo Edessa" panose="03080600000000000000" pitchFamily="66" charset="0"/>
              </a:rPr>
              <a:t>Law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National </a:t>
            </a:r>
            <a:r>
              <a:rPr lang="it-IT" dirty="0" err="1" smtClean="0">
                <a:latin typeface="Estrangelo Edessa" panose="03080600000000000000" pitchFamily="66" charset="0"/>
                <a:cs typeface="Estrangelo Edessa" panose="03080600000000000000" pitchFamily="66" charset="0"/>
              </a:rPr>
              <a:t>Treasures</a:t>
            </a:r>
            <a:r>
              <a:rPr lang="it-IT" dirty="0" smtClean="0">
                <a:latin typeface="Estrangelo Edessa" panose="03080600000000000000" pitchFamily="66" charset="0"/>
                <a:cs typeface="Estrangelo Edessa" panose="03080600000000000000" pitchFamily="66" charset="0"/>
              </a:rPr>
              <a:t> – n° 17/1929;</a:t>
            </a:r>
          </a:p>
          <a:p>
            <a:pPr algn="just"/>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organizing</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Association</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National </a:t>
            </a:r>
            <a:r>
              <a:rPr lang="it-IT" dirty="0" err="1" smtClean="0">
                <a:latin typeface="Estrangelo Edessa" panose="03080600000000000000" pitchFamily="66" charset="0"/>
                <a:cs typeface="Estrangelo Edessa" panose="03080600000000000000" pitchFamily="66" charset="0"/>
              </a:rPr>
              <a:t>Treasures</a:t>
            </a:r>
            <a:r>
              <a:rPr lang="it-IT" dirty="0" smtClean="0">
                <a:latin typeface="Estrangelo Edessa" panose="03080600000000000000" pitchFamily="66" charset="0"/>
                <a:cs typeface="Estrangelo Edessa" panose="03080600000000000000" pitchFamily="66" charset="0"/>
              </a:rPr>
              <a:t>;</a:t>
            </a:r>
          </a:p>
          <a:p>
            <a:pPr algn="just"/>
            <a:r>
              <a:rPr lang="it-IT" dirty="0" smtClean="0">
                <a:latin typeface="Estrangelo Edessa" panose="03080600000000000000" pitchFamily="66" charset="0"/>
                <a:cs typeface="Estrangelo Edessa" panose="03080600000000000000" pitchFamily="66" charset="0"/>
              </a:rPr>
              <a:t>Law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the </a:t>
            </a:r>
            <a:r>
              <a:rPr lang="it-IT" dirty="0" err="1" smtClean="0">
                <a:latin typeface="Estrangelo Edessa" panose="03080600000000000000" pitchFamily="66" charset="0"/>
                <a:cs typeface="Estrangelo Edessa" panose="03080600000000000000" pitchFamily="66" charset="0"/>
              </a:rPr>
              <a:t>Relevant</a:t>
            </a:r>
            <a:r>
              <a:rPr lang="it-IT" dirty="0" smtClean="0">
                <a:latin typeface="Estrangelo Edessa" panose="03080600000000000000" pitchFamily="66" charset="0"/>
                <a:cs typeface="Estrangelo Edessa" panose="03080600000000000000" pitchFamily="66" charset="0"/>
              </a:rPr>
              <a:t> Works of Art;</a:t>
            </a:r>
          </a:p>
          <a:p>
            <a:pPr algn="just"/>
            <a:r>
              <a:rPr lang="it-IT" dirty="0" err="1" smtClean="0">
                <a:latin typeface="Estrangelo Edessa" panose="03080600000000000000" pitchFamily="66" charset="0"/>
                <a:cs typeface="Estrangelo Edessa" panose="03080600000000000000" pitchFamily="66" charset="0"/>
              </a:rPr>
              <a:t>Rules</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Council</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Research</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around</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Historical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Sites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Panoramic</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Beauties</a:t>
            </a:r>
            <a:r>
              <a:rPr lang="it-IT" dirty="0" smtClean="0">
                <a:latin typeface="Estrangelo Edessa" panose="03080600000000000000" pitchFamily="66" charset="0"/>
                <a:cs typeface="Estrangelo Edessa" panose="03080600000000000000" pitchFamily="66" charset="0"/>
              </a:rPr>
              <a:t>, Natural </a:t>
            </a:r>
            <a:r>
              <a:rPr lang="it-IT" dirty="0" err="1" smtClean="0">
                <a:latin typeface="Estrangelo Edessa" panose="03080600000000000000" pitchFamily="66" charset="0"/>
                <a:cs typeface="Estrangelo Edessa" panose="03080600000000000000" pitchFamily="66" charset="0"/>
              </a:rPr>
              <a:t>Monuments</a:t>
            </a:r>
            <a:endParaRPr lang="it-IT"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31751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Law for the </a:t>
            </a:r>
            <a:r>
              <a:rPr lang="it-IT" dirty="0" err="1" smtClean="0">
                <a:latin typeface="Estrangelo Edessa" panose="03080600000000000000" pitchFamily="66" charset="0"/>
                <a:cs typeface="Estrangelo Edessa" panose="03080600000000000000" pitchFamily="66" charset="0"/>
              </a:rPr>
              <a:t>Protection</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 - 1950</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pPr algn="just"/>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aim</a:t>
            </a:r>
            <a:r>
              <a:rPr lang="it-IT" dirty="0" smtClean="0">
                <a:latin typeface="Estrangelo Edessa" panose="03080600000000000000" pitchFamily="66" charset="0"/>
                <a:cs typeface="Estrangelo Edessa" panose="03080600000000000000" pitchFamily="66" charset="0"/>
              </a:rPr>
              <a:t> of the Law </a:t>
            </a:r>
            <a:r>
              <a:rPr lang="it-IT" dirty="0" err="1" smtClean="0">
                <a:latin typeface="Estrangelo Edessa" panose="03080600000000000000" pitchFamily="66" charset="0"/>
                <a:cs typeface="Estrangelo Edessa" panose="03080600000000000000" pitchFamily="66" charset="0"/>
              </a:rPr>
              <a:t>is</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preserving</a:t>
            </a:r>
            <a:r>
              <a:rPr lang="it-IT" dirty="0" smtClean="0">
                <a:latin typeface="Estrangelo Edessa" panose="03080600000000000000" pitchFamily="66" charset="0"/>
                <a:cs typeface="Estrangelo Edessa" panose="03080600000000000000" pitchFamily="66" charset="0"/>
              </a:rPr>
              <a:t> and </a:t>
            </a:r>
            <a:r>
              <a:rPr lang="it-IT" dirty="0" err="1" smtClean="0">
                <a:latin typeface="Estrangelo Edessa" panose="03080600000000000000" pitchFamily="66" charset="0"/>
                <a:cs typeface="Estrangelo Edessa" panose="03080600000000000000" pitchFamily="66" charset="0"/>
              </a:rPr>
              <a:t>using</a:t>
            </a:r>
            <a:r>
              <a:rPr lang="it-IT" dirty="0" smtClean="0">
                <a:latin typeface="Estrangelo Edessa" panose="03080600000000000000" pitchFamily="66" charset="0"/>
                <a:cs typeface="Estrangelo Edessa" panose="03080600000000000000" pitchFamily="66" charset="0"/>
              </a:rPr>
              <a:t>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 for the </a:t>
            </a:r>
            <a:r>
              <a:rPr lang="it-IT" dirty="0" err="1" smtClean="0">
                <a:latin typeface="Estrangelo Edessa" panose="03080600000000000000" pitchFamily="66" charset="0"/>
                <a:cs typeface="Estrangelo Edessa" panose="03080600000000000000" pitchFamily="66" charset="0"/>
              </a:rPr>
              <a:t>development</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Japanese</a:t>
            </a:r>
            <a:r>
              <a:rPr lang="it-IT" dirty="0" smtClean="0">
                <a:latin typeface="Estrangelo Edessa" panose="03080600000000000000" pitchFamily="66" charset="0"/>
                <a:cs typeface="Estrangelo Edessa" panose="03080600000000000000" pitchFamily="66" charset="0"/>
              </a:rPr>
              <a:t> culture, </a:t>
            </a:r>
            <a:r>
              <a:rPr lang="it-IT" dirty="0" err="1" smtClean="0">
                <a:latin typeface="Estrangelo Edessa" panose="03080600000000000000" pitchFamily="66" charset="0"/>
                <a:cs typeface="Estrangelo Edessa" panose="03080600000000000000" pitchFamily="66" charset="0"/>
              </a:rPr>
              <a:t>supporting</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also</a:t>
            </a:r>
            <a:r>
              <a:rPr lang="it-IT" dirty="0" smtClean="0">
                <a:latin typeface="Estrangelo Edessa" panose="03080600000000000000" pitchFamily="66" charset="0"/>
                <a:cs typeface="Estrangelo Edessa" panose="03080600000000000000" pitchFamily="66" charset="0"/>
              </a:rPr>
              <a:t> the cultural </a:t>
            </a:r>
            <a:r>
              <a:rPr lang="it-IT" dirty="0" err="1" smtClean="0">
                <a:latin typeface="Estrangelo Edessa" panose="03080600000000000000" pitchFamily="66" charset="0"/>
                <a:cs typeface="Estrangelo Edessa" panose="03080600000000000000" pitchFamily="66" charset="0"/>
              </a:rPr>
              <a:t>development</a:t>
            </a:r>
            <a:r>
              <a:rPr lang="it-IT" dirty="0" smtClean="0">
                <a:latin typeface="Estrangelo Edessa" panose="03080600000000000000" pitchFamily="66" charset="0"/>
                <a:cs typeface="Estrangelo Edessa" panose="03080600000000000000" pitchFamily="66" charset="0"/>
              </a:rPr>
              <a:t> in the world»;</a:t>
            </a:r>
          </a:p>
          <a:p>
            <a:pPr algn="just"/>
            <a:r>
              <a:rPr lang="it-IT" dirty="0" err="1" smtClean="0">
                <a:latin typeface="Estrangelo Edessa" panose="03080600000000000000" pitchFamily="66" charset="0"/>
                <a:cs typeface="Estrangelo Edessa" panose="03080600000000000000" pitchFamily="66" charset="0"/>
              </a:rPr>
              <a:t>It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defines</a:t>
            </a:r>
            <a:r>
              <a:rPr lang="it-IT" dirty="0" smtClean="0">
                <a:latin typeface="Estrangelo Edessa" panose="03080600000000000000" pitchFamily="66" charset="0"/>
                <a:cs typeface="Estrangelo Edessa" panose="03080600000000000000" pitchFamily="66" charset="0"/>
              </a:rPr>
              <a:t> the </a:t>
            </a:r>
            <a:r>
              <a:rPr lang="it-IT" dirty="0" err="1" smtClean="0">
                <a:latin typeface="Estrangelo Edessa" panose="03080600000000000000" pitchFamily="66" charset="0"/>
                <a:cs typeface="Estrangelo Edessa" panose="03080600000000000000" pitchFamily="66" charset="0"/>
              </a:rPr>
              <a:t>different</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categories</a:t>
            </a:r>
            <a:r>
              <a:rPr lang="it-IT" dirty="0" smtClean="0">
                <a:latin typeface="Estrangelo Edessa" panose="03080600000000000000" pitchFamily="66" charset="0"/>
                <a:cs typeface="Estrangelo Edessa" panose="03080600000000000000" pitchFamily="66" charset="0"/>
              </a:rPr>
              <a:t> of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a:t>
            </a:r>
          </a:p>
          <a:p>
            <a:pPr marL="0" indent="0" algn="just">
              <a:buNone/>
            </a:pPr>
            <a:endParaRPr lang="it-IT" dirty="0">
              <a:latin typeface="Estrangelo Edessa" panose="03080600000000000000" pitchFamily="66" charset="0"/>
              <a:cs typeface="Estrangelo Edessa" panose="03080600000000000000" pitchFamily="66" charset="0"/>
            </a:endParaRPr>
          </a:p>
          <a:p>
            <a:pPr marL="0" indent="0" algn="just">
              <a:buNone/>
            </a:pPr>
            <a:r>
              <a:rPr lang="it-IT" dirty="0" smtClean="0">
                <a:latin typeface="Estrangelo Edessa" panose="03080600000000000000" pitchFamily="66" charset="0"/>
                <a:cs typeface="Estrangelo Edessa" panose="03080600000000000000" pitchFamily="66" charset="0"/>
              </a:rPr>
              <a:t>a)</a:t>
            </a:r>
            <a:r>
              <a:rPr lang="it-IT" dirty="0" err="1" smtClean="0">
                <a:latin typeface="Estrangelo Edessa" panose="03080600000000000000" pitchFamily="66" charset="0"/>
                <a:cs typeface="Estrangelo Edessa" panose="03080600000000000000" pitchFamily="66" charset="0"/>
              </a:rPr>
              <a:t>Tangible</a:t>
            </a:r>
            <a:r>
              <a:rPr lang="it-IT" dirty="0" smtClean="0">
                <a:latin typeface="Estrangelo Edessa" panose="03080600000000000000" pitchFamily="66" charset="0"/>
                <a:cs typeface="Estrangelo Edessa" panose="03080600000000000000" pitchFamily="66" charset="0"/>
              </a:rPr>
              <a:t>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a:t>
            </a:r>
          </a:p>
          <a:p>
            <a:pPr marL="0" indent="0" algn="just">
              <a:buNone/>
            </a:pPr>
            <a:r>
              <a:rPr lang="it-IT" dirty="0" smtClean="0">
                <a:latin typeface="Estrangelo Edessa" panose="03080600000000000000" pitchFamily="66" charset="0"/>
                <a:cs typeface="Estrangelo Edessa" panose="03080600000000000000" pitchFamily="66" charset="0"/>
              </a:rPr>
              <a:t>b) </a:t>
            </a:r>
            <a:r>
              <a:rPr lang="it-IT" dirty="0" err="1" smtClean="0">
                <a:latin typeface="Estrangelo Edessa" panose="03080600000000000000" pitchFamily="66" charset="0"/>
                <a:cs typeface="Estrangelo Edessa" panose="03080600000000000000" pitchFamily="66" charset="0"/>
              </a:rPr>
              <a:t>Intangible</a:t>
            </a:r>
            <a:r>
              <a:rPr lang="it-IT" dirty="0" smtClean="0">
                <a:latin typeface="Estrangelo Edessa" panose="03080600000000000000" pitchFamily="66" charset="0"/>
                <a:cs typeface="Estrangelo Edessa" panose="03080600000000000000" pitchFamily="66" charset="0"/>
              </a:rPr>
              <a:t>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a:t>
            </a:r>
          </a:p>
          <a:p>
            <a:pPr marL="0" indent="0" algn="just">
              <a:buNone/>
            </a:pPr>
            <a:r>
              <a:rPr lang="it-IT" dirty="0" smtClean="0">
                <a:latin typeface="Estrangelo Edessa" panose="03080600000000000000" pitchFamily="66" charset="0"/>
                <a:cs typeface="Estrangelo Edessa" panose="03080600000000000000" pitchFamily="66" charset="0"/>
              </a:rPr>
              <a:t>c) </a:t>
            </a:r>
            <a:r>
              <a:rPr lang="it-IT" dirty="0" err="1" smtClean="0">
                <a:latin typeface="Estrangelo Edessa" panose="03080600000000000000" pitchFamily="66" charset="0"/>
                <a:cs typeface="Estrangelo Edessa" panose="03080600000000000000" pitchFamily="66" charset="0"/>
              </a:rPr>
              <a:t>Etnographic</a:t>
            </a:r>
            <a:r>
              <a:rPr lang="it-IT" dirty="0" smtClean="0">
                <a:latin typeface="Estrangelo Edessa" panose="03080600000000000000" pitchFamily="66" charset="0"/>
                <a:cs typeface="Estrangelo Edessa" panose="03080600000000000000" pitchFamily="66" charset="0"/>
              </a:rPr>
              <a:t> Cultural </a:t>
            </a:r>
            <a:r>
              <a:rPr lang="it-IT" dirty="0" err="1" smtClean="0">
                <a:latin typeface="Estrangelo Edessa" panose="03080600000000000000" pitchFamily="66" charset="0"/>
                <a:cs typeface="Estrangelo Edessa" panose="03080600000000000000" pitchFamily="66" charset="0"/>
              </a:rPr>
              <a:t>Asset</a:t>
            </a:r>
            <a:r>
              <a:rPr lang="it-IT" dirty="0" smtClean="0">
                <a:latin typeface="Estrangelo Edessa" panose="03080600000000000000" pitchFamily="66" charset="0"/>
                <a:cs typeface="Estrangelo Edessa" panose="03080600000000000000" pitchFamily="66" charset="0"/>
              </a:rPr>
              <a:t>;</a:t>
            </a:r>
          </a:p>
          <a:p>
            <a:pPr marL="0" indent="0" algn="just">
              <a:buNone/>
            </a:pPr>
            <a:r>
              <a:rPr lang="it-IT" dirty="0" smtClean="0">
                <a:latin typeface="Estrangelo Edessa" panose="03080600000000000000" pitchFamily="66" charset="0"/>
                <a:cs typeface="Estrangelo Edessa" panose="03080600000000000000" pitchFamily="66" charset="0"/>
              </a:rPr>
              <a:t>d) </a:t>
            </a:r>
            <a:r>
              <a:rPr lang="it-IT" dirty="0" err="1" smtClean="0">
                <a:latin typeface="Estrangelo Edessa" panose="03080600000000000000" pitchFamily="66" charset="0"/>
                <a:cs typeface="Estrangelo Edessa" panose="03080600000000000000" pitchFamily="66" charset="0"/>
              </a:rPr>
              <a:t>Monuments</a:t>
            </a:r>
            <a:r>
              <a:rPr lang="it-IT" dirty="0" smtClean="0">
                <a:latin typeface="Estrangelo Edessa" panose="03080600000000000000" pitchFamily="66" charset="0"/>
                <a:cs typeface="Estrangelo Edessa" panose="03080600000000000000" pitchFamily="66" charset="0"/>
              </a:rPr>
              <a:t>;</a:t>
            </a:r>
          </a:p>
          <a:p>
            <a:pPr marL="0" indent="0" algn="just">
              <a:buNone/>
            </a:pPr>
            <a:r>
              <a:rPr lang="it-IT" dirty="0" smtClean="0">
                <a:latin typeface="Estrangelo Edessa" panose="03080600000000000000" pitchFamily="66" charset="0"/>
                <a:cs typeface="Estrangelo Edessa" panose="03080600000000000000" pitchFamily="66" charset="0"/>
              </a:rPr>
              <a:t>e) </a:t>
            </a:r>
            <a:r>
              <a:rPr lang="it-IT" dirty="0" err="1" smtClean="0">
                <a:latin typeface="Estrangelo Edessa" panose="03080600000000000000" pitchFamily="66" charset="0"/>
                <a:cs typeface="Estrangelo Edessa" panose="03080600000000000000" pitchFamily="66" charset="0"/>
              </a:rPr>
              <a:t>Groups</a:t>
            </a:r>
            <a:r>
              <a:rPr lang="it-IT" dirty="0" smtClean="0">
                <a:latin typeface="Estrangelo Edessa" panose="03080600000000000000" pitchFamily="66" charset="0"/>
                <a:cs typeface="Estrangelo Edessa" panose="03080600000000000000" pitchFamily="66" charset="0"/>
              </a:rPr>
              <a:t> of </a:t>
            </a:r>
            <a:r>
              <a:rPr lang="it-IT" dirty="0" err="1" smtClean="0">
                <a:latin typeface="Estrangelo Edessa" panose="03080600000000000000" pitchFamily="66" charset="0"/>
                <a:cs typeface="Estrangelo Edessa" panose="03080600000000000000" pitchFamily="66" charset="0"/>
              </a:rPr>
              <a:t>Historical</a:t>
            </a:r>
            <a:r>
              <a:rPr lang="it-IT" dirty="0" smtClean="0">
                <a:latin typeface="Estrangelo Edessa" panose="03080600000000000000" pitchFamily="66" charset="0"/>
                <a:cs typeface="Estrangelo Edessa" panose="03080600000000000000" pitchFamily="66" charset="0"/>
              </a:rPr>
              <a:t> </a:t>
            </a:r>
            <a:r>
              <a:rPr lang="it-IT" dirty="0" err="1" smtClean="0">
                <a:latin typeface="Estrangelo Edessa" panose="03080600000000000000" pitchFamily="66" charset="0"/>
                <a:cs typeface="Estrangelo Edessa" panose="03080600000000000000" pitchFamily="66" charset="0"/>
              </a:rPr>
              <a:t>Buildings</a:t>
            </a:r>
            <a:endParaRPr lang="it-IT" dirty="0">
              <a:latin typeface="Estrangelo Edessa" panose="03080600000000000000" pitchFamily="66" charset="0"/>
              <a:cs typeface="Estrangelo Edessa" panose="03080600000000000000" pitchFamily="66" charset="0"/>
            </a:endParaRPr>
          </a:p>
        </p:txBody>
      </p:sp>
      <p:cxnSp>
        <p:nvCxnSpPr>
          <p:cNvPr id="5" name="Connettore 2 4"/>
          <p:cNvCxnSpPr/>
          <p:nvPr/>
        </p:nvCxnSpPr>
        <p:spPr>
          <a:xfrm flipH="1">
            <a:off x="5866410" y="3728852"/>
            <a:ext cx="1413164" cy="308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7671460" y="3728852"/>
            <a:ext cx="1853392" cy="369332"/>
          </a:xfrm>
          <a:prstGeom prst="rect">
            <a:avLst/>
          </a:prstGeom>
          <a:noFill/>
        </p:spPr>
        <p:txBody>
          <a:bodyPr wrap="none" rtlCol="0">
            <a:spAutoFit/>
          </a:bodyPr>
          <a:lstStyle/>
          <a:p>
            <a:r>
              <a:rPr lang="it-IT" dirty="0" err="1" smtClean="0">
                <a:solidFill>
                  <a:schemeClr val="accent1"/>
                </a:solidFill>
                <a:latin typeface="Estrangelo Edessa" panose="03080600000000000000" pitchFamily="66" charset="0"/>
                <a:cs typeface="Estrangelo Edessa" panose="03080600000000000000" pitchFamily="66" charset="0"/>
              </a:rPr>
              <a:t>Act</a:t>
            </a:r>
            <a:r>
              <a:rPr lang="it-IT" dirty="0" smtClean="0">
                <a:solidFill>
                  <a:schemeClr val="accent1"/>
                </a:solidFill>
                <a:latin typeface="Estrangelo Edessa" panose="03080600000000000000" pitchFamily="66" charset="0"/>
                <a:cs typeface="Estrangelo Edessa" panose="03080600000000000000" pitchFamily="66" charset="0"/>
              </a:rPr>
              <a:t> of </a:t>
            </a:r>
            <a:r>
              <a:rPr lang="it-IT" dirty="0" err="1" smtClean="0">
                <a:solidFill>
                  <a:schemeClr val="accent1"/>
                </a:solidFill>
                <a:latin typeface="Estrangelo Edessa" panose="03080600000000000000" pitchFamily="66" charset="0"/>
                <a:cs typeface="Estrangelo Edessa" panose="03080600000000000000" pitchFamily="66" charset="0"/>
              </a:rPr>
              <a:t>recognition</a:t>
            </a:r>
            <a:endParaRPr lang="it-IT" dirty="0">
              <a:solidFill>
                <a:schemeClr val="accent1"/>
              </a:solidFill>
              <a:latin typeface="Estrangelo Edessa" panose="03080600000000000000" pitchFamily="66" charset="0"/>
              <a:cs typeface="Estrangelo Edessa" panose="03080600000000000000" pitchFamily="66" charset="0"/>
            </a:endParaRPr>
          </a:p>
        </p:txBody>
      </p:sp>
      <p:cxnSp>
        <p:nvCxnSpPr>
          <p:cNvPr id="9" name="Connettore 2 8"/>
          <p:cNvCxnSpPr/>
          <p:nvPr/>
        </p:nvCxnSpPr>
        <p:spPr>
          <a:xfrm flipH="1" flipV="1">
            <a:off x="6032665" y="4987636"/>
            <a:ext cx="1401288" cy="201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7671460" y="5284519"/>
            <a:ext cx="4363695" cy="369332"/>
          </a:xfrm>
          <a:prstGeom prst="rect">
            <a:avLst/>
          </a:prstGeom>
          <a:noFill/>
        </p:spPr>
        <p:txBody>
          <a:bodyPr wrap="none" rtlCol="0">
            <a:spAutoFit/>
          </a:bodyPr>
          <a:lstStyle/>
          <a:p>
            <a:r>
              <a:rPr lang="it-IT" dirty="0" err="1" smtClean="0">
                <a:solidFill>
                  <a:schemeClr val="accent1"/>
                </a:solidFill>
                <a:latin typeface="Estrangelo Edessa" panose="03080600000000000000" pitchFamily="66" charset="0"/>
                <a:cs typeface="Estrangelo Edessa" panose="03080600000000000000" pitchFamily="66" charset="0"/>
              </a:rPr>
              <a:t>Act</a:t>
            </a:r>
            <a:r>
              <a:rPr lang="it-IT" dirty="0" smtClean="0">
                <a:solidFill>
                  <a:schemeClr val="accent1"/>
                </a:solidFill>
                <a:latin typeface="Estrangelo Edessa" panose="03080600000000000000" pitchFamily="66" charset="0"/>
                <a:cs typeface="Estrangelo Edessa" panose="03080600000000000000" pitchFamily="66" charset="0"/>
              </a:rPr>
              <a:t> to </a:t>
            </a:r>
            <a:r>
              <a:rPr lang="it-IT" dirty="0" err="1" smtClean="0">
                <a:solidFill>
                  <a:schemeClr val="accent1"/>
                </a:solidFill>
                <a:latin typeface="Estrangelo Edessa" panose="03080600000000000000" pitchFamily="66" charset="0"/>
                <a:cs typeface="Estrangelo Edessa" panose="03080600000000000000" pitchFamily="66" charset="0"/>
              </a:rPr>
              <a:t>limit</a:t>
            </a:r>
            <a:r>
              <a:rPr lang="it-IT" dirty="0">
                <a:solidFill>
                  <a:schemeClr val="accent1"/>
                </a:solidFill>
                <a:latin typeface="Estrangelo Edessa" panose="03080600000000000000" pitchFamily="66" charset="0"/>
                <a:cs typeface="Estrangelo Edessa" panose="03080600000000000000" pitchFamily="66" charset="0"/>
              </a:rPr>
              <a:t> </a:t>
            </a:r>
            <a:r>
              <a:rPr lang="it-IT" dirty="0" err="1" smtClean="0">
                <a:solidFill>
                  <a:schemeClr val="accent1"/>
                </a:solidFill>
                <a:latin typeface="Estrangelo Edessa" panose="03080600000000000000" pitchFamily="66" charset="0"/>
                <a:cs typeface="Estrangelo Edessa" panose="03080600000000000000" pitchFamily="66" charset="0"/>
              </a:rPr>
              <a:t>transformations</a:t>
            </a:r>
            <a:r>
              <a:rPr lang="it-IT" dirty="0" smtClean="0">
                <a:solidFill>
                  <a:schemeClr val="accent1"/>
                </a:solidFill>
                <a:latin typeface="Estrangelo Edessa" panose="03080600000000000000" pitchFamily="66" charset="0"/>
                <a:cs typeface="Estrangelo Edessa" panose="03080600000000000000" pitchFamily="66" charset="0"/>
              </a:rPr>
              <a:t> and management</a:t>
            </a:r>
            <a:endParaRPr lang="it-IT" dirty="0">
              <a:solidFill>
                <a:schemeClr val="accent1"/>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84964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1000"/>
                                        <p:tgtEl>
                                          <p:spTgt spid="7"/>
                                        </p:tgtEl>
                                      </p:cBhvr>
                                    </p:animEffect>
                                    <p:anim calcmode="lin" valueType="num">
                                      <p:cBhvr>
                                        <p:cTn id="57" dur="1000" fill="hold"/>
                                        <p:tgtEl>
                                          <p:spTgt spid="7"/>
                                        </p:tgtEl>
                                        <p:attrNameLst>
                                          <p:attrName>ppt_x</p:attrName>
                                        </p:attrNameLst>
                                      </p:cBhvr>
                                      <p:tavLst>
                                        <p:tav tm="0">
                                          <p:val>
                                            <p:strVal val="#ppt_x"/>
                                          </p:val>
                                        </p:tav>
                                        <p:tav tm="100000">
                                          <p:val>
                                            <p:strVal val="#ppt_x"/>
                                          </p:val>
                                        </p:tav>
                                      </p:tavLst>
                                    </p:anim>
                                    <p:anim calcmode="lin" valueType="num">
                                      <p:cBhvr>
                                        <p:cTn id="5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1000"/>
                                        <p:tgtEl>
                                          <p:spTgt spid="9"/>
                                        </p:tgtEl>
                                      </p:cBhvr>
                                    </p:animEffect>
                                    <p:anim calcmode="lin" valueType="num">
                                      <p:cBhvr>
                                        <p:cTn id="64" dur="1000" fill="hold"/>
                                        <p:tgtEl>
                                          <p:spTgt spid="9"/>
                                        </p:tgtEl>
                                        <p:attrNameLst>
                                          <p:attrName>ppt_x</p:attrName>
                                        </p:attrNameLst>
                                      </p:cBhvr>
                                      <p:tavLst>
                                        <p:tav tm="0">
                                          <p:val>
                                            <p:strVal val="#ppt_x"/>
                                          </p:val>
                                        </p:tav>
                                        <p:tav tm="100000">
                                          <p:val>
                                            <p:strVal val="#ppt_x"/>
                                          </p:val>
                                        </p:tav>
                                      </p:tavLst>
                                    </p:anim>
                                    <p:anim calcmode="lin" valueType="num">
                                      <p:cBhvr>
                                        <p:cTn id="6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structure</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endParaRPr lang="it-IT" dirty="0"/>
          </a:p>
        </p:txBody>
      </p:sp>
      <p:sp>
        <p:nvSpPr>
          <p:cNvPr id="4" name="Ovale 3"/>
          <p:cNvSpPr/>
          <p:nvPr/>
        </p:nvSpPr>
        <p:spPr>
          <a:xfrm>
            <a:off x="5332021" y="2133600"/>
            <a:ext cx="3515096" cy="37776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Commission</a:t>
            </a:r>
            <a:r>
              <a:rPr lang="it-IT" i="1" dirty="0" smtClean="0">
                <a:latin typeface="Estrangelo Edessa" panose="03080600000000000000" pitchFamily="66" charset="0"/>
                <a:cs typeface="Estrangelo Edessa" panose="03080600000000000000" pitchFamily="66" charset="0"/>
              </a:rPr>
              <a:t> for the </a:t>
            </a:r>
            <a:r>
              <a:rPr lang="it-IT" i="1" dirty="0" err="1" smtClean="0">
                <a:latin typeface="Estrangelo Edessa" panose="03080600000000000000" pitchFamily="66" charset="0"/>
                <a:cs typeface="Estrangelo Edessa" panose="03080600000000000000" pitchFamily="66" charset="0"/>
              </a:rPr>
              <a:t>Tutelage</a:t>
            </a:r>
            <a:r>
              <a:rPr lang="it-IT" i="1" dirty="0" smtClean="0">
                <a:latin typeface="Estrangelo Edessa" panose="03080600000000000000" pitchFamily="66" charset="0"/>
                <a:cs typeface="Estrangelo Edessa" panose="03080600000000000000" pitchFamily="66" charset="0"/>
              </a:rPr>
              <a:t> of Cultural </a:t>
            </a:r>
            <a:r>
              <a:rPr lang="it-IT" i="1" dirty="0" err="1" smtClean="0">
                <a:latin typeface="Estrangelo Edessa" panose="03080600000000000000" pitchFamily="66" charset="0"/>
                <a:cs typeface="Estrangelo Edessa" panose="03080600000000000000" pitchFamily="66" charset="0"/>
              </a:rPr>
              <a:t>Asset</a:t>
            </a:r>
            <a:r>
              <a:rPr lang="it-IT" i="1" dirty="0" smtClean="0">
                <a:latin typeface="Estrangelo Edessa" panose="03080600000000000000" pitchFamily="66" charset="0"/>
                <a:cs typeface="Estrangelo Edessa" panose="03080600000000000000" pitchFamily="66" charset="0"/>
              </a:rPr>
              <a:t> under the </a:t>
            </a:r>
            <a:r>
              <a:rPr lang="it-IT" i="1" dirty="0" err="1" smtClean="0">
                <a:latin typeface="Estrangelo Edessa" panose="03080600000000000000" pitchFamily="66" charset="0"/>
                <a:cs typeface="Estrangelo Edessa" panose="03080600000000000000" pitchFamily="66" charset="0"/>
              </a:rPr>
              <a:t>Ministry</a:t>
            </a:r>
            <a:r>
              <a:rPr lang="it-IT" i="1" dirty="0" smtClean="0">
                <a:latin typeface="Estrangelo Edessa" panose="03080600000000000000" pitchFamily="66" charset="0"/>
                <a:cs typeface="Estrangelo Edessa" panose="03080600000000000000" pitchFamily="66" charset="0"/>
              </a:rPr>
              <a:t> of Public </a:t>
            </a:r>
            <a:r>
              <a:rPr lang="it-IT" i="1" dirty="0" err="1" smtClean="0">
                <a:latin typeface="Estrangelo Edessa" panose="03080600000000000000" pitchFamily="66" charset="0"/>
                <a:cs typeface="Estrangelo Edessa" panose="03080600000000000000" pitchFamily="66" charset="0"/>
              </a:rPr>
              <a:t>Instruction</a:t>
            </a:r>
            <a:endParaRPr lang="it-IT" i="1" dirty="0">
              <a:latin typeface="Estrangelo Edessa" panose="03080600000000000000" pitchFamily="66" charset="0"/>
              <a:cs typeface="Estrangelo Edessa" panose="03080600000000000000" pitchFamily="66" charset="0"/>
            </a:endParaRPr>
          </a:p>
        </p:txBody>
      </p:sp>
      <p:cxnSp>
        <p:nvCxnSpPr>
          <p:cNvPr id="6" name="Connettore 2 5"/>
          <p:cNvCxnSpPr/>
          <p:nvPr/>
        </p:nvCxnSpPr>
        <p:spPr>
          <a:xfrm flipH="1" flipV="1">
            <a:off x="4085112" y="3990109"/>
            <a:ext cx="807522" cy="35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2280062" y="3230088"/>
            <a:ext cx="1805050" cy="1579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smtClean="0">
                <a:latin typeface="Estrangelo Edessa" panose="03080600000000000000" pitchFamily="66" charset="0"/>
                <a:cs typeface="Estrangelo Edessa" panose="03080600000000000000" pitchFamily="66" charset="0"/>
              </a:rPr>
              <a:t>Agency for Cultural Affairs (1968)</a:t>
            </a:r>
            <a:endParaRPr lang="it-IT" i="1" dirty="0">
              <a:latin typeface="Estrangelo Edessa" panose="03080600000000000000" pitchFamily="66" charset="0"/>
              <a:cs typeface="Estrangelo Edessa" panose="03080600000000000000" pitchFamily="66" charset="0"/>
            </a:endParaRPr>
          </a:p>
        </p:txBody>
      </p:sp>
      <p:cxnSp>
        <p:nvCxnSpPr>
          <p:cNvPr id="10" name="Connettore 2 9"/>
          <p:cNvCxnSpPr/>
          <p:nvPr/>
        </p:nvCxnSpPr>
        <p:spPr>
          <a:xfrm>
            <a:off x="3336966" y="5023262"/>
            <a:ext cx="11876" cy="546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2280062" y="5624869"/>
            <a:ext cx="1805050" cy="1041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Council</a:t>
            </a:r>
            <a:r>
              <a:rPr lang="it-IT" i="1" dirty="0" smtClean="0">
                <a:latin typeface="Estrangelo Edessa" panose="03080600000000000000" pitchFamily="66" charset="0"/>
                <a:cs typeface="Estrangelo Edessa" panose="03080600000000000000" pitchFamily="66" charset="0"/>
              </a:rPr>
              <a:t> for the </a:t>
            </a:r>
            <a:r>
              <a:rPr lang="it-IT" i="1" dirty="0" err="1" smtClean="0">
                <a:latin typeface="Estrangelo Edessa" panose="03080600000000000000" pitchFamily="66" charset="0"/>
                <a:cs typeface="Estrangelo Edessa" panose="03080600000000000000" pitchFamily="66" charset="0"/>
              </a:rPr>
              <a:t>Protection</a:t>
            </a:r>
            <a:r>
              <a:rPr lang="it-IT" i="1" dirty="0" smtClean="0">
                <a:latin typeface="Estrangelo Edessa" panose="03080600000000000000" pitchFamily="66" charset="0"/>
                <a:cs typeface="Estrangelo Edessa" panose="03080600000000000000" pitchFamily="66" charset="0"/>
              </a:rPr>
              <a:t> of Cultural </a:t>
            </a:r>
            <a:r>
              <a:rPr lang="it-IT" i="1" dirty="0" err="1" smtClean="0">
                <a:latin typeface="Estrangelo Edessa" panose="03080600000000000000" pitchFamily="66" charset="0"/>
                <a:cs typeface="Estrangelo Edessa" panose="03080600000000000000" pitchFamily="66" charset="0"/>
              </a:rPr>
              <a:t>Asset</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679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structure</a:t>
            </a:r>
            <a:r>
              <a:rPr lang="it-IT" dirty="0" smtClean="0">
                <a:latin typeface="Estrangelo Edessa" panose="03080600000000000000" pitchFamily="66" charset="0"/>
                <a:cs typeface="Estrangelo Edessa" panose="03080600000000000000" pitchFamily="66" charset="0"/>
              </a:rPr>
              <a:t/>
            </a:r>
            <a:br>
              <a:rPr lang="it-IT" dirty="0" smtClean="0">
                <a:latin typeface="Estrangelo Edessa" panose="03080600000000000000" pitchFamily="66" charset="0"/>
                <a:cs typeface="Estrangelo Edessa" panose="03080600000000000000" pitchFamily="66" charset="0"/>
              </a:rPr>
            </a:br>
            <a:r>
              <a:rPr lang="it-IT" dirty="0" smtClean="0">
                <a:latin typeface="Estrangelo Edessa" panose="03080600000000000000" pitchFamily="66" charset="0"/>
                <a:cs typeface="Estrangelo Edessa" panose="03080600000000000000" pitchFamily="66" charset="0"/>
              </a:rPr>
              <a:t>Some more </a:t>
            </a:r>
            <a:r>
              <a:rPr lang="it-IT" dirty="0" err="1" smtClean="0">
                <a:latin typeface="Estrangelo Edessa" panose="03080600000000000000" pitchFamily="66" charset="0"/>
                <a:cs typeface="Estrangelo Edessa" panose="03080600000000000000" pitchFamily="66" charset="0"/>
              </a:rPr>
              <a:t>details</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endParaRPr lang="it-IT" dirty="0"/>
          </a:p>
        </p:txBody>
      </p:sp>
      <p:sp>
        <p:nvSpPr>
          <p:cNvPr id="4" name="Rettangolo 3"/>
          <p:cNvSpPr/>
          <p:nvPr/>
        </p:nvSpPr>
        <p:spPr>
          <a:xfrm>
            <a:off x="5830784" y="2133600"/>
            <a:ext cx="2505694" cy="12271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Ministry</a:t>
            </a:r>
            <a:r>
              <a:rPr lang="it-IT" i="1" dirty="0" smtClean="0">
                <a:latin typeface="Estrangelo Edessa" panose="03080600000000000000" pitchFamily="66" charset="0"/>
                <a:cs typeface="Estrangelo Edessa" panose="03080600000000000000" pitchFamily="66" charset="0"/>
              </a:rPr>
              <a:t> of Public </a:t>
            </a:r>
            <a:r>
              <a:rPr lang="it-IT" i="1" dirty="0" err="1" smtClean="0">
                <a:latin typeface="Estrangelo Edessa" panose="03080600000000000000" pitchFamily="66" charset="0"/>
                <a:cs typeface="Estrangelo Edessa" panose="03080600000000000000" pitchFamily="66" charset="0"/>
              </a:rPr>
              <a:t>Instruction</a:t>
            </a:r>
            <a:endParaRPr lang="it-IT" i="1" dirty="0">
              <a:latin typeface="Estrangelo Edessa" panose="03080600000000000000" pitchFamily="66" charset="0"/>
              <a:cs typeface="Estrangelo Edessa" panose="03080600000000000000" pitchFamily="66" charset="0"/>
            </a:endParaRPr>
          </a:p>
        </p:txBody>
      </p:sp>
      <p:cxnSp>
        <p:nvCxnSpPr>
          <p:cNvPr id="6" name="Connettore 2 5"/>
          <p:cNvCxnSpPr/>
          <p:nvPr/>
        </p:nvCxnSpPr>
        <p:spPr>
          <a:xfrm>
            <a:off x="7042068" y="3503221"/>
            <a:ext cx="0" cy="581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5830784" y="4172832"/>
            <a:ext cx="2505694" cy="926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Director</a:t>
            </a:r>
            <a:r>
              <a:rPr lang="it-IT" i="1" dirty="0" smtClean="0">
                <a:latin typeface="Estrangelo Edessa" panose="03080600000000000000" pitchFamily="66" charset="0"/>
                <a:cs typeface="Estrangelo Edessa" panose="03080600000000000000" pitchFamily="66" charset="0"/>
              </a:rPr>
              <a:t> for Cultural Affairs</a:t>
            </a:r>
            <a:endParaRPr lang="it-IT" i="1" dirty="0">
              <a:latin typeface="Estrangelo Edessa" panose="03080600000000000000" pitchFamily="66" charset="0"/>
              <a:cs typeface="Estrangelo Edessa" panose="03080600000000000000" pitchFamily="66" charset="0"/>
            </a:endParaRPr>
          </a:p>
        </p:txBody>
      </p:sp>
      <p:cxnSp>
        <p:nvCxnSpPr>
          <p:cNvPr id="10" name="Connettore 2 9"/>
          <p:cNvCxnSpPr/>
          <p:nvPr/>
        </p:nvCxnSpPr>
        <p:spPr>
          <a:xfrm>
            <a:off x="8538358" y="4476997"/>
            <a:ext cx="700645" cy="11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9440882" y="4370120"/>
            <a:ext cx="206372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smtClean="0">
                <a:latin typeface="Estrangelo Edessa" panose="03080600000000000000" pitchFamily="66" charset="0"/>
                <a:cs typeface="Estrangelo Edessa" panose="03080600000000000000" pitchFamily="66" charset="0"/>
              </a:rPr>
              <a:t>Agency for Cultural Affairs</a:t>
            </a:r>
            <a:endParaRPr lang="it-IT" i="1" dirty="0">
              <a:latin typeface="Estrangelo Edessa" panose="03080600000000000000" pitchFamily="66" charset="0"/>
              <a:cs typeface="Estrangelo Edessa" panose="03080600000000000000" pitchFamily="66" charset="0"/>
            </a:endParaRPr>
          </a:p>
        </p:txBody>
      </p:sp>
      <p:cxnSp>
        <p:nvCxnSpPr>
          <p:cNvPr id="14" name="Connettore 2 13"/>
          <p:cNvCxnSpPr/>
          <p:nvPr/>
        </p:nvCxnSpPr>
        <p:spPr>
          <a:xfrm flipH="1" flipV="1">
            <a:off x="4429496" y="4572000"/>
            <a:ext cx="985652" cy="23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2589211" y="3811979"/>
            <a:ext cx="1739345" cy="1686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Department</a:t>
            </a:r>
            <a:r>
              <a:rPr lang="it-IT" i="1" dirty="0" smtClean="0">
                <a:latin typeface="Estrangelo Edessa" panose="03080600000000000000" pitchFamily="66" charset="0"/>
                <a:cs typeface="Estrangelo Edessa" panose="03080600000000000000" pitchFamily="66" charset="0"/>
              </a:rPr>
              <a:t> for the </a:t>
            </a:r>
            <a:r>
              <a:rPr lang="it-IT" i="1" dirty="0" err="1" smtClean="0">
                <a:latin typeface="Estrangelo Edessa" panose="03080600000000000000" pitchFamily="66" charset="0"/>
                <a:cs typeface="Estrangelo Edessa" panose="03080600000000000000" pitchFamily="66" charset="0"/>
              </a:rPr>
              <a:t>Protection</a:t>
            </a:r>
            <a:r>
              <a:rPr lang="it-IT" i="1" dirty="0" smtClean="0">
                <a:latin typeface="Estrangelo Edessa" panose="03080600000000000000" pitchFamily="66" charset="0"/>
                <a:cs typeface="Estrangelo Edessa" panose="03080600000000000000" pitchFamily="66" charset="0"/>
              </a:rPr>
              <a:t> of Cultural </a:t>
            </a:r>
            <a:r>
              <a:rPr lang="it-IT" i="1" dirty="0" err="1" smtClean="0">
                <a:latin typeface="Estrangelo Edessa" panose="03080600000000000000" pitchFamily="66" charset="0"/>
                <a:cs typeface="Estrangelo Edessa" panose="03080600000000000000" pitchFamily="66" charset="0"/>
              </a:rPr>
              <a:t>Asset</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123625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arn(inVertical)">
                                      <p:cBhvr>
                                        <p:cTn id="4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2" grpId="0" animBg="1"/>
      <p:bldP spid="1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Estrangelo Edessa" panose="03080600000000000000" pitchFamily="66" charset="0"/>
                <a:cs typeface="Estrangelo Edessa" panose="03080600000000000000" pitchFamily="66" charset="0"/>
              </a:rPr>
              <a:t>The </a:t>
            </a:r>
            <a:r>
              <a:rPr lang="it-IT" dirty="0" err="1" smtClean="0">
                <a:latin typeface="Estrangelo Edessa" panose="03080600000000000000" pitchFamily="66" charset="0"/>
                <a:cs typeface="Estrangelo Edessa" panose="03080600000000000000" pitchFamily="66" charset="0"/>
              </a:rPr>
              <a:t>structure</a:t>
            </a:r>
            <a:endParaRPr lang="it-IT" dirty="0">
              <a:latin typeface="Estrangelo Edessa" panose="03080600000000000000" pitchFamily="66" charset="0"/>
              <a:cs typeface="Estrangelo Edessa" panose="03080600000000000000" pitchFamily="66" charset="0"/>
            </a:endParaRPr>
          </a:p>
        </p:txBody>
      </p:sp>
      <p:sp>
        <p:nvSpPr>
          <p:cNvPr id="3" name="Segnaposto contenuto 2"/>
          <p:cNvSpPr>
            <a:spLocks noGrp="1"/>
          </p:cNvSpPr>
          <p:nvPr>
            <p:ph idx="1"/>
          </p:nvPr>
        </p:nvSpPr>
        <p:spPr/>
        <p:txBody>
          <a:bodyPr/>
          <a:lstStyle/>
          <a:p>
            <a:endParaRPr lang="it-IT" dirty="0"/>
          </a:p>
        </p:txBody>
      </p:sp>
      <p:sp>
        <p:nvSpPr>
          <p:cNvPr id="4" name="Rettangolo 3"/>
          <p:cNvSpPr/>
          <p:nvPr/>
        </p:nvSpPr>
        <p:spPr>
          <a:xfrm>
            <a:off x="2589212" y="3313216"/>
            <a:ext cx="2244045" cy="14844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Department</a:t>
            </a:r>
            <a:r>
              <a:rPr lang="it-IT" i="1" dirty="0" smtClean="0">
                <a:latin typeface="Estrangelo Edessa" panose="03080600000000000000" pitchFamily="66" charset="0"/>
                <a:cs typeface="Estrangelo Edessa" panose="03080600000000000000" pitchFamily="66" charset="0"/>
              </a:rPr>
              <a:t> for the </a:t>
            </a:r>
            <a:r>
              <a:rPr lang="it-IT" i="1" dirty="0" err="1" smtClean="0">
                <a:latin typeface="Estrangelo Edessa" panose="03080600000000000000" pitchFamily="66" charset="0"/>
                <a:cs typeface="Estrangelo Edessa" panose="03080600000000000000" pitchFamily="66" charset="0"/>
              </a:rPr>
              <a:t>Protection</a:t>
            </a:r>
            <a:r>
              <a:rPr lang="it-IT" i="1" dirty="0" smtClean="0">
                <a:latin typeface="Estrangelo Edessa" panose="03080600000000000000" pitchFamily="66" charset="0"/>
                <a:cs typeface="Estrangelo Edessa" panose="03080600000000000000" pitchFamily="66" charset="0"/>
              </a:rPr>
              <a:t> of Cultural </a:t>
            </a:r>
            <a:r>
              <a:rPr lang="it-IT" i="1" dirty="0" err="1" smtClean="0">
                <a:latin typeface="Estrangelo Edessa" panose="03080600000000000000" pitchFamily="66" charset="0"/>
                <a:cs typeface="Estrangelo Edessa" panose="03080600000000000000" pitchFamily="66" charset="0"/>
              </a:rPr>
              <a:t>Asset</a:t>
            </a:r>
            <a:endParaRPr lang="it-IT" i="1" dirty="0">
              <a:latin typeface="Estrangelo Edessa" panose="03080600000000000000" pitchFamily="66" charset="0"/>
              <a:cs typeface="Estrangelo Edessa" panose="03080600000000000000" pitchFamily="66" charset="0"/>
            </a:endParaRPr>
          </a:p>
        </p:txBody>
      </p:sp>
      <p:cxnSp>
        <p:nvCxnSpPr>
          <p:cNvPr id="6" name="Connettore 2 5"/>
          <p:cNvCxnSpPr/>
          <p:nvPr/>
        </p:nvCxnSpPr>
        <p:spPr>
          <a:xfrm flipV="1">
            <a:off x="5225143" y="2636322"/>
            <a:ext cx="570015" cy="5343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5913911" y="2133600"/>
            <a:ext cx="148441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i="1" dirty="0" err="1" smtClean="0">
                <a:latin typeface="Estrangelo Edessa" panose="03080600000000000000" pitchFamily="66" charset="0"/>
                <a:cs typeface="Estrangelo Edessa" panose="03080600000000000000" pitchFamily="66" charset="0"/>
              </a:rPr>
              <a:t>Division</a:t>
            </a:r>
            <a:r>
              <a:rPr lang="it-IT" sz="1400" i="1" dirty="0" smtClean="0">
                <a:latin typeface="Estrangelo Edessa" panose="03080600000000000000" pitchFamily="66" charset="0"/>
                <a:cs typeface="Estrangelo Edessa" panose="03080600000000000000" pitchFamily="66" charset="0"/>
              </a:rPr>
              <a:t> for the </a:t>
            </a:r>
            <a:r>
              <a:rPr lang="it-IT" sz="1400" i="1" dirty="0" err="1" smtClean="0">
                <a:latin typeface="Estrangelo Edessa" panose="03080600000000000000" pitchFamily="66" charset="0"/>
                <a:cs typeface="Estrangelo Edessa" panose="03080600000000000000" pitchFamily="66" charset="0"/>
              </a:rPr>
              <a:t>Traditional</a:t>
            </a:r>
            <a:r>
              <a:rPr lang="it-IT" sz="1400" i="1" dirty="0" smtClean="0">
                <a:latin typeface="Estrangelo Edessa" panose="03080600000000000000" pitchFamily="66" charset="0"/>
                <a:cs typeface="Estrangelo Edessa" panose="03080600000000000000" pitchFamily="66" charset="0"/>
              </a:rPr>
              <a:t> Culture</a:t>
            </a:r>
            <a:endParaRPr lang="it-IT" sz="1400" i="1" dirty="0">
              <a:latin typeface="Estrangelo Edessa" panose="03080600000000000000" pitchFamily="66" charset="0"/>
              <a:cs typeface="Estrangelo Edessa" panose="03080600000000000000" pitchFamily="66" charset="0"/>
            </a:endParaRPr>
          </a:p>
        </p:txBody>
      </p:sp>
      <p:cxnSp>
        <p:nvCxnSpPr>
          <p:cNvPr id="10" name="Connettore 2 9"/>
          <p:cNvCxnSpPr/>
          <p:nvPr/>
        </p:nvCxnSpPr>
        <p:spPr>
          <a:xfrm>
            <a:off x="5106390" y="3764478"/>
            <a:ext cx="581891" cy="11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5913910" y="3455719"/>
            <a:ext cx="148441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i="1" dirty="0" err="1" smtClean="0">
                <a:latin typeface="Estrangelo Edessa" panose="03080600000000000000" pitchFamily="66" charset="0"/>
                <a:cs typeface="Estrangelo Edessa" panose="03080600000000000000" pitchFamily="66" charset="0"/>
              </a:rPr>
              <a:t>Division</a:t>
            </a:r>
            <a:r>
              <a:rPr lang="it-IT" sz="1400" i="1" dirty="0" smtClean="0">
                <a:latin typeface="Estrangelo Edessa" panose="03080600000000000000" pitchFamily="66" charset="0"/>
                <a:cs typeface="Estrangelo Edessa" panose="03080600000000000000" pitchFamily="66" charset="0"/>
              </a:rPr>
              <a:t> for </a:t>
            </a:r>
            <a:r>
              <a:rPr lang="it-IT" sz="1400" i="1" dirty="0" err="1" smtClean="0">
                <a:latin typeface="Estrangelo Edessa" panose="03080600000000000000" pitchFamily="66" charset="0"/>
                <a:cs typeface="Estrangelo Edessa" panose="03080600000000000000" pitchFamily="66" charset="0"/>
              </a:rPr>
              <a:t>Monuments</a:t>
            </a:r>
            <a:r>
              <a:rPr lang="it-IT" sz="1400" i="1" dirty="0" smtClean="0">
                <a:latin typeface="Estrangelo Edessa" panose="03080600000000000000" pitchFamily="66" charset="0"/>
                <a:cs typeface="Estrangelo Edessa" panose="03080600000000000000" pitchFamily="66" charset="0"/>
              </a:rPr>
              <a:t> and </a:t>
            </a:r>
            <a:r>
              <a:rPr lang="it-IT" sz="1400" i="1" dirty="0" err="1" smtClean="0">
                <a:latin typeface="Estrangelo Edessa" panose="03080600000000000000" pitchFamily="66" charset="0"/>
                <a:cs typeface="Estrangelo Edessa" panose="03080600000000000000" pitchFamily="66" charset="0"/>
              </a:rPr>
              <a:t>Sites</a:t>
            </a:r>
            <a:endParaRPr lang="it-IT" sz="1400" i="1" dirty="0">
              <a:latin typeface="Estrangelo Edessa" panose="03080600000000000000" pitchFamily="66" charset="0"/>
              <a:cs typeface="Estrangelo Edessa" panose="03080600000000000000" pitchFamily="66" charset="0"/>
            </a:endParaRPr>
          </a:p>
        </p:txBody>
      </p:sp>
      <p:cxnSp>
        <p:nvCxnSpPr>
          <p:cNvPr id="14" name="Connettore 2 13"/>
          <p:cNvCxnSpPr/>
          <p:nvPr/>
        </p:nvCxnSpPr>
        <p:spPr>
          <a:xfrm>
            <a:off x="5225143" y="4797631"/>
            <a:ext cx="463138" cy="391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5913909" y="4743482"/>
            <a:ext cx="1484415" cy="861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i="1" dirty="0" err="1" smtClean="0">
                <a:latin typeface="Estrangelo Edessa" panose="03080600000000000000" pitchFamily="66" charset="0"/>
                <a:cs typeface="Estrangelo Edessa" panose="03080600000000000000" pitchFamily="66" charset="0"/>
              </a:rPr>
              <a:t>Division</a:t>
            </a:r>
            <a:r>
              <a:rPr lang="it-IT" sz="1400" i="1" dirty="0" smtClean="0">
                <a:latin typeface="Estrangelo Edessa" panose="03080600000000000000" pitchFamily="66" charset="0"/>
                <a:cs typeface="Estrangelo Edessa" panose="03080600000000000000" pitchFamily="66" charset="0"/>
              </a:rPr>
              <a:t> for the Fine </a:t>
            </a:r>
            <a:r>
              <a:rPr lang="it-IT" sz="1400" i="1" dirty="0" err="1" smtClean="0">
                <a:latin typeface="Estrangelo Edessa" panose="03080600000000000000" pitchFamily="66" charset="0"/>
                <a:cs typeface="Estrangelo Edessa" panose="03080600000000000000" pitchFamily="66" charset="0"/>
              </a:rPr>
              <a:t>Arts</a:t>
            </a:r>
            <a:endParaRPr lang="it-IT" sz="1400" i="1" dirty="0">
              <a:latin typeface="Estrangelo Edessa" panose="03080600000000000000" pitchFamily="66" charset="0"/>
              <a:cs typeface="Estrangelo Edessa" panose="03080600000000000000" pitchFamily="66" charset="0"/>
            </a:endParaRPr>
          </a:p>
        </p:txBody>
      </p:sp>
      <p:cxnSp>
        <p:nvCxnSpPr>
          <p:cNvPr id="18" name="Connettore 2 17"/>
          <p:cNvCxnSpPr/>
          <p:nvPr/>
        </p:nvCxnSpPr>
        <p:spPr>
          <a:xfrm>
            <a:off x="3728852" y="5011387"/>
            <a:ext cx="11875" cy="403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ttangolo 19"/>
          <p:cNvSpPr/>
          <p:nvPr/>
        </p:nvSpPr>
        <p:spPr>
          <a:xfrm>
            <a:off x="2589212" y="5454022"/>
            <a:ext cx="2244045" cy="1089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latin typeface="Estrangelo Edessa" panose="03080600000000000000" pitchFamily="66" charset="0"/>
                <a:cs typeface="Estrangelo Edessa" panose="03080600000000000000" pitchFamily="66" charset="0"/>
              </a:rPr>
              <a:t>Division</a:t>
            </a:r>
            <a:r>
              <a:rPr lang="it-IT" i="1" dirty="0" smtClean="0">
                <a:latin typeface="Estrangelo Edessa" panose="03080600000000000000" pitchFamily="66" charset="0"/>
                <a:cs typeface="Estrangelo Edessa" panose="03080600000000000000" pitchFamily="66" charset="0"/>
              </a:rPr>
              <a:t> for Architecture</a:t>
            </a:r>
            <a:endParaRPr lang="it-IT" i="1" dirty="0">
              <a:latin typeface="Estrangelo Edessa" panose="03080600000000000000" pitchFamily="66" charset="0"/>
              <a:cs typeface="Estrangelo Edessa" panose="03080600000000000000" pitchFamily="66" charset="0"/>
            </a:endParaRPr>
          </a:p>
        </p:txBody>
      </p:sp>
      <p:sp>
        <p:nvSpPr>
          <p:cNvPr id="22" name="Rettangolo 21"/>
          <p:cNvSpPr/>
          <p:nvPr/>
        </p:nvSpPr>
        <p:spPr>
          <a:xfrm>
            <a:off x="8205457" y="2133600"/>
            <a:ext cx="193607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smtClean="0">
                <a:latin typeface="Estrangelo Edessa" panose="03080600000000000000" pitchFamily="66" charset="0"/>
                <a:cs typeface="Estrangelo Edessa" panose="03080600000000000000" pitchFamily="66" charset="0"/>
              </a:rPr>
              <a:t>National </a:t>
            </a:r>
            <a:r>
              <a:rPr lang="it-IT" i="1" dirty="0" err="1" smtClean="0">
                <a:latin typeface="Estrangelo Edessa" panose="03080600000000000000" pitchFamily="66" charset="0"/>
                <a:cs typeface="Estrangelo Edessa" panose="03080600000000000000" pitchFamily="66" charset="0"/>
              </a:rPr>
              <a:t>Museum</a:t>
            </a:r>
            <a:r>
              <a:rPr lang="it-IT" i="1" dirty="0" smtClean="0">
                <a:latin typeface="Estrangelo Edessa" panose="03080600000000000000" pitchFamily="66" charset="0"/>
                <a:cs typeface="Estrangelo Edessa" panose="03080600000000000000" pitchFamily="66" charset="0"/>
              </a:rPr>
              <a:t> of Tokyo</a:t>
            </a:r>
            <a:endParaRPr lang="it-IT" i="1" dirty="0">
              <a:latin typeface="Estrangelo Edessa" panose="03080600000000000000" pitchFamily="66" charset="0"/>
              <a:cs typeface="Estrangelo Edessa" panose="03080600000000000000" pitchFamily="66" charset="0"/>
            </a:endParaRPr>
          </a:p>
        </p:txBody>
      </p:sp>
      <p:sp>
        <p:nvSpPr>
          <p:cNvPr id="23" name="Rettangolo 22"/>
          <p:cNvSpPr/>
          <p:nvPr/>
        </p:nvSpPr>
        <p:spPr>
          <a:xfrm>
            <a:off x="8205457" y="3455719"/>
            <a:ext cx="193606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smtClean="0">
                <a:latin typeface="Estrangelo Edessa" panose="03080600000000000000" pitchFamily="66" charset="0"/>
                <a:cs typeface="Estrangelo Edessa" panose="03080600000000000000" pitchFamily="66" charset="0"/>
              </a:rPr>
              <a:t>National </a:t>
            </a:r>
            <a:r>
              <a:rPr lang="it-IT" i="1" dirty="0" err="1" smtClean="0">
                <a:latin typeface="Estrangelo Edessa" panose="03080600000000000000" pitchFamily="66" charset="0"/>
                <a:cs typeface="Estrangelo Edessa" panose="03080600000000000000" pitchFamily="66" charset="0"/>
              </a:rPr>
              <a:t>Museum</a:t>
            </a:r>
            <a:r>
              <a:rPr lang="it-IT" i="1" dirty="0" smtClean="0">
                <a:latin typeface="Estrangelo Edessa" panose="03080600000000000000" pitchFamily="66" charset="0"/>
                <a:cs typeface="Estrangelo Edessa" panose="03080600000000000000" pitchFamily="66" charset="0"/>
              </a:rPr>
              <a:t> of Kyoto</a:t>
            </a:r>
            <a:endParaRPr lang="it-IT" i="1" dirty="0">
              <a:latin typeface="Estrangelo Edessa" panose="03080600000000000000" pitchFamily="66" charset="0"/>
              <a:cs typeface="Estrangelo Edessa" panose="03080600000000000000" pitchFamily="66" charset="0"/>
            </a:endParaRPr>
          </a:p>
        </p:txBody>
      </p:sp>
      <p:sp>
        <p:nvSpPr>
          <p:cNvPr id="24" name="Rettangolo 23"/>
          <p:cNvSpPr/>
          <p:nvPr/>
        </p:nvSpPr>
        <p:spPr>
          <a:xfrm>
            <a:off x="8205458" y="4797631"/>
            <a:ext cx="193606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smtClean="0">
                <a:latin typeface="Estrangelo Edessa" panose="03080600000000000000" pitchFamily="66" charset="0"/>
                <a:cs typeface="Estrangelo Edessa" panose="03080600000000000000" pitchFamily="66" charset="0"/>
              </a:rPr>
              <a:t>National </a:t>
            </a:r>
            <a:r>
              <a:rPr lang="it-IT" i="1" dirty="0" err="1" smtClean="0">
                <a:latin typeface="Estrangelo Edessa" panose="03080600000000000000" pitchFamily="66" charset="0"/>
                <a:cs typeface="Estrangelo Edessa" panose="03080600000000000000" pitchFamily="66" charset="0"/>
              </a:rPr>
              <a:t>Museum</a:t>
            </a:r>
            <a:r>
              <a:rPr lang="it-IT" i="1" dirty="0" smtClean="0">
                <a:latin typeface="Estrangelo Edessa" panose="03080600000000000000" pitchFamily="66" charset="0"/>
                <a:cs typeface="Estrangelo Edessa" panose="03080600000000000000" pitchFamily="66" charset="0"/>
              </a:rPr>
              <a:t> of Nara</a:t>
            </a:r>
            <a:endParaRPr lang="it-IT" i="1" dirty="0">
              <a:latin typeface="Estrangelo Edessa" panose="03080600000000000000" pitchFamily="66" charset="0"/>
              <a:cs typeface="Estrangelo Edessa" panose="03080600000000000000" pitchFamily="66" charset="0"/>
            </a:endParaRPr>
          </a:p>
        </p:txBody>
      </p:sp>
      <p:sp>
        <p:nvSpPr>
          <p:cNvPr id="25" name="Rettangolo 24"/>
          <p:cNvSpPr/>
          <p:nvPr/>
        </p:nvSpPr>
        <p:spPr>
          <a:xfrm>
            <a:off x="10536577" y="2903517"/>
            <a:ext cx="139812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i="1" dirty="0" smtClean="0">
                <a:latin typeface="Estrangelo Edessa" panose="03080600000000000000" pitchFamily="66" charset="0"/>
                <a:cs typeface="Estrangelo Edessa" panose="03080600000000000000" pitchFamily="66" charset="0"/>
              </a:rPr>
              <a:t>National </a:t>
            </a:r>
            <a:r>
              <a:rPr lang="it-IT" sz="1400" i="1" dirty="0" err="1" smtClean="0">
                <a:latin typeface="Estrangelo Edessa" panose="03080600000000000000" pitchFamily="66" charset="0"/>
                <a:cs typeface="Estrangelo Edessa" panose="03080600000000000000" pitchFamily="66" charset="0"/>
              </a:rPr>
              <a:t>Institute</a:t>
            </a:r>
            <a:r>
              <a:rPr lang="it-IT" sz="1400" i="1" dirty="0" smtClean="0">
                <a:latin typeface="Estrangelo Edessa" panose="03080600000000000000" pitchFamily="66" charset="0"/>
                <a:cs typeface="Estrangelo Edessa" panose="03080600000000000000" pitchFamily="66" charset="0"/>
              </a:rPr>
              <a:t> for the </a:t>
            </a:r>
            <a:r>
              <a:rPr lang="it-IT" sz="1400" i="1" dirty="0" err="1" smtClean="0">
                <a:latin typeface="Estrangelo Edessa" panose="03080600000000000000" pitchFamily="66" charset="0"/>
                <a:cs typeface="Estrangelo Edessa" panose="03080600000000000000" pitchFamily="66" charset="0"/>
              </a:rPr>
              <a:t>Research</a:t>
            </a:r>
            <a:r>
              <a:rPr lang="it-IT" sz="1400" i="1" dirty="0" smtClean="0">
                <a:latin typeface="Estrangelo Edessa" panose="03080600000000000000" pitchFamily="66" charset="0"/>
                <a:cs typeface="Estrangelo Edessa" panose="03080600000000000000" pitchFamily="66" charset="0"/>
              </a:rPr>
              <a:t> </a:t>
            </a:r>
            <a:r>
              <a:rPr lang="it-IT" sz="1400" i="1" dirty="0" err="1" smtClean="0">
                <a:latin typeface="Estrangelo Edessa" panose="03080600000000000000" pitchFamily="66" charset="0"/>
                <a:cs typeface="Estrangelo Edessa" panose="03080600000000000000" pitchFamily="66" charset="0"/>
              </a:rPr>
              <a:t>around</a:t>
            </a:r>
            <a:r>
              <a:rPr lang="it-IT" sz="1400" i="1" dirty="0" smtClean="0">
                <a:latin typeface="Estrangelo Edessa" panose="03080600000000000000" pitchFamily="66" charset="0"/>
                <a:cs typeface="Estrangelo Edessa" panose="03080600000000000000" pitchFamily="66" charset="0"/>
              </a:rPr>
              <a:t> Cultural </a:t>
            </a:r>
            <a:r>
              <a:rPr lang="it-IT" sz="1400" i="1" dirty="0" err="1" smtClean="0">
                <a:latin typeface="Estrangelo Edessa" panose="03080600000000000000" pitchFamily="66" charset="0"/>
                <a:cs typeface="Estrangelo Edessa" panose="03080600000000000000" pitchFamily="66" charset="0"/>
              </a:rPr>
              <a:t>Asset</a:t>
            </a:r>
            <a:r>
              <a:rPr lang="it-IT" sz="1400" i="1" dirty="0" smtClean="0">
                <a:latin typeface="Estrangelo Edessa" panose="03080600000000000000" pitchFamily="66" charset="0"/>
                <a:cs typeface="Estrangelo Edessa" panose="03080600000000000000" pitchFamily="66" charset="0"/>
              </a:rPr>
              <a:t> </a:t>
            </a:r>
            <a:endParaRPr lang="it-IT" sz="1400" i="1" dirty="0">
              <a:latin typeface="Estrangelo Edessa" panose="03080600000000000000" pitchFamily="66" charset="0"/>
              <a:cs typeface="Estrangelo Edessa" panose="03080600000000000000" pitchFamily="66" charset="0"/>
            </a:endParaRPr>
          </a:p>
        </p:txBody>
      </p:sp>
      <p:sp>
        <p:nvSpPr>
          <p:cNvPr id="26" name="Rettangolo 25"/>
          <p:cNvSpPr/>
          <p:nvPr/>
        </p:nvSpPr>
        <p:spPr>
          <a:xfrm>
            <a:off x="10491458" y="4259917"/>
            <a:ext cx="144324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i="1" dirty="0" smtClean="0">
                <a:latin typeface="Estrangelo Edessa" panose="03080600000000000000" pitchFamily="66" charset="0"/>
                <a:cs typeface="Estrangelo Edessa" panose="03080600000000000000" pitchFamily="66" charset="0"/>
              </a:rPr>
              <a:t>National </a:t>
            </a:r>
            <a:r>
              <a:rPr lang="it-IT" sz="1400" i="1" dirty="0" err="1" smtClean="0">
                <a:latin typeface="Estrangelo Edessa" panose="03080600000000000000" pitchFamily="66" charset="0"/>
                <a:cs typeface="Estrangelo Edessa" panose="03080600000000000000" pitchFamily="66" charset="0"/>
              </a:rPr>
              <a:t>Institute</a:t>
            </a:r>
            <a:r>
              <a:rPr lang="it-IT" sz="1400" i="1" dirty="0" smtClean="0">
                <a:latin typeface="Estrangelo Edessa" panose="03080600000000000000" pitchFamily="66" charset="0"/>
                <a:cs typeface="Estrangelo Edessa" panose="03080600000000000000" pitchFamily="66" charset="0"/>
              </a:rPr>
              <a:t> for the </a:t>
            </a:r>
            <a:r>
              <a:rPr lang="it-IT" sz="1400" i="1" dirty="0" err="1" smtClean="0">
                <a:latin typeface="Estrangelo Edessa" panose="03080600000000000000" pitchFamily="66" charset="0"/>
                <a:cs typeface="Estrangelo Edessa" panose="03080600000000000000" pitchFamily="66" charset="0"/>
              </a:rPr>
              <a:t>Research</a:t>
            </a:r>
            <a:r>
              <a:rPr lang="it-IT" sz="1400" i="1" dirty="0" smtClean="0">
                <a:latin typeface="Estrangelo Edessa" panose="03080600000000000000" pitchFamily="66" charset="0"/>
                <a:cs typeface="Estrangelo Edessa" panose="03080600000000000000" pitchFamily="66" charset="0"/>
              </a:rPr>
              <a:t> </a:t>
            </a:r>
            <a:r>
              <a:rPr lang="it-IT" sz="1400" i="1" dirty="0" err="1" smtClean="0">
                <a:latin typeface="Estrangelo Edessa" panose="03080600000000000000" pitchFamily="66" charset="0"/>
                <a:cs typeface="Estrangelo Edessa" panose="03080600000000000000" pitchFamily="66" charset="0"/>
              </a:rPr>
              <a:t>around</a:t>
            </a:r>
            <a:r>
              <a:rPr lang="it-IT" sz="1400" i="1" dirty="0" smtClean="0">
                <a:latin typeface="Estrangelo Edessa" panose="03080600000000000000" pitchFamily="66" charset="0"/>
                <a:cs typeface="Estrangelo Edessa" panose="03080600000000000000" pitchFamily="66" charset="0"/>
              </a:rPr>
              <a:t> Cultural </a:t>
            </a:r>
            <a:r>
              <a:rPr lang="it-IT" sz="1400" i="1" dirty="0" err="1" smtClean="0">
                <a:latin typeface="Estrangelo Edessa" panose="03080600000000000000" pitchFamily="66" charset="0"/>
                <a:cs typeface="Estrangelo Edessa" panose="03080600000000000000" pitchFamily="66" charset="0"/>
              </a:rPr>
              <a:t>Asset</a:t>
            </a:r>
            <a:endParaRPr lang="it-IT" sz="1400"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09311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arn(inVertical)">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barn(inVertical)">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barn(inVertical)">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barn(inVertical)">
                                      <p:cBhvr>
                                        <p:cTn id="65" dur="500"/>
                                        <p:tgtEl>
                                          <p:spTgt spid="23"/>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barn(inVertical)">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barn(inVertical)">
                                      <p:cBhvr>
                                        <p:cTn id="75" dur="50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barn(inVertical)">
                                      <p:cBhvr>
                                        <p:cTn id="8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2" grpId="0" animBg="1"/>
      <p:bldP spid="16" grpId="0" animBg="1"/>
      <p:bldP spid="20" grpId="0" animBg="1"/>
      <p:bldP spid="22" grpId="0" animBg="1"/>
      <p:bldP spid="23" grpId="0" animBg="1"/>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4" y="624109"/>
            <a:ext cx="4128509" cy="3330373"/>
          </a:xfrm>
        </p:spPr>
      </p:pic>
      <p:sp>
        <p:nvSpPr>
          <p:cNvPr id="5" name="CasellaDiTesto 4"/>
          <p:cNvSpPr txBox="1"/>
          <p:nvPr/>
        </p:nvSpPr>
        <p:spPr>
          <a:xfrm>
            <a:off x="2592924" y="4227616"/>
            <a:ext cx="2957861" cy="369332"/>
          </a:xfrm>
          <a:prstGeom prst="rect">
            <a:avLst/>
          </a:prstGeom>
          <a:noFill/>
        </p:spPr>
        <p:txBody>
          <a:bodyPr wrap="none" rtlCol="0">
            <a:spAutoFit/>
          </a:bodyPr>
          <a:lstStyle/>
          <a:p>
            <a:r>
              <a:rPr lang="it-IT" i="1" dirty="0" smtClean="0">
                <a:latin typeface="Estrangelo Edessa" panose="03080600000000000000" pitchFamily="66" charset="0"/>
                <a:cs typeface="Estrangelo Edessa" panose="03080600000000000000" pitchFamily="66" charset="0"/>
              </a:rPr>
              <a:t>Great </a:t>
            </a:r>
            <a:r>
              <a:rPr lang="it-IT" i="1" dirty="0" err="1" smtClean="0">
                <a:latin typeface="Estrangelo Edessa" panose="03080600000000000000" pitchFamily="66" charset="0"/>
                <a:cs typeface="Estrangelo Edessa" panose="03080600000000000000" pitchFamily="66" charset="0"/>
              </a:rPr>
              <a:t>Wall</a:t>
            </a:r>
            <a:r>
              <a:rPr lang="it-IT" i="1" dirty="0" smtClean="0">
                <a:latin typeface="Estrangelo Edessa" panose="03080600000000000000" pitchFamily="66" charset="0"/>
                <a:cs typeface="Estrangelo Edessa" panose="03080600000000000000" pitchFamily="66" charset="0"/>
              </a:rPr>
              <a:t> of China (215 b.C.)</a:t>
            </a:r>
            <a:endParaRPr lang="it-IT" i="1" dirty="0">
              <a:latin typeface="Estrangelo Edessa" panose="03080600000000000000" pitchFamily="66" charset="0"/>
              <a:cs typeface="Estrangelo Edessa" panose="03080600000000000000" pitchFamily="66" charset="0"/>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7096" y="3413167"/>
            <a:ext cx="3797526" cy="3002582"/>
          </a:xfrm>
          <a:prstGeom prst="rect">
            <a:avLst/>
          </a:prstGeom>
        </p:spPr>
      </p:pic>
      <p:sp>
        <p:nvSpPr>
          <p:cNvPr id="7" name="CasellaDiTesto 6"/>
          <p:cNvSpPr txBox="1"/>
          <p:nvPr/>
        </p:nvSpPr>
        <p:spPr>
          <a:xfrm>
            <a:off x="4857008" y="5605153"/>
            <a:ext cx="2807179" cy="923330"/>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Prohibited</a:t>
            </a:r>
            <a:r>
              <a:rPr lang="it-IT" i="1" dirty="0" smtClean="0">
                <a:latin typeface="Estrangelo Edessa" panose="03080600000000000000" pitchFamily="66" charset="0"/>
                <a:cs typeface="Estrangelo Edessa" panose="03080600000000000000" pitchFamily="66" charset="0"/>
              </a:rPr>
              <a:t> City</a:t>
            </a:r>
          </a:p>
          <a:p>
            <a:r>
              <a:rPr lang="it-IT" i="1" dirty="0" smtClean="0">
                <a:latin typeface="Estrangelo Edessa" panose="03080600000000000000" pitchFamily="66" charset="0"/>
                <a:cs typeface="Estrangelo Edessa" panose="03080600000000000000" pitchFamily="66" charset="0"/>
              </a:rPr>
              <a:t>Imperial </a:t>
            </a:r>
            <a:r>
              <a:rPr lang="it-IT" i="1" dirty="0" err="1" smtClean="0">
                <a:latin typeface="Estrangelo Edessa" panose="03080600000000000000" pitchFamily="66" charset="0"/>
                <a:cs typeface="Estrangelo Edessa" panose="03080600000000000000" pitchFamily="66" charset="0"/>
              </a:rPr>
              <a:t>Palaces</a:t>
            </a:r>
            <a:r>
              <a:rPr lang="it-IT" i="1" dirty="0" smtClean="0">
                <a:latin typeface="Estrangelo Edessa" panose="03080600000000000000" pitchFamily="66" charset="0"/>
                <a:cs typeface="Estrangelo Edessa" panose="03080600000000000000" pitchFamily="66" charset="0"/>
              </a:rPr>
              <a:t> of the Ming</a:t>
            </a:r>
          </a:p>
          <a:p>
            <a:r>
              <a:rPr lang="it-IT" i="1" dirty="0">
                <a:latin typeface="Estrangelo Edessa" panose="03080600000000000000" pitchFamily="66" charset="0"/>
                <a:cs typeface="Estrangelo Edessa" panose="03080600000000000000" pitchFamily="66" charset="0"/>
              </a:rPr>
              <a:t>a</a:t>
            </a:r>
            <a:r>
              <a:rPr lang="it-IT" i="1" dirty="0" smtClean="0">
                <a:latin typeface="Estrangelo Edessa" panose="03080600000000000000" pitchFamily="66" charset="0"/>
                <a:cs typeface="Estrangelo Edessa" panose="03080600000000000000" pitchFamily="66" charset="0"/>
              </a:rPr>
              <a:t>nd </a:t>
            </a:r>
            <a:r>
              <a:rPr lang="it-IT" i="1" dirty="0" err="1" smtClean="0">
                <a:latin typeface="Estrangelo Edessa" panose="03080600000000000000" pitchFamily="66" charset="0"/>
                <a:cs typeface="Estrangelo Edessa" panose="03080600000000000000" pitchFamily="66" charset="0"/>
              </a:rPr>
              <a:t>Quing</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414133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4" y="624109"/>
            <a:ext cx="4484769" cy="3259121"/>
          </a:xfrm>
        </p:spPr>
      </p:pic>
      <p:sp>
        <p:nvSpPr>
          <p:cNvPr id="5" name="CasellaDiTesto 4"/>
          <p:cNvSpPr txBox="1"/>
          <p:nvPr/>
        </p:nvSpPr>
        <p:spPr>
          <a:xfrm>
            <a:off x="2592924" y="4120738"/>
            <a:ext cx="4160113" cy="369332"/>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Summer</a:t>
            </a:r>
            <a:r>
              <a:rPr lang="it-IT" i="1" dirty="0" smtClean="0">
                <a:latin typeface="Estrangelo Edessa" panose="03080600000000000000" pitchFamily="66" charset="0"/>
                <a:cs typeface="Estrangelo Edessa" panose="03080600000000000000" pitchFamily="66" charset="0"/>
              </a:rPr>
              <a:t> Palace – Imperial Garden in </a:t>
            </a:r>
            <a:r>
              <a:rPr lang="it-IT" i="1" dirty="0" err="1" smtClean="0">
                <a:latin typeface="Estrangelo Edessa" panose="03080600000000000000" pitchFamily="66" charset="0"/>
                <a:cs typeface="Estrangelo Edessa" panose="03080600000000000000" pitchFamily="66" charset="0"/>
              </a:rPr>
              <a:t>Bejing</a:t>
            </a:r>
            <a:endParaRPr lang="it-IT" i="1" dirty="0">
              <a:latin typeface="Estrangelo Edessa" panose="03080600000000000000" pitchFamily="66" charset="0"/>
              <a:cs typeface="Estrangelo Edessa" panose="03080600000000000000" pitchFamily="66" charset="0"/>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0612" y="1905000"/>
            <a:ext cx="2794000" cy="4279900"/>
          </a:xfrm>
          <a:prstGeom prst="rect">
            <a:avLst/>
          </a:prstGeom>
        </p:spPr>
      </p:pic>
      <p:sp>
        <p:nvSpPr>
          <p:cNvPr id="7" name="CasellaDiTesto 6"/>
          <p:cNvSpPr txBox="1"/>
          <p:nvPr/>
        </p:nvSpPr>
        <p:spPr>
          <a:xfrm>
            <a:off x="6044540" y="5854535"/>
            <a:ext cx="1486304" cy="369332"/>
          </a:xfrm>
          <a:prstGeom prst="rect">
            <a:avLst/>
          </a:prstGeom>
          <a:noFill/>
        </p:spPr>
        <p:txBody>
          <a:bodyPr wrap="none" rtlCol="0">
            <a:spAutoFit/>
          </a:bodyPr>
          <a:lstStyle/>
          <a:p>
            <a:r>
              <a:rPr lang="it-IT" i="1" dirty="0" smtClean="0">
                <a:latin typeface="Estrangelo Edessa" panose="03080600000000000000" pitchFamily="66" charset="0"/>
                <a:cs typeface="Estrangelo Edessa" panose="03080600000000000000" pitchFamily="66" charset="0"/>
              </a:rPr>
              <a:t>Lake Kunming</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60443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624109"/>
            <a:ext cx="4009756" cy="2736607"/>
          </a:xfrm>
        </p:spPr>
      </p:pic>
      <p:sp>
        <p:nvSpPr>
          <p:cNvPr id="5" name="CasellaDiTesto 4"/>
          <p:cNvSpPr txBox="1"/>
          <p:nvPr/>
        </p:nvSpPr>
        <p:spPr>
          <a:xfrm>
            <a:off x="2592925" y="3645725"/>
            <a:ext cx="4735592" cy="923330"/>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Temple</a:t>
            </a:r>
            <a:r>
              <a:rPr lang="it-IT" i="1" dirty="0" smtClean="0">
                <a:latin typeface="Estrangelo Edessa" panose="03080600000000000000" pitchFamily="66" charset="0"/>
                <a:cs typeface="Estrangelo Edessa" panose="03080600000000000000" pitchFamily="66" charset="0"/>
              </a:rPr>
              <a:t> of </a:t>
            </a:r>
            <a:r>
              <a:rPr lang="it-IT" i="1" dirty="0" err="1" smtClean="0">
                <a:latin typeface="Estrangelo Edessa" panose="03080600000000000000" pitchFamily="66" charset="0"/>
                <a:cs typeface="Estrangelo Edessa" panose="03080600000000000000" pitchFamily="66" charset="0"/>
              </a:rPr>
              <a:t>Ikaruga-Nosako</a:t>
            </a:r>
            <a:endParaRPr lang="it-IT" i="1" dirty="0" smtClean="0">
              <a:latin typeface="Estrangelo Edessa" panose="03080600000000000000" pitchFamily="66" charset="0"/>
              <a:cs typeface="Estrangelo Edessa" panose="03080600000000000000" pitchFamily="66" charset="0"/>
            </a:endParaRPr>
          </a:p>
          <a:p>
            <a:r>
              <a:rPr lang="it-IT" i="1" dirty="0" err="1" smtClean="0">
                <a:latin typeface="Estrangelo Edessa" panose="03080600000000000000" pitchFamily="66" charset="0"/>
                <a:cs typeface="Estrangelo Edessa" panose="03080600000000000000" pitchFamily="66" charset="0"/>
              </a:rPr>
              <a:t>They</a:t>
            </a:r>
            <a:r>
              <a:rPr lang="it-IT" i="1" dirty="0" smtClean="0">
                <a:latin typeface="Estrangelo Edessa" panose="03080600000000000000" pitchFamily="66" charset="0"/>
                <a:cs typeface="Estrangelo Edessa" panose="03080600000000000000" pitchFamily="66" charset="0"/>
              </a:rPr>
              <a:t> are </a:t>
            </a:r>
            <a:r>
              <a:rPr lang="it-IT" i="1" dirty="0" err="1" smtClean="0">
                <a:latin typeface="Estrangelo Edessa" panose="03080600000000000000" pitchFamily="66" charset="0"/>
                <a:cs typeface="Estrangelo Edessa" panose="03080600000000000000" pitchFamily="66" charset="0"/>
              </a:rPr>
              <a:t>considered</a:t>
            </a:r>
            <a:r>
              <a:rPr lang="it-IT" i="1" dirty="0" smtClean="0">
                <a:latin typeface="Estrangelo Edessa" panose="03080600000000000000" pitchFamily="66" charset="0"/>
                <a:cs typeface="Estrangelo Edessa" panose="03080600000000000000" pitchFamily="66" charset="0"/>
              </a:rPr>
              <a:t> the </a:t>
            </a:r>
            <a:r>
              <a:rPr lang="it-IT" i="1" dirty="0" err="1" smtClean="0">
                <a:latin typeface="Estrangelo Edessa" panose="03080600000000000000" pitchFamily="66" charset="0"/>
                <a:cs typeface="Estrangelo Edessa" panose="03080600000000000000" pitchFamily="66" charset="0"/>
              </a:rPr>
              <a:t>oldest</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wooden</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buildings</a:t>
            </a:r>
            <a:r>
              <a:rPr lang="it-IT" i="1" dirty="0" smtClean="0">
                <a:latin typeface="Estrangelo Edessa" panose="03080600000000000000" pitchFamily="66" charset="0"/>
                <a:cs typeface="Estrangelo Edessa" panose="03080600000000000000" pitchFamily="66" charset="0"/>
              </a:rPr>
              <a:t> </a:t>
            </a:r>
          </a:p>
          <a:p>
            <a:r>
              <a:rPr lang="it-IT" i="1" dirty="0">
                <a:latin typeface="Estrangelo Edessa" panose="03080600000000000000" pitchFamily="66" charset="0"/>
                <a:cs typeface="Estrangelo Edessa" panose="03080600000000000000" pitchFamily="66" charset="0"/>
              </a:rPr>
              <a:t>i</a:t>
            </a:r>
            <a:r>
              <a:rPr lang="it-IT" i="1" dirty="0" smtClean="0">
                <a:latin typeface="Estrangelo Edessa" panose="03080600000000000000" pitchFamily="66" charset="0"/>
                <a:cs typeface="Estrangelo Edessa" panose="03080600000000000000" pitchFamily="66" charset="0"/>
              </a:rPr>
              <a:t>n the world</a:t>
            </a:r>
            <a:endParaRPr lang="it-IT" i="1" dirty="0">
              <a:latin typeface="Estrangelo Edessa" panose="03080600000000000000" pitchFamily="66" charset="0"/>
              <a:cs typeface="Estrangelo Edessa" panose="03080600000000000000" pitchFamily="66" charset="0"/>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0610" y="2747653"/>
            <a:ext cx="2286000" cy="3429000"/>
          </a:xfrm>
          <a:prstGeom prst="rect">
            <a:avLst/>
          </a:prstGeom>
        </p:spPr>
      </p:pic>
      <p:sp>
        <p:nvSpPr>
          <p:cNvPr id="7" name="CasellaDiTesto 6"/>
          <p:cNvSpPr txBox="1"/>
          <p:nvPr/>
        </p:nvSpPr>
        <p:spPr>
          <a:xfrm>
            <a:off x="6127668" y="5569527"/>
            <a:ext cx="2167581" cy="923330"/>
          </a:xfrm>
          <a:prstGeom prst="rect">
            <a:avLst/>
          </a:prstGeom>
          <a:noFill/>
        </p:spPr>
        <p:txBody>
          <a:bodyPr wrap="none" rtlCol="0">
            <a:spAutoFit/>
          </a:bodyPr>
          <a:lstStyle/>
          <a:p>
            <a:r>
              <a:rPr lang="it-IT" i="1" dirty="0" smtClean="0">
                <a:latin typeface="Estrangelo Edessa" panose="03080600000000000000" pitchFamily="66" charset="0"/>
                <a:cs typeface="Estrangelo Edessa" panose="03080600000000000000" pitchFamily="66" charset="0"/>
              </a:rPr>
              <a:t>Buddha –</a:t>
            </a:r>
          </a:p>
          <a:p>
            <a:r>
              <a:rPr lang="it-IT" i="1" dirty="0" err="1" smtClean="0">
                <a:latin typeface="Estrangelo Edessa" panose="03080600000000000000" pitchFamily="66" charset="0"/>
                <a:cs typeface="Estrangelo Edessa" panose="03080600000000000000" pitchFamily="66" charset="0"/>
              </a:rPr>
              <a:t>Temple</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Todai</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Ji</a:t>
            </a:r>
            <a:r>
              <a:rPr lang="it-IT" i="1" dirty="0" smtClean="0">
                <a:latin typeface="Estrangelo Edessa" panose="03080600000000000000" pitchFamily="66" charset="0"/>
                <a:cs typeface="Estrangelo Edessa" panose="03080600000000000000" pitchFamily="66" charset="0"/>
              </a:rPr>
              <a:t>-Nara</a:t>
            </a:r>
          </a:p>
          <a:p>
            <a:r>
              <a:rPr lang="it-IT" i="1" dirty="0" smtClean="0">
                <a:latin typeface="Estrangelo Edessa" panose="03080600000000000000" pitchFamily="66" charset="0"/>
                <a:cs typeface="Estrangelo Edessa" panose="03080600000000000000" pitchFamily="66" charset="0"/>
              </a:rPr>
              <a:t>752 b.C.</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8255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624110"/>
            <a:ext cx="3891002" cy="3306622"/>
          </a:xfrm>
        </p:spPr>
      </p:pic>
      <p:sp>
        <p:nvSpPr>
          <p:cNvPr id="5" name="CasellaDiTesto 4"/>
          <p:cNvSpPr txBox="1"/>
          <p:nvPr/>
        </p:nvSpPr>
        <p:spPr>
          <a:xfrm>
            <a:off x="2592925" y="4203865"/>
            <a:ext cx="3970959" cy="369332"/>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Temple</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Kunkaku-Ji</a:t>
            </a:r>
            <a:r>
              <a:rPr lang="it-IT" i="1" dirty="0" smtClean="0">
                <a:latin typeface="Estrangelo Edessa" panose="03080600000000000000" pitchFamily="66" charset="0"/>
                <a:cs typeface="Estrangelo Edessa" panose="03080600000000000000" pitchFamily="66" charset="0"/>
              </a:rPr>
              <a:t> – World Heritage List</a:t>
            </a:r>
            <a:endParaRPr lang="it-IT" i="1" dirty="0">
              <a:latin typeface="Estrangelo Edessa" panose="03080600000000000000" pitchFamily="66" charset="0"/>
              <a:cs typeface="Estrangelo Edessa" panose="03080600000000000000" pitchFamily="66" charset="0"/>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2083" y="2956956"/>
            <a:ext cx="3892529" cy="2897579"/>
          </a:xfrm>
          <a:prstGeom prst="rect">
            <a:avLst/>
          </a:prstGeom>
        </p:spPr>
      </p:pic>
      <p:sp>
        <p:nvSpPr>
          <p:cNvPr id="7" name="CasellaDiTesto 6"/>
          <p:cNvSpPr txBox="1"/>
          <p:nvPr/>
        </p:nvSpPr>
        <p:spPr>
          <a:xfrm>
            <a:off x="4880758" y="5569527"/>
            <a:ext cx="2016899" cy="646331"/>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Torji</a:t>
            </a:r>
            <a:r>
              <a:rPr lang="it-IT" i="1" dirty="0" smtClean="0">
                <a:latin typeface="Estrangelo Edessa" panose="03080600000000000000" pitchFamily="66" charset="0"/>
                <a:cs typeface="Estrangelo Edessa" panose="03080600000000000000" pitchFamily="66" charset="0"/>
              </a:rPr>
              <a:t> – </a:t>
            </a:r>
          </a:p>
          <a:p>
            <a:r>
              <a:rPr lang="it-IT" i="1" dirty="0" err="1" smtClean="0">
                <a:latin typeface="Estrangelo Edessa" panose="03080600000000000000" pitchFamily="66" charset="0"/>
                <a:cs typeface="Estrangelo Edessa" panose="03080600000000000000" pitchFamily="66" charset="0"/>
              </a:rPr>
              <a:t>Temple</a:t>
            </a:r>
            <a:r>
              <a:rPr lang="it-IT" i="1" dirty="0" smtClean="0">
                <a:latin typeface="Estrangelo Edessa" panose="03080600000000000000" pitchFamily="66" charset="0"/>
                <a:cs typeface="Estrangelo Edessa" panose="03080600000000000000" pitchFamily="66" charset="0"/>
              </a:rPr>
              <a:t> </a:t>
            </a:r>
            <a:r>
              <a:rPr lang="it-IT" i="1" dirty="0" err="1" smtClean="0">
                <a:latin typeface="Estrangelo Edessa" panose="03080600000000000000" pitchFamily="66" charset="0"/>
                <a:cs typeface="Estrangelo Edessa" panose="03080600000000000000" pitchFamily="66" charset="0"/>
              </a:rPr>
              <a:t>Itsukushima</a:t>
            </a:r>
            <a:endParaRPr lang="it-IT"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29182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Estrangelo Edessa" panose="03080600000000000000" pitchFamily="66" charset="0"/>
                <a:cs typeface="Estrangelo Edessa" panose="03080600000000000000" pitchFamily="66" charset="0"/>
              </a:rPr>
              <a:t>Intangible</a:t>
            </a:r>
            <a:r>
              <a:rPr lang="it-IT" dirty="0" smtClean="0">
                <a:latin typeface="Estrangelo Edessa" panose="03080600000000000000" pitchFamily="66" charset="0"/>
                <a:cs typeface="Estrangelo Edessa" panose="03080600000000000000" pitchFamily="66" charset="0"/>
              </a:rPr>
              <a:t> Cultural Heritage</a:t>
            </a:r>
            <a:endParaRPr lang="it-IT" dirty="0">
              <a:latin typeface="Estrangelo Edessa" panose="03080600000000000000" pitchFamily="66" charset="0"/>
              <a:cs typeface="Estrangelo Edessa" panose="03080600000000000000" pitchFamily="66" charset="0"/>
            </a:endParaRP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7072" y="1905000"/>
            <a:ext cx="3937000" cy="3263900"/>
          </a:xfr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971" y="1905000"/>
            <a:ext cx="2952750" cy="1962150"/>
          </a:xfrm>
          <a:prstGeom prst="rect">
            <a:avLst/>
          </a:prstGeom>
        </p:spPr>
      </p:pic>
    </p:spTree>
    <p:extLst>
      <p:ext uri="{BB962C8B-B14F-4D97-AF65-F5344CB8AC3E}">
        <p14:creationId xmlns:p14="http://schemas.microsoft.com/office/powerpoint/2010/main" val="424943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624110"/>
            <a:ext cx="3582244" cy="2617854"/>
          </a:xfrm>
        </p:spPr>
      </p:pic>
      <p:sp>
        <p:nvSpPr>
          <p:cNvPr id="5" name="CasellaDiTesto 4"/>
          <p:cNvSpPr txBox="1"/>
          <p:nvPr/>
        </p:nvSpPr>
        <p:spPr>
          <a:xfrm>
            <a:off x="2592925" y="3503221"/>
            <a:ext cx="2949846" cy="369332"/>
          </a:xfrm>
          <a:prstGeom prst="rect">
            <a:avLst/>
          </a:prstGeom>
          <a:noFill/>
        </p:spPr>
        <p:txBody>
          <a:bodyPr wrap="none" rtlCol="0">
            <a:spAutoFit/>
          </a:bodyPr>
          <a:lstStyle/>
          <a:p>
            <a:r>
              <a:rPr lang="it-IT" i="1" dirty="0" err="1" smtClean="0">
                <a:latin typeface="Estrangelo Edessa" panose="03080600000000000000" pitchFamily="66" charset="0"/>
                <a:cs typeface="Estrangelo Edessa" panose="03080600000000000000" pitchFamily="66" charset="0"/>
              </a:rPr>
              <a:t>Saihouji</a:t>
            </a:r>
            <a:r>
              <a:rPr lang="it-IT" i="1" dirty="0" smtClean="0">
                <a:latin typeface="Estrangelo Edessa" panose="03080600000000000000" pitchFamily="66" charset="0"/>
                <a:cs typeface="Estrangelo Edessa" panose="03080600000000000000" pitchFamily="66" charset="0"/>
              </a:rPr>
              <a:t> – World Heritage List</a:t>
            </a:r>
            <a:endParaRPr lang="it-IT" i="1" dirty="0">
              <a:latin typeface="Estrangelo Edessa" panose="03080600000000000000" pitchFamily="66" charset="0"/>
              <a:cs typeface="Estrangelo Edessa" panose="03080600000000000000" pitchFamily="66" charset="0"/>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7096" y="3004456"/>
            <a:ext cx="3417516" cy="2980707"/>
          </a:xfrm>
          <a:prstGeom prst="rect">
            <a:avLst/>
          </a:prstGeom>
        </p:spPr>
      </p:pic>
      <p:sp>
        <p:nvSpPr>
          <p:cNvPr id="7" name="CasellaDiTesto 6"/>
          <p:cNvSpPr txBox="1"/>
          <p:nvPr/>
        </p:nvSpPr>
        <p:spPr>
          <a:xfrm>
            <a:off x="4548249" y="5248894"/>
            <a:ext cx="1734770" cy="1323439"/>
          </a:xfrm>
          <a:prstGeom prst="rect">
            <a:avLst/>
          </a:prstGeom>
          <a:noFill/>
        </p:spPr>
        <p:txBody>
          <a:bodyPr wrap="none" rtlCol="0">
            <a:spAutoFit/>
          </a:bodyPr>
          <a:lstStyle/>
          <a:p>
            <a:r>
              <a:rPr lang="it-IT" sz="1600" i="1" dirty="0" smtClean="0">
                <a:latin typeface="Estrangelo Edessa" panose="03080600000000000000" pitchFamily="66" charset="0"/>
                <a:cs typeface="Estrangelo Edessa" panose="03080600000000000000" pitchFamily="66" charset="0"/>
              </a:rPr>
              <a:t>National </a:t>
            </a:r>
            <a:r>
              <a:rPr lang="it-IT" sz="1600" i="1" dirty="0" err="1" smtClean="0">
                <a:latin typeface="Estrangelo Edessa" panose="03080600000000000000" pitchFamily="66" charset="0"/>
                <a:cs typeface="Estrangelo Edessa" panose="03080600000000000000" pitchFamily="66" charset="0"/>
              </a:rPr>
              <a:t>Parks</a:t>
            </a:r>
            <a:r>
              <a:rPr lang="it-IT" sz="1600" i="1" dirty="0" smtClean="0">
                <a:latin typeface="Estrangelo Edessa" panose="03080600000000000000" pitchFamily="66" charset="0"/>
                <a:cs typeface="Estrangelo Edessa" panose="03080600000000000000" pitchFamily="66" charset="0"/>
              </a:rPr>
              <a:t>:</a:t>
            </a:r>
          </a:p>
          <a:p>
            <a:r>
              <a:rPr lang="it-IT" sz="1600" i="1" dirty="0" err="1" smtClean="0">
                <a:latin typeface="Estrangelo Edessa" panose="03080600000000000000" pitchFamily="66" charset="0"/>
                <a:cs typeface="Estrangelo Edessa" panose="03080600000000000000" pitchFamily="66" charset="0"/>
              </a:rPr>
              <a:t>Nikko</a:t>
            </a:r>
            <a:endParaRPr lang="it-IT" sz="1600" i="1" dirty="0" smtClean="0">
              <a:latin typeface="Estrangelo Edessa" panose="03080600000000000000" pitchFamily="66" charset="0"/>
              <a:cs typeface="Estrangelo Edessa" panose="03080600000000000000" pitchFamily="66" charset="0"/>
            </a:endParaRPr>
          </a:p>
          <a:p>
            <a:r>
              <a:rPr lang="it-IT" sz="1600" i="1" dirty="0" err="1" smtClean="0">
                <a:latin typeface="Estrangelo Edessa" panose="03080600000000000000" pitchFamily="66" charset="0"/>
                <a:cs typeface="Estrangelo Edessa" panose="03080600000000000000" pitchFamily="66" charset="0"/>
              </a:rPr>
              <a:t>Setonaikai</a:t>
            </a:r>
            <a:endParaRPr lang="it-IT" sz="1600" i="1" dirty="0" smtClean="0">
              <a:latin typeface="Estrangelo Edessa" panose="03080600000000000000" pitchFamily="66" charset="0"/>
              <a:cs typeface="Estrangelo Edessa" panose="03080600000000000000" pitchFamily="66" charset="0"/>
            </a:endParaRPr>
          </a:p>
          <a:p>
            <a:r>
              <a:rPr lang="it-IT" sz="1600" i="1" dirty="0" err="1" smtClean="0">
                <a:latin typeface="Estrangelo Edessa" panose="03080600000000000000" pitchFamily="66" charset="0"/>
                <a:cs typeface="Estrangelo Edessa" panose="03080600000000000000" pitchFamily="66" charset="0"/>
              </a:rPr>
              <a:t>Shiretoko</a:t>
            </a:r>
            <a:endParaRPr lang="it-IT" sz="1600" i="1" dirty="0" smtClean="0">
              <a:latin typeface="Estrangelo Edessa" panose="03080600000000000000" pitchFamily="66" charset="0"/>
              <a:cs typeface="Estrangelo Edessa" panose="03080600000000000000" pitchFamily="66" charset="0"/>
            </a:endParaRPr>
          </a:p>
          <a:p>
            <a:r>
              <a:rPr lang="it-IT" sz="1600" i="1" dirty="0" err="1" smtClean="0">
                <a:latin typeface="Estrangelo Edessa" panose="03080600000000000000" pitchFamily="66" charset="0"/>
                <a:cs typeface="Estrangelo Edessa" panose="03080600000000000000" pitchFamily="66" charset="0"/>
              </a:rPr>
              <a:t>Iriomote</a:t>
            </a:r>
            <a:r>
              <a:rPr lang="it-IT" sz="1600" i="1" dirty="0" smtClean="0">
                <a:latin typeface="Estrangelo Edessa" panose="03080600000000000000" pitchFamily="66" charset="0"/>
                <a:cs typeface="Estrangelo Edessa" panose="03080600000000000000" pitchFamily="66" charset="0"/>
              </a:rPr>
              <a:t> - </a:t>
            </a:r>
            <a:r>
              <a:rPr lang="it-IT" sz="1600" i="1" dirty="0" err="1" smtClean="0">
                <a:latin typeface="Estrangelo Edessa" panose="03080600000000000000" pitchFamily="66" charset="0"/>
                <a:cs typeface="Estrangelo Edessa" panose="03080600000000000000" pitchFamily="66" charset="0"/>
              </a:rPr>
              <a:t>Ishigake</a:t>
            </a:r>
            <a:endParaRPr lang="it-IT" sz="1600" i="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47499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416</TotalTime>
  <Words>1766</Words>
  <Application>Microsoft Office PowerPoint</Application>
  <PresentationFormat>Widescreen</PresentationFormat>
  <Paragraphs>164</Paragraphs>
  <Slides>37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37</vt:i4>
      </vt:variant>
    </vt:vector>
  </HeadingPairs>
  <TitlesOfParts>
    <vt:vector size="42" baseType="lpstr">
      <vt:lpstr>Arial</vt:lpstr>
      <vt:lpstr>Century Gothic</vt:lpstr>
      <vt:lpstr>Estrangelo Edessa</vt:lpstr>
      <vt:lpstr>Wingdings 3</vt:lpstr>
      <vt:lpstr>Filo</vt:lpstr>
      <vt:lpstr>Lesson 15 Politics for cultural heritage management in a comparative approach: traces from the ancient civilizations of Asia</vt:lpstr>
      <vt:lpstr>A different space of analysis  Far from/close to the Western World</vt:lpstr>
      <vt:lpstr>A first overlook on a great culture</vt:lpstr>
      <vt:lpstr>Presentazione standard di PowerPoint</vt:lpstr>
      <vt:lpstr>Presentazione standard di PowerPoint</vt:lpstr>
      <vt:lpstr>Presentazione standard di PowerPoint</vt:lpstr>
      <vt:lpstr>Presentazione standard di PowerPoint</vt:lpstr>
      <vt:lpstr>Intangible Cultural Heritage</vt:lpstr>
      <vt:lpstr>Presentazione standard di PowerPoint</vt:lpstr>
      <vt:lpstr>Presentazione standard di PowerPoint</vt:lpstr>
      <vt:lpstr>Presentazione standard di PowerPoint</vt:lpstr>
      <vt:lpstr>Two opposite experiences</vt:lpstr>
      <vt:lpstr>The Chinese system The Law 7 June 1930</vt:lpstr>
      <vt:lpstr>The Revolution The new symbolic stage</vt:lpstr>
      <vt:lpstr>Art as propaganda</vt:lpstr>
      <vt:lpstr>Presentazione standard di PowerPoint</vt:lpstr>
      <vt:lpstr>The Constitutional basis of the system</vt:lpstr>
      <vt:lpstr>The concrete situation</vt:lpstr>
      <vt:lpstr>The legislative development</vt:lpstr>
      <vt:lpstr>A Cultural Revolution against culture?</vt:lpstr>
      <vt:lpstr>Destruction of cultural relics</vt:lpstr>
      <vt:lpstr>The Law of 1982</vt:lpstr>
      <vt:lpstr>Presentazione standard di PowerPoint</vt:lpstr>
      <vt:lpstr>Presentazione standard di PowerPoint</vt:lpstr>
      <vt:lpstr>Presentazione standard di PowerPoint</vt:lpstr>
      <vt:lpstr>Japan: cultural heritage as instrument of the «nation building process»</vt:lpstr>
      <vt:lpstr>The «mission Sadanobu»</vt:lpstr>
      <vt:lpstr>Influences from the Western world</vt:lpstr>
      <vt:lpstr>The process of centralization</vt:lpstr>
      <vt:lpstr>A model for the development of industrial activities</vt:lpstr>
      <vt:lpstr>Foreign influences</vt:lpstr>
      <vt:lpstr>The first result The Law of protection of Ancient Temples - 1897</vt:lpstr>
      <vt:lpstr>Till 1949</vt:lpstr>
      <vt:lpstr>The Law for the Protection of Cultural Asset - 1950</vt:lpstr>
      <vt:lpstr>The structure</vt:lpstr>
      <vt:lpstr>The structure Some more details</vt:lpstr>
      <vt:lpstr>The structure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15 Politics for cultural heritage management in a comparative approach: traces from the ancient civilizations of Asia</dc:title>
  <dc:creator>Andrea Ragusa</dc:creator>
  <cp:lastModifiedBy>Andrea Ragusa</cp:lastModifiedBy>
  <cp:revision>43</cp:revision>
  <dcterms:created xsi:type="dcterms:W3CDTF">2016-11-03T19:12:18Z</dcterms:created>
  <dcterms:modified xsi:type="dcterms:W3CDTF">2016-11-04T08:00:09Z</dcterms:modified>
</cp:coreProperties>
</file>