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9" r:id="rId33"/>
    <p:sldId id="291" r:id="rId34"/>
    <p:sldId id="292" r:id="rId35"/>
    <p:sldId id="294" r:id="rId36"/>
    <p:sldId id="295" r:id="rId37"/>
    <p:sldId id="293" r:id="rId38"/>
    <p:sldId id="296" r:id="rId39"/>
    <p:sldId id="297" r:id="rId4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85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49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131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568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911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79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0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85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00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8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26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996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00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16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96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94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C2F65-4504-472C-BBA4-9016EF1271C3}" type="datetimeFigureOut">
              <a:rPr lang="it-IT" smtClean="0"/>
              <a:t>03/11/2016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AD26CE-72C0-4198-80E1-270C1C82F4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8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64176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Politics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management in a comparative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approach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proposal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discussion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about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transoceanic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relations»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4286993"/>
            <a:ext cx="8915399" cy="2208810"/>
          </a:xfrm>
        </p:spPr>
        <p:txBody>
          <a:bodyPr>
            <a:normAutofit/>
          </a:bodyPr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Aims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Topisc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Spanish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examine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cultural relations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Spanish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South-American culture;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divided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culture?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1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98" y="1905000"/>
            <a:ext cx="2095500" cy="2790825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44" y="1904999"/>
            <a:ext cx="3146961" cy="429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elements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Spanish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9212" y="2529444"/>
            <a:ext cx="8915400" cy="3381778"/>
          </a:xfrm>
        </p:spPr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movement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encharged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a)The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Academy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1738 by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Phiilip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V,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inspection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inventory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0" indent="0" algn="just">
              <a:buNone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b) The 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Academy of Fine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1752 by Ferdinand VI,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works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2402355" cy="377825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655127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Real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Cédula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1738</a:t>
            </a:r>
          </a:p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first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Statute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Academy of </a:t>
            </a:r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946" y="624110"/>
            <a:ext cx="2794000" cy="36449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52946" y="453637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Academy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09"/>
            <a:ext cx="4746026" cy="3235371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096987"/>
            <a:ext cx="4166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Palacio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Goyeneche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Calle de Alcalà – Madrid</a:t>
            </a:r>
          </a:p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Academia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Bellas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Artes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San Fernando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469" y="2033812"/>
            <a:ext cx="1905000" cy="26479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575469" y="5011387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symbol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905000"/>
            <a:ext cx="3736623" cy="26670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4809506"/>
            <a:ext cx="36824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sue</a:t>
            </a:r>
            <a:r>
              <a:rPr lang="it-IT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ñ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del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caballero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Antonio de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Pereda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59" y="1666587"/>
            <a:ext cx="3175000" cy="43561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8253351" y="6341423"/>
            <a:ext cx="2702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entierro</a:t>
            </a:r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la sardina - Goya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6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progressive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centralization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1844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Central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with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Commissions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1857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general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educational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referred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problem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72" y="2781135"/>
            <a:ext cx="2794000" cy="38608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52010" y="4022411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Claudio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Moyano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(1809 – 1890)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57" y="2116726"/>
            <a:ext cx="27940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0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Moyano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more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details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September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9 1857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General Law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1970;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levels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AutoNum type="alphaLcParenR"/>
            </a:pP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primary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obligatory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6 to 12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Secundary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years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University</a:t>
            </a:r>
            <a:endParaRPr lang="it-IT" u="sng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>
              <a:buAutoNum type="alphaLcParenR"/>
            </a:pPr>
            <a:endParaRPr lang="it-IT" u="sng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art;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beginning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XX° Century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finally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Ministry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Public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Education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Fine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66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experience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Republic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1931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recollected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previous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(1911, 1915, 1926),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idea of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Archeological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idea of a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put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Art. 45: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richness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country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 under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State. 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will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beauty or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applied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through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promoted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1933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remained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Civil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5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Under the Regime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76" y="1318162"/>
            <a:ext cx="2802576" cy="3645724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445" y="2268187"/>
            <a:ext cx="3692731" cy="26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authoritarian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conservative regime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80" y="1732147"/>
            <a:ext cx="2783381" cy="3243613"/>
          </a:xfrm>
        </p:spPr>
      </p:pic>
      <p:cxnSp>
        <p:nvCxnSpPr>
          <p:cNvPr id="6" name="Connettore 2 5"/>
          <p:cNvCxnSpPr/>
          <p:nvPr/>
        </p:nvCxnSpPr>
        <p:spPr>
          <a:xfrm flipV="1">
            <a:off x="3301340" y="5130140"/>
            <a:ext cx="558141" cy="66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075709" y="6032665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Church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485" y="2039503"/>
            <a:ext cx="1743075" cy="2628900"/>
          </a:xfrm>
          <a:prstGeom prst="rect">
            <a:avLst/>
          </a:prstGeom>
        </p:spPr>
      </p:pic>
      <p:cxnSp>
        <p:nvCxnSpPr>
          <p:cNvPr id="13" name="Connettore 2 12"/>
          <p:cNvCxnSpPr/>
          <p:nvPr/>
        </p:nvCxnSpPr>
        <p:spPr>
          <a:xfrm flipV="1">
            <a:off x="6951022" y="4975760"/>
            <a:ext cx="0" cy="926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913912" y="6305797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Monarchy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784" y="1698061"/>
            <a:ext cx="2412332" cy="218517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01" y="3053772"/>
            <a:ext cx="2794000" cy="2032000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H="1" flipV="1">
            <a:off x="9654639" y="5308270"/>
            <a:ext cx="973777" cy="724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9227127" y="6401997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i="1" dirty="0" err="1" smtClean="0">
                <a:solidFill>
                  <a:schemeClr val="accent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Tradition</a:t>
            </a:r>
            <a:endParaRPr lang="it-IT" i="1" dirty="0">
              <a:solidFill>
                <a:schemeClr val="accent1"/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29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analysis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31" y="2172215"/>
            <a:ext cx="4215739" cy="375357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423" y="2172215"/>
            <a:ext cx="2476500" cy="2476500"/>
          </a:xfrm>
          <a:prstGeom prst="rect">
            <a:avLst/>
          </a:prstGeom>
        </p:spPr>
      </p:pic>
      <p:cxnSp>
        <p:nvCxnSpPr>
          <p:cNvPr id="9" name="Connettore 2 8"/>
          <p:cNvCxnSpPr/>
          <p:nvPr/>
        </p:nvCxnSpPr>
        <p:spPr>
          <a:xfrm flipH="1" flipV="1">
            <a:off x="3669476" y="3503221"/>
            <a:ext cx="5237018" cy="1698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65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 opening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22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1958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provincial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20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November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1964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movable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1975;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Three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structures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Supervisor of Fine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Supervisor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devasted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areas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Supervisor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Architectur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At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1978 (6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December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),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foundamental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law of the State;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determined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transition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authoritative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regime to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representative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allowed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process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modernization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</a:p>
          <a:p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624110"/>
            <a:ext cx="1895475" cy="28575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5" y="3728852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Adolfo Suarez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Gonzalez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(1932 – 2014)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060" y="624109"/>
            <a:ext cx="2885704" cy="407851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57060" y="4963886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Felipe Gonzales Marquez (1942-)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Centralization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Decentralization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art.2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original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spanish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territorial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u="sng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context</a:t>
            </a:r>
            <a:r>
              <a:rPr lang="it-IT" u="sng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spanish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territorial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art. 143: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Provinces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cultural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economic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characteristics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so-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entidad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regional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powers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management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/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avoid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risks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unity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State,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reognize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culture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recognized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their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Statutes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so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the case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Paìs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Vasco,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Galicia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Andalucìa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Judge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meaning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so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divided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State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in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very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manner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State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management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of: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General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legislation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environment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exportation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which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ownership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4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are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exclusively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libraries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musical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onsidered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relevant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interest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>
              <a:buAutoNum type="alphaLcParenR"/>
            </a:pP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 of the culture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endParaRPr lang="it-IT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just">
              <a:buNone/>
            </a:pP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result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Law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Spanish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Asset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(1985)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defines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rules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balancing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1991 and 1994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completed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same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way;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" name="Ovale 3"/>
          <p:cNvSpPr/>
          <p:nvPr/>
        </p:nvSpPr>
        <p:spPr>
          <a:xfrm>
            <a:off x="4714503" y="3301339"/>
            <a:ext cx="4583875" cy="33013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Consejo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del Patrimonio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Historico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ctr"/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composed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autonomous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community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member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administration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State,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who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President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body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competencies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museums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musical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institutes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created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Espanoles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Archivos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Museos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y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Bibliotecas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representing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 alternative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system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also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for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culture;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basis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role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local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communities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by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by the General Law of 1985, and by some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particular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laws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specific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categories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.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34" y="1170482"/>
            <a:ext cx="3810000" cy="3495675"/>
          </a:xfr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538412"/>
            <a:ext cx="26670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64" y="1905000"/>
            <a:ext cx="2622469" cy="3676403"/>
          </a:xfrm>
        </p:spPr>
      </p:pic>
      <p:sp>
        <p:nvSpPr>
          <p:cNvPr id="5" name="CasellaDiTesto 4"/>
          <p:cNvSpPr txBox="1"/>
          <p:nvPr/>
        </p:nvSpPr>
        <p:spPr>
          <a:xfrm>
            <a:off x="5700156" y="1905000"/>
            <a:ext cx="62360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exploration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conquest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South America</a:t>
            </a:r>
          </a:p>
          <a:p>
            <a:r>
              <a:rPr lang="it-IT" i="1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b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egan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with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descovery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America by Colombo (1492)</a:t>
            </a:r>
          </a:p>
          <a:p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1513 Vasco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Nunez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Balboa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crossed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isthmus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Panama</a:t>
            </a:r>
          </a:p>
          <a:p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1519 Hernan Cortes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conquered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Aztec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Empire</a:t>
            </a:r>
          </a:p>
          <a:p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1531 Francisco Pizarro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conquered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Inca Empire,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founding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r>
              <a:rPr lang="it-IT" i="1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t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 city of Lima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0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South-American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matter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consider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one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so-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called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«patrimonio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exiliado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»: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amount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stolen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trasnported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from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South-America;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law for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artistic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Ley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relativa al patrimonio artistico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nacional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introduced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established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that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artist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treasur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bound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our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2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Soouth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-American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after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Two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main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issues</a:t>
            </a:r>
            <a:endParaRPr lang="it-IT" i="1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0" indent="0" algn="ctr">
              <a:buNone/>
            </a:pP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 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against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colonial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eliminating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each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trace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former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colonia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algn="just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Building 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sort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«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purity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in «new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r>
              <a:rPr lang="it-IT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identity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»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linked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pre-colombian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past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4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Colombia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Law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n.34 – May 29 1881 –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constitution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National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general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law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to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“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objects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with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value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memory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science”</a:t>
            </a:r>
          </a:p>
          <a:p>
            <a:pPr algn="just"/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Law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n.59 –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June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11 1881 –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introduction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Committee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for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study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development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24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4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sciences</a:t>
            </a:r>
            <a:endParaRPr lang="it-IT" sz="24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1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…other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examples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Dominican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Republic – 1870 –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national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monument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“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Alcazar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de Colon”</a:t>
            </a:r>
          </a:p>
          <a:p>
            <a:pPr algn="just"/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Honduras – 1870 –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of the Valley of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Copán</a:t>
            </a:r>
            <a:endParaRPr lang="it-IT" sz="2000" dirty="0" smtClean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1891 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– National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with the </a:t>
            </a:r>
            <a:r>
              <a:rPr lang="it-IT" sz="2000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cooperation</a:t>
            </a:r>
            <a:r>
              <a:rPr lang="it-IT" sz="2000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of the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Peabody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Costa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Rica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1881 – National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Archive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Nicaragua – 1870 – National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Archive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Nicaragua – 1897 – Industrial, Commercial,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Scientific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National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San Salvador – 1870 – National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Museum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algn="just"/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Bolivia – 1906 –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protection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natural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archaeological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site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of</a:t>
            </a:r>
            <a:r>
              <a:rPr lang="it-IT" sz="2000" dirty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sz="2000" dirty="0" err="1">
                <a:latin typeface="Estrangelo Edessa" panose="03080600000000000000" pitchFamily="66" charset="0"/>
                <a:cs typeface="Estrangelo Edessa" panose="03080600000000000000" pitchFamily="66" charset="0"/>
              </a:rPr>
              <a:t>Tihuanaco</a:t>
            </a:r>
            <a:endParaRPr lang="it-IT" sz="2000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endParaRPr lang="it-IT" sz="2000" b="1" i="1" dirty="0"/>
          </a:p>
        </p:txBody>
      </p:sp>
    </p:spTree>
    <p:extLst>
      <p:ext uri="{BB962C8B-B14F-4D97-AF65-F5344CB8AC3E}">
        <p14:creationId xmlns:p14="http://schemas.microsoft.com/office/powerpoint/2010/main" val="25057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5052295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5949538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Palacio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Virreynal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– Alcazar de Colon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3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4636865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5545777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Valley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Copan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Honduras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32" y="624110"/>
            <a:ext cx="5949538" cy="5313552"/>
          </a:xfrm>
        </p:spPr>
      </p:pic>
      <p:sp>
        <p:nvSpPr>
          <p:cNvPr id="5" name="CasellaDiTesto 4"/>
          <p:cNvSpPr txBox="1"/>
          <p:nvPr/>
        </p:nvSpPr>
        <p:spPr>
          <a:xfrm>
            <a:off x="4013860" y="6151418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Valley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Copan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5111672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5997039"/>
            <a:ext cx="1930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Tihuanaco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- Bolivia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4" y="624110"/>
            <a:ext cx="8911687" cy="5242300"/>
          </a:xfrm>
        </p:spPr>
      </p:pic>
      <p:sp>
        <p:nvSpPr>
          <p:cNvPr id="5" name="CasellaDiTesto 4"/>
          <p:cNvSpPr txBox="1"/>
          <p:nvPr/>
        </p:nvSpPr>
        <p:spPr>
          <a:xfrm>
            <a:off x="2592924" y="6103917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Tihuanaco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7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99" y="624110"/>
            <a:ext cx="4643252" cy="5111672"/>
          </a:xfrm>
        </p:spPr>
      </p:pic>
      <p:sp>
        <p:nvSpPr>
          <p:cNvPr id="5" name="CasellaDiTesto 4"/>
          <p:cNvSpPr txBox="1"/>
          <p:nvPr/>
        </p:nvSpPr>
        <p:spPr>
          <a:xfrm>
            <a:off x="4524499" y="5985164"/>
            <a:ext cx="1136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Tihuanaco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35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Explorers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and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Conquerors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36" y="1555668"/>
            <a:ext cx="2624446" cy="3182587"/>
          </a:xfrm>
        </p:spPr>
      </p:pic>
      <p:sp>
        <p:nvSpPr>
          <p:cNvPr id="5" name="CasellaDiTesto 4"/>
          <p:cNvSpPr txBox="1"/>
          <p:nvPr/>
        </p:nvSpPr>
        <p:spPr>
          <a:xfrm>
            <a:off x="2196936" y="4952010"/>
            <a:ext cx="2010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Cristoforo Colombo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(1451 – 1506)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80" y="1555668"/>
            <a:ext cx="2794000" cy="45720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913912" y="6246421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Vasco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Nunez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de Balboa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178" y="1555667"/>
            <a:ext cx="1901434" cy="242256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603178" y="4203865"/>
            <a:ext cx="1524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Hernan Cortes</a:t>
            </a:r>
          </a:p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(1485-1547)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631" y="3841668"/>
            <a:ext cx="2112264" cy="274320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0687792" y="5450774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Francisco Pizarro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(1475-1541)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1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series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wars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occurred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between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1808 and 1833 to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give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independence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to the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different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south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-american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countries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940" y="3129333"/>
            <a:ext cx="1698172" cy="2250189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86940" y="5581403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Josè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Antonio Torres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(Mexico)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278" y="3129333"/>
            <a:ext cx="2028305" cy="2250189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795158" y="5664530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Josè</a:t>
            </a:r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Antonio de San Martin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(Argentina – Chile – Perù)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3129333"/>
            <a:ext cx="1411778" cy="2250189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476509" y="5664530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Simon Bolivar</a:t>
            </a:r>
          </a:p>
          <a:p>
            <a:r>
              <a:rPr lang="it-IT" sz="14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(Colombia)</a:t>
            </a:r>
            <a:endParaRPr lang="it-IT" sz="14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8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61" y="1786323"/>
            <a:ext cx="3728851" cy="2583795"/>
          </a:xfrm>
        </p:spPr>
      </p:pic>
      <p:sp>
        <p:nvSpPr>
          <p:cNvPr id="5" name="CasellaDiTesto 4"/>
          <p:cNvSpPr txBox="1"/>
          <p:nvPr/>
        </p:nvSpPr>
        <p:spPr>
          <a:xfrm>
            <a:off x="2232561" y="457200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Machu Picchu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09" y="1786322"/>
            <a:ext cx="4239491" cy="25837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780809" y="45720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Temple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of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Pachamac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4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23" y="1905000"/>
            <a:ext cx="3624716" cy="3308268"/>
          </a:xfrm>
        </p:spPr>
      </p:pic>
      <p:sp>
        <p:nvSpPr>
          <p:cNvPr id="5" name="CasellaDiTesto 4"/>
          <p:cNvSpPr txBox="1"/>
          <p:nvPr/>
        </p:nvSpPr>
        <p:spPr>
          <a:xfrm>
            <a:off x="2372323" y="54507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Santa Cecilia </a:t>
            </a:r>
            <a:r>
              <a:rPr lang="it-IT" sz="1600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Acatitlan</a:t>
            </a:r>
            <a:endParaRPr lang="it-IT" sz="1600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6" y="1905000"/>
            <a:ext cx="1816925" cy="221573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42" y="4403024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808" y="1745673"/>
            <a:ext cx="3823853" cy="2303813"/>
          </a:xfrm>
        </p:spPr>
      </p:pic>
      <p:sp>
        <p:nvSpPr>
          <p:cNvPr id="5" name="CasellaDiTesto 4"/>
          <p:cNvSpPr txBox="1"/>
          <p:nvPr/>
        </p:nvSpPr>
        <p:spPr>
          <a:xfrm>
            <a:off x="2113808" y="4322618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El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Castillo –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Chichen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Itza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938" y="1745672"/>
            <a:ext cx="3823524" cy="25769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63938" y="456012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Takalik</a:t>
            </a:r>
            <a:r>
              <a:rPr lang="it-IT" i="1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Abaj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67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Descovering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 a cultural </a:t>
            </a:r>
            <a:r>
              <a:rPr lang="it-IT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heritage</a:t>
            </a:r>
            <a:r>
              <a:rPr lang="it-IT" dirty="0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?</a:t>
            </a:r>
            <a:endParaRPr lang="it-IT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442" y="1721922"/>
            <a:ext cx="3218213" cy="2565070"/>
          </a:xfrm>
        </p:spPr>
      </p:pic>
      <p:sp>
        <p:nvSpPr>
          <p:cNvPr id="5" name="CasellaDiTesto 4"/>
          <p:cNvSpPr txBox="1"/>
          <p:nvPr/>
        </p:nvSpPr>
        <p:spPr>
          <a:xfrm>
            <a:off x="2434442" y="453637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Calakmul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1905000"/>
            <a:ext cx="3633850" cy="238199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148945" y="4536374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 smtClean="0">
                <a:latin typeface="Estrangelo Edessa" panose="03080600000000000000" pitchFamily="66" charset="0"/>
                <a:cs typeface="Estrangelo Edessa" panose="03080600000000000000" pitchFamily="66" charset="0"/>
              </a:rPr>
              <a:t>Mayapan</a:t>
            </a:r>
            <a:endParaRPr lang="it-IT" i="1" dirty="0"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7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369</TotalTime>
  <Words>1455</Words>
  <Application>Microsoft Office PowerPoint</Application>
  <PresentationFormat>Widescreen</PresentationFormat>
  <Paragraphs>151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Century Gothic</vt:lpstr>
      <vt:lpstr>Estrangelo Edessa</vt:lpstr>
      <vt:lpstr>Times New Roman</vt:lpstr>
      <vt:lpstr>Wingdings 3</vt:lpstr>
      <vt:lpstr>Filo</vt:lpstr>
      <vt:lpstr>Politics for cultural heritage management in a comparative approach A proposal of discussion about «transoceanic relations»</vt:lpstr>
      <vt:lpstr>Our space of analysis</vt:lpstr>
      <vt:lpstr>A history of conquest?</vt:lpstr>
      <vt:lpstr>Explorers and Conquerors</vt:lpstr>
      <vt:lpstr>A history of independence</vt:lpstr>
      <vt:lpstr>Descovering a cultural heritage?</vt:lpstr>
      <vt:lpstr>Descovering a cultural heritage?</vt:lpstr>
      <vt:lpstr>Descovering a cultural heritage?</vt:lpstr>
      <vt:lpstr>Descovering a cultural heritage?</vt:lpstr>
      <vt:lpstr>Descovering a cultural heritage?</vt:lpstr>
      <vt:lpstr>Some elements around the Spanish system of protection The first laws</vt:lpstr>
      <vt:lpstr>Presentazione standard di PowerPoint</vt:lpstr>
      <vt:lpstr>Presentazione standard di PowerPoint</vt:lpstr>
      <vt:lpstr>Some examples…</vt:lpstr>
      <vt:lpstr>A progressive centralization </vt:lpstr>
      <vt:lpstr>La Ley Moyano Some more details</vt:lpstr>
      <vt:lpstr>The experience of the Republic and the Constitution of 1931</vt:lpstr>
      <vt:lpstr>Under the Regime</vt:lpstr>
      <vt:lpstr>An authoritarian and conservative regime</vt:lpstr>
      <vt:lpstr>An opening system?</vt:lpstr>
      <vt:lpstr>The system today</vt:lpstr>
      <vt:lpstr>Presentazione standard di PowerPoint</vt:lpstr>
      <vt:lpstr>Centralization/Decentralization</vt:lpstr>
      <vt:lpstr>Nation/Autonomies</vt:lpstr>
      <vt:lpstr>The State</vt:lpstr>
      <vt:lpstr>The autonomous communities</vt:lpstr>
      <vt:lpstr>The last result</vt:lpstr>
      <vt:lpstr>The role of the local communities</vt:lpstr>
      <vt:lpstr>Presentazione standard di PowerPoint</vt:lpstr>
      <vt:lpstr>A South-American cultural heritage?</vt:lpstr>
      <vt:lpstr>A Soouth-American heritage after the independence</vt:lpstr>
      <vt:lpstr>The example of Colombia</vt:lpstr>
      <vt:lpstr>…other examples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Politics for cultural heritage management in a comparative approach A proposal of discussion about «transoceanic relations»</dc:title>
  <dc:creator>Andrea Ragusa</dc:creator>
  <cp:lastModifiedBy>Andrea Ragusa</cp:lastModifiedBy>
  <cp:revision>37</cp:revision>
  <dcterms:created xsi:type="dcterms:W3CDTF">2016-11-02T20:27:09Z</dcterms:created>
  <dcterms:modified xsi:type="dcterms:W3CDTF">2016-11-03T07:58:53Z</dcterms:modified>
</cp:coreProperties>
</file>