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8BA8-1142-4095-8470-1EC237B73441}" type="datetimeFigureOut">
              <a:rPr lang="it-IT" smtClean="0"/>
              <a:t>02/11/2016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24030C3-1EC9-4FD2-8773-B6378F042C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887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8BA8-1142-4095-8470-1EC237B73441}" type="datetimeFigureOut">
              <a:rPr lang="it-IT" smtClean="0"/>
              <a:t>02/11/2016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4030C3-1EC9-4FD2-8773-B6378F042C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801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8BA8-1142-4095-8470-1EC237B73441}" type="datetimeFigureOut">
              <a:rPr lang="it-IT" smtClean="0"/>
              <a:t>02/11/2016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4030C3-1EC9-4FD2-8773-B6378F042CE5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7151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8BA8-1142-4095-8470-1EC237B73441}" type="datetimeFigureOut">
              <a:rPr lang="it-IT" smtClean="0"/>
              <a:t>02/11/2016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4030C3-1EC9-4FD2-8773-B6378F042C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847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8BA8-1142-4095-8470-1EC237B73441}" type="datetimeFigureOut">
              <a:rPr lang="it-IT" smtClean="0"/>
              <a:t>02/11/2016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4030C3-1EC9-4FD2-8773-B6378F042CE5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6880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8BA8-1142-4095-8470-1EC237B73441}" type="datetimeFigureOut">
              <a:rPr lang="it-IT" smtClean="0"/>
              <a:t>02/11/2016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4030C3-1EC9-4FD2-8773-B6378F042C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9540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8BA8-1142-4095-8470-1EC237B73441}" type="datetimeFigureOut">
              <a:rPr lang="it-IT" smtClean="0"/>
              <a:t>02/11/2016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30C3-1EC9-4FD2-8773-B6378F042C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6174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8BA8-1142-4095-8470-1EC237B73441}" type="datetimeFigureOut">
              <a:rPr lang="it-IT" smtClean="0"/>
              <a:t>02/11/2016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30C3-1EC9-4FD2-8773-B6378F042C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872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8BA8-1142-4095-8470-1EC237B73441}" type="datetimeFigureOut">
              <a:rPr lang="it-IT" smtClean="0"/>
              <a:t>02/11/2016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30C3-1EC9-4FD2-8773-B6378F042C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30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8BA8-1142-4095-8470-1EC237B73441}" type="datetimeFigureOut">
              <a:rPr lang="it-IT" smtClean="0"/>
              <a:t>02/11/2016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4030C3-1EC9-4FD2-8773-B6378F042C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9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8BA8-1142-4095-8470-1EC237B73441}" type="datetimeFigureOut">
              <a:rPr lang="it-IT" smtClean="0"/>
              <a:t>02/11/2016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24030C3-1EC9-4FD2-8773-B6378F042C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12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8BA8-1142-4095-8470-1EC237B73441}" type="datetimeFigureOut">
              <a:rPr lang="it-IT" smtClean="0"/>
              <a:t>02/11/2016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24030C3-1EC9-4FD2-8773-B6378F042C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312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8BA8-1142-4095-8470-1EC237B73441}" type="datetimeFigureOut">
              <a:rPr lang="it-IT" smtClean="0"/>
              <a:t>02/11/2016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30C3-1EC9-4FD2-8773-B6378F042C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57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8BA8-1142-4095-8470-1EC237B73441}" type="datetimeFigureOut">
              <a:rPr lang="it-IT" smtClean="0"/>
              <a:t>02/11/2016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30C3-1EC9-4FD2-8773-B6378F042C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0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8BA8-1142-4095-8470-1EC237B73441}" type="datetimeFigureOut">
              <a:rPr lang="it-IT" smtClean="0"/>
              <a:t>02/11/2016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30C3-1EC9-4FD2-8773-B6378F042C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03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8BA8-1142-4095-8470-1EC237B73441}" type="datetimeFigureOut">
              <a:rPr lang="it-IT" smtClean="0"/>
              <a:t>02/11/2016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4030C3-1EC9-4FD2-8773-B6378F042C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41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08BA8-1142-4095-8470-1EC237B73441}" type="datetimeFigureOut">
              <a:rPr lang="it-IT" smtClean="0"/>
              <a:t>02/11/2016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24030C3-1EC9-4FD2-8773-B6378F042C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66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01237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Lesson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13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 general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italian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case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Second World War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Rupture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continuity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end of the war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results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juridical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level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6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75" y="1905000"/>
            <a:ext cx="7576457" cy="4234543"/>
          </a:xfrm>
        </p:spPr>
      </p:pic>
    </p:spTree>
    <p:extLst>
      <p:ext uri="{BB962C8B-B14F-4D97-AF65-F5344CB8AC3E}">
        <p14:creationId xmlns:p14="http://schemas.microsoft.com/office/powerpoint/2010/main" val="363862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Ravenna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06" y="1706089"/>
            <a:ext cx="5685141" cy="377825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319" y="2493818"/>
            <a:ext cx="4156364" cy="299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8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italian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boom»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99" y="1904999"/>
            <a:ext cx="3988727" cy="2690751"/>
          </a:xfrm>
        </p:spPr>
      </p:pic>
      <p:sp>
        <p:nvSpPr>
          <p:cNvPr id="5" name="CasellaDiTesto 4"/>
          <p:cNvSpPr txBox="1"/>
          <p:nvPr/>
        </p:nvSpPr>
        <p:spPr>
          <a:xfrm>
            <a:off x="2495199" y="4821382"/>
            <a:ext cx="360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 dolce vita – Federico Fellini - 1960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831" y="2268187"/>
            <a:ext cx="3166259" cy="232756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540831" y="4928260"/>
            <a:ext cx="2999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 vita agra – Carlo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Lizzzani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- 1964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73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italian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boom»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79" y="1631145"/>
            <a:ext cx="4238048" cy="2917104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966" y="1631144"/>
            <a:ext cx="3510149" cy="27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9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italian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boom»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great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urbanization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great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migration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South-North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massive building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speculation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834" y="3757117"/>
            <a:ext cx="4270231" cy="238270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267699" y="3930732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Francesco Rosi 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1963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government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modernization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«centre-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left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63" y="2025196"/>
            <a:ext cx="3302000" cy="3733800"/>
          </a:xfrm>
        </p:spPr>
      </p:pic>
      <p:sp>
        <p:nvSpPr>
          <p:cNvPr id="5" name="CasellaDiTesto 4"/>
          <p:cNvSpPr txBox="1"/>
          <p:nvPr/>
        </p:nvSpPr>
        <p:spPr>
          <a:xfrm>
            <a:off x="1714563" y="6008914"/>
            <a:ext cx="307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Amintore Fanfani (1908 – 1999)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976" y="2025196"/>
            <a:ext cx="2085975" cy="25908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294976" y="4880758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Aldo Moro (1916 – 1978)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94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effort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urban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planning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reform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560" y="1781772"/>
            <a:ext cx="2779776" cy="3389376"/>
          </a:xfrm>
        </p:spPr>
      </p:pic>
      <p:sp>
        <p:nvSpPr>
          <p:cNvPr id="5" name="CasellaDiTesto 4"/>
          <p:cNvSpPr txBox="1"/>
          <p:nvPr/>
        </p:nvSpPr>
        <p:spPr>
          <a:xfrm>
            <a:off x="2592925" y="5367647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Fiorentino Sullo (1921 – 2000)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07" y="1781772"/>
            <a:ext cx="2596896" cy="321868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621407" y="5260769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Giacomo Mancini (1916 – 2002)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81" y="3391116"/>
            <a:ext cx="2286000" cy="30099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407730" y="6187044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Giovanni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Pieraccini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(1918 - 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5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disasters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emergencies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08" y="1795545"/>
            <a:ext cx="3400425" cy="134302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423" y="2434442"/>
            <a:ext cx="5248893" cy="372885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066306" y="3930732"/>
            <a:ext cx="2709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Collapse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Vajont Dam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9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October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1963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1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disasters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emergencies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752373"/>
            <a:ext cx="4556020" cy="323526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94" y="1752373"/>
            <a:ext cx="3636571" cy="284337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592925" y="5403273"/>
            <a:ext cx="366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Flood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Florence – 4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November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1966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1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disasters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emergencies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216" y="1905000"/>
            <a:ext cx="7101444" cy="3985161"/>
          </a:xfrm>
        </p:spPr>
      </p:pic>
      <p:sp>
        <p:nvSpPr>
          <p:cNvPr id="5" name="CasellaDiTesto 4"/>
          <p:cNvSpPr txBox="1"/>
          <p:nvPr/>
        </p:nvSpPr>
        <p:spPr>
          <a:xfrm>
            <a:off x="3313216" y="6198919"/>
            <a:ext cx="284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Landslide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Agrigento - 1967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5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Constitutional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Charter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constitutional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right to the «beauty»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828" y="2467490"/>
            <a:ext cx="4784868" cy="2674526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235" y="3684691"/>
            <a:ext cx="31337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4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disasters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emergencies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589" y="1905000"/>
            <a:ext cx="7576457" cy="4448299"/>
          </a:xfrm>
        </p:spPr>
      </p:pic>
    </p:spTree>
    <p:extLst>
      <p:ext uri="{BB962C8B-B14F-4D97-AF65-F5344CB8AC3E}">
        <p14:creationId xmlns:p14="http://schemas.microsoft.com/office/powerpoint/2010/main" val="786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disasters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emergencies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03" y="1905000"/>
            <a:ext cx="3244416" cy="3367644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699" y="2826327"/>
            <a:ext cx="4236913" cy="321759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954503" y="5593278"/>
            <a:ext cx="264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Earthquake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Belice - 1968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05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disasters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emergencies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75" y="1905000"/>
            <a:ext cx="4075978" cy="2667000"/>
          </a:xfrm>
        </p:spPr>
      </p:pic>
      <p:sp>
        <p:nvSpPr>
          <p:cNvPr id="5" name="CasellaDiTesto 4"/>
          <p:cNvSpPr txBox="1"/>
          <p:nvPr/>
        </p:nvSpPr>
        <p:spPr>
          <a:xfrm>
            <a:off x="6757060" y="2101932"/>
            <a:ext cx="395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Earthquake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Friuli Venezia-Giulia - 1976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366" y="3099460"/>
            <a:ext cx="2826328" cy="249381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060" y="3012848"/>
            <a:ext cx="2794000" cy="37465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256312" y="5486400"/>
            <a:ext cx="26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Earthquake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Irpinia - 1980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0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tutelage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327274"/>
            <a:ext cx="3546618" cy="2173473"/>
          </a:xfrm>
        </p:spPr>
      </p:pic>
      <p:sp>
        <p:nvSpPr>
          <p:cNvPr id="5" name="CasellaDiTesto 4"/>
          <p:cNvSpPr txBox="1"/>
          <p:nvPr/>
        </p:nvSpPr>
        <p:spPr>
          <a:xfrm>
            <a:off x="6804561" y="2327274"/>
            <a:ext cx="48974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1955 by a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group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intellectuals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</a:t>
            </a:r>
          </a:p>
          <a:p>
            <a:r>
              <a:rPr lang="it-IT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i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till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today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devoted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problem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management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096" y="3716977"/>
            <a:ext cx="2671947" cy="290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7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issues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basis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group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intellectuals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tutelage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art;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elitistic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approach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tutelage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against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modern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especially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urban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today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lucrative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with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sources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obtained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from 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citizens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the State;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today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more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200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sections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offices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Italy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aim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asset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Italy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59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founders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86" y="1527958"/>
            <a:ext cx="2833687" cy="3778250"/>
          </a:xfrm>
        </p:spPr>
      </p:pic>
      <p:sp>
        <p:nvSpPr>
          <p:cNvPr id="5" name="CasellaDiTesto 4"/>
          <p:cNvSpPr txBox="1"/>
          <p:nvPr/>
        </p:nvSpPr>
        <p:spPr>
          <a:xfrm>
            <a:off x="1675586" y="5522026"/>
            <a:ext cx="3238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Umberto Zanotti Bianco (1889-1963)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612" y="1527958"/>
            <a:ext cx="1905000" cy="248602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426612" y="4203865"/>
            <a:ext cx="1976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Pietro Paolo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Trompeo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(1886 – 1958)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993" y="1527958"/>
            <a:ext cx="2794000" cy="28194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985993" y="4607626"/>
            <a:ext cx="2315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Elena Croce (1915 – 1994)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197" y="4488873"/>
            <a:ext cx="1765796" cy="215735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9191501" y="5860580"/>
            <a:ext cx="2605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Giorgio Bassani (1916 – 2000)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1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«Appia Antica»…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65" y="1646712"/>
            <a:ext cx="5384679" cy="3778250"/>
          </a:xfrm>
        </p:spPr>
      </p:pic>
      <p:sp>
        <p:nvSpPr>
          <p:cNvPr id="5" name="CasellaDiTesto 4"/>
          <p:cNvSpPr txBox="1"/>
          <p:nvPr/>
        </p:nvSpPr>
        <p:spPr>
          <a:xfrm>
            <a:off x="2240765" y="5652655"/>
            <a:ext cx="516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Quaedulig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Excavations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the «Appia Antica» - 1860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354" y="1646712"/>
            <a:ext cx="3048000" cy="168859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348354" y="3535837"/>
            <a:ext cx="25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 the Age of Roman Empire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14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10"/>
            <a:ext cx="5384679" cy="3778250"/>
          </a:xfrm>
        </p:spPr>
      </p:pic>
      <p:sp>
        <p:nvSpPr>
          <p:cNvPr id="5" name="CasellaDiTesto 4"/>
          <p:cNvSpPr txBox="1"/>
          <p:nvPr/>
        </p:nvSpPr>
        <p:spPr>
          <a:xfrm>
            <a:off x="2592925" y="4702629"/>
            <a:ext cx="27382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Antonio Cederna (1921 – 1996)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182099" y="2268187"/>
            <a:ext cx="39405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1960 a first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project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proposed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</a:t>
            </a:r>
          </a:p>
          <a:p>
            <a:r>
              <a:rPr lang="it-IT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 create an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archaeological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park;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project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consolidated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1965;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1979 Argan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accepted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introduce</a:t>
            </a:r>
          </a:p>
          <a:p>
            <a:r>
              <a:rPr lang="it-IT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project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«agenda for Rome»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5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Restoration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two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opposite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perspectives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241" y="1668481"/>
            <a:ext cx="2438400" cy="3425952"/>
          </a:xfrm>
        </p:spPr>
      </p:pic>
      <p:sp>
        <p:nvSpPr>
          <p:cNvPr id="5" name="CasellaDiTesto 4"/>
          <p:cNvSpPr txBox="1"/>
          <p:nvPr/>
        </p:nvSpPr>
        <p:spPr>
          <a:xfrm>
            <a:off x="2253241" y="5320145"/>
            <a:ext cx="2635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Cederna –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against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destruction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a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nd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modernization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310" y="1668481"/>
            <a:ext cx="1924050" cy="237172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245310" y="4298868"/>
            <a:ext cx="2759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Roberto Pane (1887 – 1987)</a:t>
            </a:r>
          </a:p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Balancing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ancient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new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21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Commission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study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asset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Commission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tutelage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environmental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Parliament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1964, with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group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Deputies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organized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groups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</a:p>
          <a:p>
            <a:pPr algn="just">
              <a:buAutoNum type="alphaLcParenR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Archaeological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AutoNum type="alphaLcParenR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AutoNum type="alphaLcParenR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Environmental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centres);</a:t>
            </a:r>
          </a:p>
          <a:p>
            <a:pPr algn="just">
              <a:buAutoNum type="alphaLcParenR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Libraries;</a:t>
            </a:r>
          </a:p>
          <a:p>
            <a:pPr algn="just">
              <a:buAutoNum type="alphaLcParenR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Archives</a:t>
            </a:r>
          </a:p>
          <a:p>
            <a:pPr marL="0" indent="0" algn="just">
              <a:buNone/>
            </a:pP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7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art. 9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discussed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First Sub-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Commission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devoted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Duties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Rights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citizens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whose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President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Umberto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Tupini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(Christian-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Democrat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Deputy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444" y="3146961"/>
            <a:ext cx="2286000" cy="32004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62649" y="3431969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Umberto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Tupini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(1889 – 1973)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2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figures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37" y="1515052"/>
            <a:ext cx="1057275" cy="1524000"/>
          </a:xfrm>
        </p:spPr>
      </p:pic>
      <p:sp>
        <p:nvSpPr>
          <p:cNvPr id="5" name="CasellaDiTesto 4"/>
          <p:cNvSpPr txBox="1"/>
          <p:nvPr/>
        </p:nvSpPr>
        <p:spPr>
          <a:xfrm>
            <a:off x="2397537" y="3348842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Giovanni Astengo</a:t>
            </a: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(1915 – 1990)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69" y="1586644"/>
            <a:ext cx="1962150" cy="233362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901169" y="4144488"/>
            <a:ext cx="1592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Alfredo Barbacci </a:t>
            </a: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(1896 – 1989)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223" y="1573717"/>
            <a:ext cx="2458193" cy="276077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170223" y="4583875"/>
            <a:ext cx="2941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Feliciano Benvenuti (1916 – 1999)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37" y="4729263"/>
            <a:ext cx="1261872" cy="1524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848575" y="5284519"/>
            <a:ext cx="1685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Augusto Campana</a:t>
            </a: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(1906 – 1995)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68" y="4721454"/>
            <a:ext cx="1524000" cy="15240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6286768" y="6483927"/>
            <a:ext cx="3401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Massimo Severo Giannini (1915 – 2000)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45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10"/>
            <a:ext cx="3261610" cy="2629729"/>
          </a:xfrm>
        </p:spPr>
      </p:pic>
      <p:sp>
        <p:nvSpPr>
          <p:cNvPr id="5" name="CasellaDiTesto 4"/>
          <p:cNvSpPr txBox="1"/>
          <p:nvPr/>
        </p:nvSpPr>
        <p:spPr>
          <a:xfrm>
            <a:off x="2592925" y="3515096"/>
            <a:ext cx="275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Mino Maccari (1898 – 1989)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252" y="624110"/>
            <a:ext cx="2289359" cy="308099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215252" y="3978234"/>
            <a:ext cx="287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Ettore Onorato (1899 – 1971)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0" y="2885704"/>
            <a:ext cx="2588821" cy="337259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028208" y="4963886"/>
            <a:ext cx="2335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Carlo Ludovico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Ragghianti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(1910 – 1987)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64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result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a new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asset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296" y="1683443"/>
            <a:ext cx="2243589" cy="3256691"/>
          </a:xfrm>
        </p:spPr>
      </p:pic>
      <p:sp>
        <p:nvSpPr>
          <p:cNvPr id="5" name="CasellaDiTesto 4"/>
          <p:cNvSpPr txBox="1"/>
          <p:nvPr/>
        </p:nvSpPr>
        <p:spPr>
          <a:xfrm>
            <a:off x="5379522" y="1905000"/>
            <a:ext cx="53463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84 General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Declarations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recognizes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asset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composed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every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having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testify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civilization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step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cultural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environmental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95" y="2202832"/>
            <a:ext cx="1714500" cy="2286000"/>
          </a:xfrm>
        </p:spPr>
      </p:pic>
      <p:sp>
        <p:nvSpPr>
          <p:cNvPr id="5" name="CasellaDiTesto 4"/>
          <p:cNvSpPr txBox="1"/>
          <p:nvPr/>
        </p:nvSpPr>
        <p:spPr>
          <a:xfrm>
            <a:off x="2757695" y="4702629"/>
            <a:ext cx="1922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Giovanni Spadolini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(1925 – 1994)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222" y="2202832"/>
            <a:ext cx="2413000" cy="37973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130140" y="2612571"/>
            <a:ext cx="205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the </a:t>
            </a:r>
          </a:p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Decree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n° 674/1974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8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Aims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structure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and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cultural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environemtal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represent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technical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approach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matter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general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both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cultural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environmental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acquired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control and management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archives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originally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linked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Interior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inspective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4" y="4239491"/>
            <a:ext cx="2149434" cy="245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2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structure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5581403" y="2778826"/>
            <a:ext cx="3396342" cy="2897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Ministry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6" name="Connettore 2 5"/>
          <p:cNvCxnSpPr/>
          <p:nvPr/>
        </p:nvCxnSpPr>
        <p:spPr>
          <a:xfrm flipH="1" flipV="1">
            <a:off x="4322619" y="2458193"/>
            <a:ext cx="1258784" cy="676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2375065" y="1805049"/>
            <a:ext cx="1864425" cy="1104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Cabinet Office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11" name="Connettore 2 10"/>
          <p:cNvCxnSpPr/>
          <p:nvPr/>
        </p:nvCxnSpPr>
        <p:spPr>
          <a:xfrm flipH="1" flipV="1">
            <a:off x="4322619" y="4073236"/>
            <a:ext cx="1104404" cy="23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2375065" y="3325091"/>
            <a:ext cx="1793173" cy="1282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Secretary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Minister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16" name="Connettore 2 15"/>
          <p:cNvCxnSpPr/>
          <p:nvPr/>
        </p:nvCxnSpPr>
        <p:spPr>
          <a:xfrm flipH="1">
            <a:off x="4524499" y="5047013"/>
            <a:ext cx="902524" cy="380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2375065" y="5047013"/>
            <a:ext cx="1864425" cy="119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Legislative Office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20" name="Connettore 2 19"/>
          <p:cNvCxnSpPr/>
          <p:nvPr/>
        </p:nvCxnSpPr>
        <p:spPr>
          <a:xfrm flipV="1">
            <a:off x="9203377" y="2909455"/>
            <a:ext cx="1187532" cy="819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9702141" y="1563584"/>
            <a:ext cx="2137558" cy="1238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Office for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communication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26" name="Connettore 2 25"/>
          <p:cNvCxnSpPr/>
          <p:nvPr/>
        </p:nvCxnSpPr>
        <p:spPr>
          <a:xfrm>
            <a:off x="9203377" y="4857008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10245828" y="5308270"/>
            <a:ext cx="1819502" cy="1167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Offices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Sub-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Secretaries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7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4" grpId="0" animBg="1"/>
      <p:bldP spid="18" grpId="0" animBg="1"/>
      <p:bldP spid="23" grpId="0" animBg="1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structure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5569527" y="1508166"/>
            <a:ext cx="2861953" cy="2600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General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Secretary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6" name="Connettore 2 5"/>
          <p:cNvCxnSpPr/>
          <p:nvPr/>
        </p:nvCxnSpPr>
        <p:spPr>
          <a:xfrm flipH="1">
            <a:off x="4714504" y="3562597"/>
            <a:ext cx="712519" cy="774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2683824" y="4441371"/>
            <a:ext cx="2386940" cy="1325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Office I – International Relations - Unesco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10" name="Connettore 2 9"/>
          <p:cNvCxnSpPr/>
          <p:nvPr/>
        </p:nvCxnSpPr>
        <p:spPr>
          <a:xfrm>
            <a:off x="7065818" y="4337462"/>
            <a:ext cx="11876" cy="519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5842660" y="4996821"/>
            <a:ext cx="2671948" cy="1487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Office II - National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Communitarian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Strategy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15" name="Connettore 2 14"/>
          <p:cNvCxnSpPr/>
          <p:nvPr/>
        </p:nvCxnSpPr>
        <p:spPr>
          <a:xfrm>
            <a:off x="8799616" y="3693226"/>
            <a:ext cx="1199407" cy="1163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9203377" y="4996820"/>
            <a:ext cx="2301235" cy="1487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Office III –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Inspective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Service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79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3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Structure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589211" y="2133600"/>
            <a:ext cx="2445927" cy="1381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General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Archaeology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Fine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001883" y="2133600"/>
            <a:ext cx="2090057" cy="1381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General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Archives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058685" y="2133600"/>
            <a:ext cx="2445927" cy="1381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General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Libraries and Cultural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Institutes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89210" y="3895106"/>
            <a:ext cx="2445927" cy="1163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General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Museums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001882" y="3895106"/>
            <a:ext cx="2090057" cy="1163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General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Organization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058684" y="3895106"/>
            <a:ext cx="2445927" cy="1163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General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Economic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Management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2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Regions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1970,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acquired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immediately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competencies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management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schools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libraries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public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education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level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Above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acquired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great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urban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planning policy,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consequently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management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environment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becoming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actor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tutelage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of an idea of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democratic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access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culture»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0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codification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32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32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sz="32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32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Decree</a:t>
            </a:r>
            <a:r>
              <a:rPr lang="it-IT" sz="32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n° 42 – 22 </a:t>
            </a:r>
            <a:r>
              <a:rPr lang="it-IT" sz="32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January</a:t>
            </a:r>
            <a:r>
              <a:rPr lang="it-IT" sz="32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2004 (the so-</a:t>
            </a:r>
            <a:r>
              <a:rPr lang="it-IT" sz="32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called</a:t>
            </a:r>
            <a:r>
              <a:rPr lang="it-IT" sz="32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«Codice Urbani») to </a:t>
            </a:r>
            <a:r>
              <a:rPr lang="it-IT" sz="32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recollect</a:t>
            </a:r>
            <a:r>
              <a:rPr lang="it-IT" sz="32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32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it-IT" sz="32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32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results</a:t>
            </a:r>
            <a:r>
              <a:rPr lang="it-IT" sz="32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sz="32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debate</a:t>
            </a:r>
            <a:r>
              <a:rPr lang="it-IT" sz="32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32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redefine</a:t>
            </a:r>
            <a:r>
              <a:rPr lang="it-IT" sz="32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general </a:t>
            </a:r>
            <a:r>
              <a:rPr lang="it-IT" sz="32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lines</a:t>
            </a:r>
            <a:r>
              <a:rPr lang="it-IT" sz="32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management</a:t>
            </a:r>
            <a:endParaRPr lang="it-IT" sz="32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5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art. 9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About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discussion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035835"/>
            <a:ext cx="2200275" cy="2857500"/>
          </a:xfrm>
        </p:spPr>
      </p:pic>
      <p:sp>
        <p:nvSpPr>
          <p:cNvPr id="5" name="CasellaDiTesto 4"/>
          <p:cNvSpPr txBox="1"/>
          <p:nvPr/>
        </p:nvSpPr>
        <p:spPr>
          <a:xfrm>
            <a:off x="2592925" y="5082639"/>
            <a:ext cx="2658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Vittorio Emanuele Orlando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(1860 – 1952)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413" y="2035835"/>
            <a:ext cx="1865376" cy="275539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868413" y="5082639"/>
            <a:ext cx="193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Costantino Mortati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(1891 – 1985)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9" name="Connettore 2 8"/>
          <p:cNvCxnSpPr/>
          <p:nvPr/>
        </p:nvCxnSpPr>
        <p:spPr>
          <a:xfrm flipH="1" flipV="1">
            <a:off x="5106390" y="3574473"/>
            <a:ext cx="3526971" cy="11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4940135" y="3040083"/>
            <a:ext cx="2970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Liberal </a:t>
            </a:r>
            <a:r>
              <a:rPr lang="it-IT" sz="1400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perspectivevSsocial</a:t>
            </a:r>
            <a:r>
              <a:rPr lang="it-IT" sz="1400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perspective</a:t>
            </a:r>
            <a:endParaRPr lang="it-IT" sz="1400" i="1" dirty="0">
              <a:solidFill>
                <a:schemeClr val="accent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4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tourism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1969" y="1745673"/>
            <a:ext cx="5795158" cy="242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05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art. 9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results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text: «Republic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promotes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scientific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technological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research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asset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4" name="Ovale 3"/>
          <p:cNvSpPr/>
          <p:nvPr/>
        </p:nvSpPr>
        <p:spPr>
          <a:xfrm>
            <a:off x="1793174" y="3087584"/>
            <a:ext cx="3384468" cy="2823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social right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5712031" y="3087585"/>
            <a:ext cx="2790701" cy="2823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State with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bodies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levels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prevalent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9179626" y="3087585"/>
            <a:ext cx="2541319" cy="2823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follows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model of the «social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Constitutions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0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Rebuilding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destroyed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6" y="1905000"/>
            <a:ext cx="6068290" cy="3752602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1" y="2909455"/>
            <a:ext cx="4163662" cy="274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2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Rebuilding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destroyed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702" y="1745673"/>
            <a:ext cx="8288976" cy="4583875"/>
          </a:xfrm>
        </p:spPr>
      </p:pic>
    </p:spTree>
    <p:extLst>
      <p:ext uri="{BB962C8B-B14F-4D97-AF65-F5344CB8AC3E}">
        <p14:creationId xmlns:p14="http://schemas.microsoft.com/office/powerpoint/2010/main" val="117541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Voices of the culture…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017" y="1904999"/>
            <a:ext cx="2267499" cy="2607623"/>
          </a:xfrm>
        </p:spPr>
      </p:pic>
      <p:sp>
        <p:nvSpPr>
          <p:cNvPr id="5" name="CasellaDiTesto 4"/>
          <p:cNvSpPr txBox="1"/>
          <p:nvPr/>
        </p:nvSpPr>
        <p:spPr>
          <a:xfrm>
            <a:off x="2922017" y="4762005"/>
            <a:ext cx="2709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Ranuccio Bianchi Bandinelli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(1900 – 1975)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112" y="1904999"/>
            <a:ext cx="2409701" cy="260960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763990" y="4762005"/>
            <a:ext cx="1816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Bernard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Berenson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(1865 – 1959)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9" name="Connettore 2 8"/>
          <p:cNvCxnSpPr>
            <a:endCxn id="5" idx="2"/>
          </p:cNvCxnSpPr>
          <p:nvPr/>
        </p:nvCxnSpPr>
        <p:spPr>
          <a:xfrm flipV="1">
            <a:off x="3740727" y="5408336"/>
            <a:ext cx="535988" cy="374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194462" y="6032665"/>
            <a:ext cx="3015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Rebuilding</a:t>
            </a:r>
            <a:r>
              <a:rPr lang="it-IT" sz="1600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sz="1600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sz="1600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attentive</a:t>
            </a:r>
            <a:r>
              <a:rPr lang="it-IT" sz="1600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study</a:t>
            </a:r>
            <a:endParaRPr lang="it-IT" sz="1600" i="1" dirty="0" smtClean="0">
              <a:solidFill>
                <a:schemeClr val="accent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err="1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</a:t>
            </a:r>
            <a:r>
              <a:rPr lang="it-IT" sz="1600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ollowing</a:t>
            </a:r>
            <a:r>
              <a:rPr lang="it-IT" sz="1600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original</a:t>
            </a:r>
            <a:endParaRPr lang="it-IT" sz="1600" i="1" dirty="0">
              <a:solidFill>
                <a:schemeClr val="accent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14" name="Connettore 2 13"/>
          <p:cNvCxnSpPr>
            <a:endCxn id="7" idx="2"/>
          </p:cNvCxnSpPr>
          <p:nvPr/>
        </p:nvCxnSpPr>
        <p:spPr>
          <a:xfrm flipH="1" flipV="1">
            <a:off x="9672252" y="5408336"/>
            <a:ext cx="386148" cy="469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9072748" y="6032665"/>
            <a:ext cx="2113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Rebuilding</a:t>
            </a:r>
            <a:r>
              <a:rPr lang="it-IT" sz="1600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adapting</a:t>
            </a:r>
            <a:r>
              <a:rPr lang="it-IT" sz="1600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</a:p>
          <a:p>
            <a:r>
              <a:rPr lang="it-IT" sz="1600" i="1" dirty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</a:t>
            </a:r>
            <a:r>
              <a:rPr lang="it-IT" sz="1600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he new </a:t>
            </a:r>
            <a:r>
              <a:rPr lang="it-IT" sz="1600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conditions</a:t>
            </a:r>
            <a:endParaRPr lang="it-IT" sz="1600" i="1" dirty="0">
              <a:solidFill>
                <a:schemeClr val="accent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50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956" y="1905000"/>
            <a:ext cx="4256974" cy="322514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4" y="1905000"/>
            <a:ext cx="3455720" cy="322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468</TotalTime>
  <Words>1042</Words>
  <Application>Microsoft Office PowerPoint</Application>
  <PresentationFormat>Widescreen</PresentationFormat>
  <Paragraphs>154</Paragraphs>
  <Slides>40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5" baseType="lpstr">
      <vt:lpstr>Arial</vt:lpstr>
      <vt:lpstr>Century Gothic</vt:lpstr>
      <vt:lpstr>Estrangelo Edessa</vt:lpstr>
      <vt:lpstr>Wingdings 3</vt:lpstr>
      <vt:lpstr>Filo</vt:lpstr>
      <vt:lpstr>Lesson 13 Some general considerations around the italian case after the Second World War</vt:lpstr>
      <vt:lpstr>The Constitutional Charter and the recognition of a constitutional right to the «beauty»</vt:lpstr>
      <vt:lpstr>The art. 9</vt:lpstr>
      <vt:lpstr>The art. 9 About the discussion</vt:lpstr>
      <vt:lpstr>The art. 9 The results</vt:lpstr>
      <vt:lpstr>Rebuilding destroyed cities…</vt:lpstr>
      <vt:lpstr>Rebuilding destroyed cities…</vt:lpstr>
      <vt:lpstr>Voices of the culture…</vt:lpstr>
      <vt:lpstr>Other examples…</vt:lpstr>
      <vt:lpstr>Some other examples…</vt:lpstr>
      <vt:lpstr>Ravenna</vt:lpstr>
      <vt:lpstr>The «italian boom»</vt:lpstr>
      <vt:lpstr>The «italian boom»</vt:lpstr>
      <vt:lpstr>The «italian boom»</vt:lpstr>
      <vt:lpstr>A government for the modernization The experience of «centre-left»</vt:lpstr>
      <vt:lpstr>The effort for the urban planning reform</vt:lpstr>
      <vt:lpstr>Natural disasters and emergencies</vt:lpstr>
      <vt:lpstr>Natural disasters and emergencies</vt:lpstr>
      <vt:lpstr>Natural disasters and emergencies</vt:lpstr>
      <vt:lpstr>Natural disasters and emergencies</vt:lpstr>
      <vt:lpstr>Natural disasters and emergencies</vt:lpstr>
      <vt:lpstr>Natural disasters and emergencies</vt:lpstr>
      <vt:lpstr>Private associations and tutelage</vt:lpstr>
      <vt:lpstr>Contents, issues, basis…</vt:lpstr>
      <vt:lpstr>The founders…</vt:lpstr>
      <vt:lpstr>Protecting the «Appia Antica»…</vt:lpstr>
      <vt:lpstr>Presentazione standard di PowerPoint</vt:lpstr>
      <vt:lpstr>Restoration: two opposite perspectives</vt:lpstr>
      <vt:lpstr>A Commission for the study of cultural asset</vt:lpstr>
      <vt:lpstr>Some figures…</vt:lpstr>
      <vt:lpstr>Presentazione standard di PowerPoint</vt:lpstr>
      <vt:lpstr>The result: a new concept of cultural asset</vt:lpstr>
      <vt:lpstr>The last step: a Ministry for cultural and environmental heritage</vt:lpstr>
      <vt:lpstr>Aims and structure</vt:lpstr>
      <vt:lpstr>The structure</vt:lpstr>
      <vt:lpstr>The structure</vt:lpstr>
      <vt:lpstr>The Structure</vt:lpstr>
      <vt:lpstr>The role of the Regions</vt:lpstr>
      <vt:lpstr>The last codification</vt:lpstr>
      <vt:lpstr>The tourism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13 Some general considerations around the italian case after the Second World War</dc:title>
  <dc:creator>Andrea Ragusa</dc:creator>
  <cp:lastModifiedBy>Andrea Ragusa</cp:lastModifiedBy>
  <cp:revision>35</cp:revision>
  <dcterms:created xsi:type="dcterms:W3CDTF">2016-10-31T15:30:22Z</dcterms:created>
  <dcterms:modified xsi:type="dcterms:W3CDTF">2016-11-02T12:53:46Z</dcterms:modified>
</cp:coreProperties>
</file>