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6451-EDBC-45E0-B846-978C4319AF10}" type="datetimeFigureOut">
              <a:rPr lang="it-IT" smtClean="0"/>
              <a:t>27/10/2016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134036B-DC7E-4005-BAFC-2CFA55D55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66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6451-EDBC-45E0-B846-978C4319AF10}" type="datetimeFigureOut">
              <a:rPr lang="it-IT" smtClean="0"/>
              <a:t>27/10/2016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34036B-DC7E-4005-BAFC-2CFA55D55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56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6451-EDBC-45E0-B846-978C4319AF10}" type="datetimeFigureOut">
              <a:rPr lang="it-IT" smtClean="0"/>
              <a:t>27/10/2016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34036B-DC7E-4005-BAFC-2CFA55D55B14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437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6451-EDBC-45E0-B846-978C4319AF10}" type="datetimeFigureOut">
              <a:rPr lang="it-IT" smtClean="0"/>
              <a:t>27/10/2016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34036B-DC7E-4005-BAFC-2CFA55D55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469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6451-EDBC-45E0-B846-978C4319AF10}" type="datetimeFigureOut">
              <a:rPr lang="it-IT" smtClean="0"/>
              <a:t>27/10/2016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34036B-DC7E-4005-BAFC-2CFA55D55B14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9349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6451-EDBC-45E0-B846-978C4319AF10}" type="datetimeFigureOut">
              <a:rPr lang="it-IT" smtClean="0"/>
              <a:t>27/10/2016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34036B-DC7E-4005-BAFC-2CFA55D55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932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6451-EDBC-45E0-B846-978C4319AF10}" type="datetimeFigureOut">
              <a:rPr lang="it-IT" smtClean="0"/>
              <a:t>27/10/2016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036B-DC7E-4005-BAFC-2CFA55D55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500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6451-EDBC-45E0-B846-978C4319AF10}" type="datetimeFigureOut">
              <a:rPr lang="it-IT" smtClean="0"/>
              <a:t>27/10/2016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036B-DC7E-4005-BAFC-2CFA55D55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83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6451-EDBC-45E0-B846-978C4319AF10}" type="datetimeFigureOut">
              <a:rPr lang="it-IT" smtClean="0"/>
              <a:t>27/10/2016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036B-DC7E-4005-BAFC-2CFA55D55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09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6451-EDBC-45E0-B846-978C4319AF10}" type="datetimeFigureOut">
              <a:rPr lang="it-IT" smtClean="0"/>
              <a:t>27/10/2016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34036B-DC7E-4005-BAFC-2CFA55D55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54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6451-EDBC-45E0-B846-978C4319AF10}" type="datetimeFigureOut">
              <a:rPr lang="it-IT" smtClean="0"/>
              <a:t>27/10/2016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34036B-DC7E-4005-BAFC-2CFA55D55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35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6451-EDBC-45E0-B846-978C4319AF10}" type="datetimeFigureOut">
              <a:rPr lang="it-IT" smtClean="0"/>
              <a:t>27/10/2016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34036B-DC7E-4005-BAFC-2CFA55D55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07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6451-EDBC-45E0-B846-978C4319AF10}" type="datetimeFigureOut">
              <a:rPr lang="it-IT" smtClean="0"/>
              <a:t>27/10/2016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036B-DC7E-4005-BAFC-2CFA55D55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26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6451-EDBC-45E0-B846-978C4319AF10}" type="datetimeFigureOut">
              <a:rPr lang="it-IT" smtClean="0"/>
              <a:t>27/10/2016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036B-DC7E-4005-BAFC-2CFA55D55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4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6451-EDBC-45E0-B846-978C4319AF10}" type="datetimeFigureOut">
              <a:rPr lang="it-IT" smtClean="0"/>
              <a:t>27/10/2016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036B-DC7E-4005-BAFC-2CFA55D55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26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6451-EDBC-45E0-B846-978C4319AF10}" type="datetimeFigureOut">
              <a:rPr lang="it-IT" smtClean="0"/>
              <a:t>27/10/2016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34036B-DC7E-4005-BAFC-2CFA55D55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16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06451-EDBC-45E0-B846-978C4319AF10}" type="datetimeFigureOut">
              <a:rPr lang="it-IT" smtClean="0"/>
              <a:t>27/10/2016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134036B-DC7E-4005-BAFC-2CFA55D55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57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16655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Lesson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12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 in a comparative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some notes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about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Italian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case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89213" y="4405745"/>
            <a:ext cx="8915399" cy="1923803"/>
          </a:xfrm>
        </p:spPr>
        <p:txBody>
          <a:bodyPr>
            <a:normAutofit/>
          </a:bodyPr>
          <a:lstStyle/>
          <a:p>
            <a:pPr algn="ctr"/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Topics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analyse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theoretical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basis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italian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context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reasons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emergence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protectionist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movement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examine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characters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italian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case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96" y="522514"/>
            <a:ext cx="4750129" cy="587828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2977799"/>
            <a:ext cx="26670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8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result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long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emergence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protectionist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sensibility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Italy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result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long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process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emergence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attention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«beauty»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takes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universal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dimension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setting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atmosphere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Reinassance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step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exactly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origins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Italian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State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Italian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protectionist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movement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international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sensibility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emerging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Europe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between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XIX°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XX°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century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3562597" y="4797631"/>
            <a:ext cx="1140032" cy="700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455719" y="5783283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An </a:t>
            </a:r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international</a:t>
            </a:r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process</a:t>
            </a:r>
            <a:endParaRPr lang="it-IT" i="1" dirty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13" name="Connettore 2 12"/>
          <p:cNvCxnSpPr/>
          <p:nvPr/>
        </p:nvCxnSpPr>
        <p:spPr>
          <a:xfrm flipH="1" flipV="1">
            <a:off x="9072748" y="4512623"/>
            <a:ext cx="629392" cy="985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9298379" y="5783283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An </a:t>
            </a:r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Italian</a:t>
            </a:r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specificity</a:t>
            </a:r>
            <a:endParaRPr lang="it-IT" i="1" dirty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Reinassance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76" y="1905000"/>
            <a:ext cx="7837714" cy="397328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47" y="2945081"/>
            <a:ext cx="2945081" cy="35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man and the beauty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Reinassance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re-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discovery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reason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dark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period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Medieval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tradition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superstition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Reinassance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«man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protagonist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world»: the man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homo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faber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Reinassance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re-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discovery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Medieval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Christian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conceptualization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apocalypse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Reinassance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re-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discovery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Greek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Latin culture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decline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Medieval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Age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Reinassance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re-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discovery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«beauty»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expression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man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9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first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efforts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«beauty»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91" y="1657555"/>
            <a:ext cx="2414752" cy="2748189"/>
          </a:xfrm>
        </p:spPr>
      </p:pic>
      <p:sp>
        <p:nvSpPr>
          <p:cNvPr id="6" name="CasellaDiTesto 5"/>
          <p:cNvSpPr txBox="1"/>
          <p:nvPr/>
        </p:nvSpPr>
        <p:spPr>
          <a:xfrm>
            <a:off x="2810391" y="4667003"/>
            <a:ext cx="1760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Pope Martino V°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Oddone Colonna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(1417 – 1431)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854535" y="2173184"/>
            <a:ext cx="5093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decree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promoted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1425 –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Etsi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cunctarum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– </a:t>
            </a:r>
          </a:p>
          <a:p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i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ntroduces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Rome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officers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Magistri Viarum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against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damages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vandalism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e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specially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avoid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vandalism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against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Reinassance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Baroque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742292"/>
            <a:ext cx="1619250" cy="2114550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4085112"/>
            <a:ext cx="2454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symbol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Medici family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73" y="1742292"/>
            <a:ext cx="2286000" cy="28575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613073" y="4821382"/>
            <a:ext cx="22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Lorenzo (1449 – 1492)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6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063" y="1795297"/>
            <a:ext cx="2800453" cy="2147311"/>
          </a:xfrm>
        </p:spPr>
      </p:pic>
      <p:sp>
        <p:nvSpPr>
          <p:cNvPr id="5" name="CasellaDiTesto 4"/>
          <p:cNvSpPr txBox="1"/>
          <p:nvPr/>
        </p:nvSpPr>
        <p:spPr>
          <a:xfrm>
            <a:off x="2389063" y="4144488"/>
            <a:ext cx="2398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San Tommaso Church</a:t>
            </a: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Fabio Borbottoni (1820 – 1902)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594" y="1795297"/>
            <a:ext cx="2826327" cy="312108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039594" y="5165766"/>
            <a:ext cx="1704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Santa Maria del Fiore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35" y="3474934"/>
            <a:ext cx="21590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6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Renaissance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Baroque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42" y="1341911"/>
            <a:ext cx="2481942" cy="3491345"/>
          </a:xfrm>
        </p:spPr>
      </p:pic>
      <p:sp>
        <p:nvSpPr>
          <p:cNvPr id="5" name="CasellaDiTesto 4"/>
          <p:cNvSpPr txBox="1"/>
          <p:nvPr/>
        </p:nvSpPr>
        <p:spPr>
          <a:xfrm>
            <a:off x="2434442" y="5047013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Andrea Doria (1466 – 1560)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95" y="1341910"/>
            <a:ext cx="3443844" cy="349134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125195" y="5047013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Doria Palace - Genova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3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Church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59" y="1792538"/>
            <a:ext cx="2945080" cy="348010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468" y="1792538"/>
            <a:ext cx="279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8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711200"/>
            <a:ext cx="3175000" cy="23876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22" y="624110"/>
            <a:ext cx="2794000" cy="36322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335322" y="4476997"/>
            <a:ext cx="3047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Gian Lorenzo Bernini (1598 – 1680)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great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asset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94" y="1436914"/>
            <a:ext cx="4821381" cy="5284519"/>
          </a:xfrm>
        </p:spPr>
      </p:pic>
    </p:spTree>
    <p:extLst>
      <p:ext uri="{BB962C8B-B14F-4D97-AF65-F5344CB8AC3E}">
        <p14:creationId xmlns:p14="http://schemas.microsoft.com/office/powerpoint/2010/main" val="23825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Arab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influence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09" y="1539833"/>
            <a:ext cx="5675482" cy="3778250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70" y="2725758"/>
            <a:ext cx="5400675" cy="3829050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 flipV="1">
            <a:off x="4631377" y="5664530"/>
            <a:ext cx="1318161" cy="356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781299" y="6103917"/>
            <a:ext cx="317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Listed</a:t>
            </a:r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in the World Heritage List</a:t>
            </a:r>
            <a:endParaRPr lang="it-IT" i="1" dirty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1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Before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1861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65" y="1555668"/>
            <a:ext cx="4726379" cy="4845132"/>
          </a:xfrm>
        </p:spPr>
      </p:pic>
      <p:cxnSp>
        <p:nvCxnSpPr>
          <p:cNvPr id="7" name="Connettore 2 6"/>
          <p:cNvCxnSpPr/>
          <p:nvPr/>
        </p:nvCxnSpPr>
        <p:spPr>
          <a:xfrm flipV="1">
            <a:off x="2592925" y="3277590"/>
            <a:ext cx="1432810" cy="819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947553" y="4524499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systems</a:t>
            </a:r>
            <a:endParaRPr lang="it-IT" i="1" dirty="0" smtClean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</a:t>
            </a:r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 </a:t>
            </a:r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endParaRPr lang="it-IT" i="1" dirty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Two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80" y="1905000"/>
            <a:ext cx="2362200" cy="2857500"/>
          </a:xfrm>
        </p:spPr>
      </p:pic>
      <p:sp>
        <p:nvSpPr>
          <p:cNvPr id="5" name="CasellaDiTesto 4"/>
          <p:cNvSpPr txBox="1"/>
          <p:nvPr/>
        </p:nvSpPr>
        <p:spPr>
          <a:xfrm>
            <a:off x="2849480" y="5047013"/>
            <a:ext cx="2823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Bartolomeo Pacca (1756 – 1844)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672689" y="2185060"/>
            <a:ext cx="42498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Decree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7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april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1820 – </a:t>
            </a: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some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nd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absolutely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liberal.</a:t>
            </a: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gainst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lobbies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art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merchants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promoted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ctions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8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Two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700" y="1748188"/>
            <a:ext cx="2794000" cy="3670300"/>
          </a:xfrm>
        </p:spPr>
      </p:pic>
      <p:sp>
        <p:nvSpPr>
          <p:cNvPr id="5" name="CasellaDiTesto 4"/>
          <p:cNvSpPr txBox="1"/>
          <p:nvPr/>
        </p:nvSpPr>
        <p:spPr>
          <a:xfrm>
            <a:off x="2431700" y="5700156"/>
            <a:ext cx="315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Antonio Maria Zanetti (1706 – 1778)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91539" y="2291938"/>
            <a:ext cx="5662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Decree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1774 –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i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 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mostly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preventive way.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liberal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decree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organization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till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beginning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XX°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century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95" y="2252353"/>
            <a:ext cx="3224106" cy="3778250"/>
          </a:xfrm>
        </p:spPr>
      </p:pic>
      <p:sp>
        <p:nvSpPr>
          <p:cNvPr id="5" name="CasellaDiTesto 4"/>
          <p:cNvSpPr txBox="1"/>
          <p:nvPr/>
        </p:nvSpPr>
        <p:spPr>
          <a:xfrm>
            <a:off x="5712031" y="2458192"/>
            <a:ext cx="593784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juridical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administrative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1861</a:t>
            </a: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f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ollowed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Napoleon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a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very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centralistic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</a:t>
            </a: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w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ith a strong control by the State. </a:t>
            </a:r>
          </a:p>
          <a:p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important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played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sz="16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Prefect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nominated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by the King,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responsible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Ministry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Interio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«man of the State»</a:t>
            </a: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peripheral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territory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controlled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public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order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police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infrastructures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</a:t>
            </a: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s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ervices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hygiene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healthy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</a:p>
          <a:p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9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organization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till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beginnning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XX°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century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followed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model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Encharged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General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Inspectors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territorial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competency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exactly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similar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Prefects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Inspectors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specific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competencies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regard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management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Rome, Pompei, or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promoted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decentralise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immediately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abandoned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3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look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2589212" y="2133600"/>
            <a:ext cx="3562206" cy="3777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General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Inspectors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peripheral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following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model of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Prefects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8170223" y="2133600"/>
            <a:ext cx="3334389" cy="3777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 the top of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body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Public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Instruction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where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General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Antiquities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Fine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Arts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985164" y="5106390"/>
            <a:ext cx="2422566" cy="1555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Archives are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controlled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Interior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large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debate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figures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3" y="1365663"/>
            <a:ext cx="2719448" cy="314696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73" y="1365662"/>
            <a:ext cx="1884073" cy="283820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312373" y="4512623"/>
            <a:ext cx="206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Gian Pietro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Viesseux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(1779 – 1863)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732" y="1905000"/>
            <a:ext cx="2130302" cy="229886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502732" y="4512623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Gabinetto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Viesseux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99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2159000" cy="2997200"/>
          </a:xfrm>
        </p:spPr>
      </p:pic>
      <p:sp>
        <p:nvSpPr>
          <p:cNvPr id="7" name="CasellaDiTesto 6"/>
          <p:cNvSpPr txBox="1"/>
          <p:nvPr/>
        </p:nvSpPr>
        <p:spPr>
          <a:xfrm>
            <a:off x="2592925" y="3800104"/>
            <a:ext cx="28039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«Il Marzocco» (1896 – 1932)</a:t>
            </a:r>
          </a:p>
          <a:p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[…] «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contrast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roduction </a:t>
            </a:r>
            <a:r>
              <a:rPr lang="it-IT" sz="16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set out of an idea of </a:t>
            </a:r>
          </a:p>
          <a:p>
            <a:r>
              <a:rPr lang="it-IT" sz="1600" i="1" u="sng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</a:t>
            </a:r>
            <a:r>
              <a:rPr lang="it-IT" sz="16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ure beauty» […]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32" y="624110"/>
            <a:ext cx="3325090" cy="379351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721434" y="4678878"/>
            <a:ext cx="3546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Emporium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(1895 – 1964)</a:t>
            </a: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Published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Graphic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Arts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Bergamo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624109"/>
            <a:ext cx="2335335" cy="3057241"/>
          </a:xfrm>
        </p:spPr>
      </p:pic>
      <p:sp>
        <p:nvSpPr>
          <p:cNvPr id="5" name="CasellaDiTesto 4"/>
          <p:cNvSpPr txBox="1"/>
          <p:nvPr/>
        </p:nvSpPr>
        <p:spPr>
          <a:xfrm>
            <a:off x="2755075" y="3906982"/>
            <a:ext cx="249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«Il Regno» (1903 – 1906)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751" y="624108"/>
            <a:ext cx="2336861" cy="374601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167751" y="4750130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Lacerba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(1913 – 1915)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37" y="1905000"/>
            <a:ext cx="2095500" cy="291465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402037" y="5088684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Giovanni Papini</a:t>
            </a: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(1881 – 1956)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48" y="4597134"/>
            <a:ext cx="2095500" cy="215265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583875" y="6187044"/>
            <a:ext cx="2965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Giuseppe Prezzolini (1882 – 1982)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3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624110"/>
            <a:ext cx="8911687" cy="5931069"/>
          </a:xfrm>
        </p:spPr>
      </p:pic>
    </p:spTree>
    <p:extLst>
      <p:ext uri="{BB962C8B-B14F-4D97-AF65-F5344CB8AC3E}">
        <p14:creationId xmlns:p14="http://schemas.microsoft.com/office/powerpoint/2010/main" val="129763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elitistic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art…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against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mass society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741714"/>
            <a:ext cx="2678892" cy="3778250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5830784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Giovanni Giolitti (1842 – 1928)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209" y="1741714"/>
            <a:ext cx="1905000" cy="223837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219209" y="4322618"/>
            <a:ext cx="14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Filippo Turati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(1857 – 1932)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possible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idea of «beauty»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11" y="1563585"/>
            <a:ext cx="4741991" cy="377825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1563585"/>
            <a:ext cx="4848905" cy="343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1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Intellectuals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friends…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96" y="1516083"/>
            <a:ext cx="2824241" cy="3778250"/>
          </a:xfrm>
        </p:spPr>
      </p:pic>
      <p:sp>
        <p:nvSpPr>
          <p:cNvPr id="5" name="CasellaDiTesto 4"/>
          <p:cNvSpPr txBox="1"/>
          <p:nvPr/>
        </p:nvSpPr>
        <p:spPr>
          <a:xfrm>
            <a:off x="2119696" y="5545777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Giovanni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Rosadi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(1862 – 1925)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187" y="1608364"/>
            <a:ext cx="2133600" cy="28575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215252" y="4762005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Luigi Rava (1860 – 1938)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96395" y="2090057"/>
            <a:ext cx="3437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so-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called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Friends’</a:t>
            </a:r>
          </a:p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Brigades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were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first private </a:t>
            </a:r>
          </a:p>
          <a:p>
            <a:r>
              <a:rPr lang="it-IT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ssociations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promote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discovery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tutelage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research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00" y="3290386"/>
            <a:ext cx="22860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2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attention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sciences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emergence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scientific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art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69" y="1905000"/>
            <a:ext cx="2291936" cy="2916381"/>
          </a:xfrm>
        </p:spPr>
      </p:pic>
      <p:sp>
        <p:nvSpPr>
          <p:cNvPr id="6" name="CasellaDiTesto 5"/>
          <p:cNvSpPr txBox="1"/>
          <p:nvPr/>
        </p:nvSpPr>
        <p:spPr>
          <a:xfrm>
            <a:off x="2592925" y="5094514"/>
            <a:ext cx="147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Corrado Ricci 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(1858 – 1934)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5094514" y="3230088"/>
            <a:ext cx="250569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984" y="2291938"/>
            <a:ext cx="1844040" cy="252944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573984" y="5094514"/>
            <a:ext cx="304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Benedetto Croce (1866 – 1952)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53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art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14" y="1492332"/>
            <a:ext cx="2691529" cy="3778250"/>
          </a:xfrm>
        </p:spPr>
      </p:pic>
      <p:sp>
        <p:nvSpPr>
          <p:cNvPr id="5" name="CasellaDiTesto 4"/>
          <p:cNvSpPr txBox="1"/>
          <p:nvPr/>
        </p:nvSpPr>
        <p:spPr>
          <a:xfrm>
            <a:off x="1722914" y="5474525"/>
            <a:ext cx="3023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Giovanni Morelli (1816 – 1891)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4999511" y="3491345"/>
            <a:ext cx="223256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960" y="2622137"/>
            <a:ext cx="1968500" cy="254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234960" y="5474525"/>
            <a:ext cx="2935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Giovanni Battista Cavalcaselle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(1819 – 1897)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3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legitimacy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new science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73" y="1596448"/>
            <a:ext cx="2114550" cy="2857500"/>
          </a:xfrm>
        </p:spPr>
      </p:pic>
      <p:sp>
        <p:nvSpPr>
          <p:cNvPr id="5" name="CasellaDiTesto 4"/>
          <p:cNvSpPr txBox="1"/>
          <p:nvPr/>
        </p:nvSpPr>
        <p:spPr>
          <a:xfrm>
            <a:off x="2700173" y="4690753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Adolfo Venturi 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(1856 – 1941)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89" y="1596448"/>
            <a:ext cx="3289464" cy="35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3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legislative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Three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important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steps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 16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July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1905 n° 411 – «For the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pinewood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Ravenna»</a:t>
            </a:r>
          </a:p>
          <a:p>
            <a:pPr algn="just"/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 20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June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1909 – n° 364 – «For the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Antiquities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Fine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Arts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(so-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called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Law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Rosadi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-Rava)</a:t>
            </a:r>
          </a:p>
          <a:p>
            <a:pPr algn="just"/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 11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June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1922 – n° 778 – «For the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beauties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32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sz="32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sz="32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6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beauty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both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and,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Rosadi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-Rava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under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aesthetic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way: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declared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unalienable</a:t>
            </a:r>
            <a:endParaRPr lang="it-IT" u="sng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expropriation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private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particularly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endParaRPr lang="it-IT" u="sng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control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exportation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promotes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research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Superintendents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7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Under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fascism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rupture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continuity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?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456706"/>
            <a:ext cx="2729438" cy="3778250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5486400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Giuseppe Bottai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(1895 – 1959)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86" y="1456706"/>
            <a:ext cx="1453896" cy="203301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4" y="2624447"/>
            <a:ext cx="2363188" cy="36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generations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intellectuals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27" y="1748085"/>
            <a:ext cx="2309260" cy="3192049"/>
          </a:xfrm>
        </p:spPr>
      </p:pic>
      <p:sp>
        <p:nvSpPr>
          <p:cNvPr id="5" name="CasellaDiTesto 4"/>
          <p:cNvSpPr txBox="1"/>
          <p:nvPr/>
        </p:nvSpPr>
        <p:spPr>
          <a:xfrm>
            <a:off x="2702127" y="5130140"/>
            <a:ext cx="275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Cesare Brandi (1906 – 1988)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23" y="1748085"/>
            <a:ext cx="3202163" cy="32063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255823" y="5314806"/>
            <a:ext cx="318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Giulio Carlo Argan (1909 – 1992)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3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624109"/>
            <a:ext cx="4045381" cy="340162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84" y="2481943"/>
            <a:ext cx="3277589" cy="364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4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legislative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results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 I°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1939 n° 1089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- Law 29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1939 n° 1497 –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beauties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»;</a:t>
            </a:r>
          </a:p>
          <a:p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Both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first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second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aesthetic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the first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regard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art» (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exclusively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material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second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beauties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</a:p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first law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along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issues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marL="0" indent="0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1)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0" indent="0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2)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enyoiment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0" indent="0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3)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separates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urban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planning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0" indent="0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4)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duty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management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0" indent="0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5)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about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exportation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alienation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1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624109"/>
            <a:ext cx="4045381" cy="2914737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3" y="2161309"/>
            <a:ext cx="4450669" cy="333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2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624110"/>
            <a:ext cx="4330390" cy="2879111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35" y="3040083"/>
            <a:ext cx="3821277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4211636" cy="2914737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12" y="2392630"/>
            <a:ext cx="3302000" cy="24765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4114222"/>
            <a:ext cx="31750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7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624110"/>
            <a:ext cx="2596593" cy="3496628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40" y="2078182"/>
            <a:ext cx="4545671" cy="33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4140384" cy="2985989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2826327"/>
            <a:ext cx="4023157" cy="292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1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299</TotalTime>
  <Words>1241</Words>
  <Application>Microsoft Office PowerPoint</Application>
  <PresentationFormat>Widescreen</PresentationFormat>
  <Paragraphs>143</Paragraphs>
  <Slides>40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5" baseType="lpstr">
      <vt:lpstr>Arial</vt:lpstr>
      <vt:lpstr>Century Gothic</vt:lpstr>
      <vt:lpstr>Estrangelo Edessa</vt:lpstr>
      <vt:lpstr>Wingdings 3</vt:lpstr>
      <vt:lpstr>Filo</vt:lpstr>
      <vt:lpstr>Lesson 12 Politics for cultural heritage management in a comparative approach: some notes about the Italian case</vt:lpstr>
      <vt:lpstr>A great cultural asset…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result of a long historical development</vt:lpstr>
      <vt:lpstr>The relevance of the Reinassance</vt:lpstr>
      <vt:lpstr>The man and the beauty</vt:lpstr>
      <vt:lpstr>The first efforts to protect the «beauty»</vt:lpstr>
      <vt:lpstr>Reinassance and Baroque</vt:lpstr>
      <vt:lpstr>…some examples…</vt:lpstr>
      <vt:lpstr>Renaissance and Baroque</vt:lpstr>
      <vt:lpstr>The power of the Church</vt:lpstr>
      <vt:lpstr>Presentazione standard di PowerPoint</vt:lpstr>
      <vt:lpstr>The Arab influence</vt:lpstr>
      <vt:lpstr>Before 1861</vt:lpstr>
      <vt:lpstr>Two examples</vt:lpstr>
      <vt:lpstr>Two examples</vt:lpstr>
      <vt:lpstr>The organization of the system till the beginning of the XX° century</vt:lpstr>
      <vt:lpstr>The organization of the system till the beginnning of the XX° century</vt:lpstr>
      <vt:lpstr>A look to the system</vt:lpstr>
      <vt:lpstr>A large debate…few figures…</vt:lpstr>
      <vt:lpstr>Presentazione standard di PowerPoint</vt:lpstr>
      <vt:lpstr>Presentazione standard di PowerPoint</vt:lpstr>
      <vt:lpstr>For an elitistic art…against mass society</vt:lpstr>
      <vt:lpstr>A possible different idea of «beauty»</vt:lpstr>
      <vt:lpstr>Intellectuals, experts, friends…</vt:lpstr>
      <vt:lpstr>New attention, new sciences… The emergence of archaeology, the recognition of a scientific history of art</vt:lpstr>
      <vt:lpstr>History of art</vt:lpstr>
      <vt:lpstr>The legitimacy of a new science</vt:lpstr>
      <vt:lpstr>The legislative development Three important steps</vt:lpstr>
      <vt:lpstr>The main elements</vt:lpstr>
      <vt:lpstr>Under the fascism: rupture or continuity?</vt:lpstr>
      <vt:lpstr>New generations of intellectuals</vt:lpstr>
      <vt:lpstr>The legislative results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12 Politics for cultural heritage management in a comparative approach: some notes about the Italian case</dc:title>
  <dc:creator>Andrea Ragusa</dc:creator>
  <cp:lastModifiedBy>Andrea Ragusa</cp:lastModifiedBy>
  <cp:revision>33</cp:revision>
  <dcterms:created xsi:type="dcterms:W3CDTF">2016-10-27T01:21:41Z</dcterms:created>
  <dcterms:modified xsi:type="dcterms:W3CDTF">2016-10-27T10:46:00Z</dcterms:modified>
</cp:coreProperties>
</file>