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75" r:id="rId13"/>
    <p:sldId id="276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-90" y="-9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EE1CB-DADA-41A3-8DDF-D286FC96D37D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5F079-AB43-4913-840A-26E8318DBC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0514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5F079-AB43-4913-840A-26E8318DBCAF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6192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8453-58E2-48C6-A8DD-6718C3AC27B1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0820F22-0F8E-4BB5-A08A-077DEDA62E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8166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8453-58E2-48C6-A8DD-6718C3AC27B1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820F22-0F8E-4BB5-A08A-077DEDA62E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022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8453-58E2-48C6-A8DD-6718C3AC27B1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820F22-0F8E-4BB5-A08A-077DEDA62E7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87950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8453-58E2-48C6-A8DD-6718C3AC27B1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820F22-0F8E-4BB5-A08A-077DEDA62E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92846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8453-58E2-48C6-A8DD-6718C3AC27B1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820F22-0F8E-4BB5-A08A-077DEDA62E7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1553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8453-58E2-48C6-A8DD-6718C3AC27B1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820F22-0F8E-4BB5-A08A-077DEDA62E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48354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8453-58E2-48C6-A8DD-6718C3AC27B1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F22-0F8E-4BB5-A08A-077DEDA62E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3006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8453-58E2-48C6-A8DD-6718C3AC27B1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F22-0F8E-4BB5-A08A-077DEDA62E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0040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8453-58E2-48C6-A8DD-6718C3AC27B1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F22-0F8E-4BB5-A08A-077DEDA62E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8688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8453-58E2-48C6-A8DD-6718C3AC27B1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820F22-0F8E-4BB5-A08A-077DEDA62E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3791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8453-58E2-48C6-A8DD-6718C3AC27B1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820F22-0F8E-4BB5-A08A-077DEDA62E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75625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8453-58E2-48C6-A8DD-6718C3AC27B1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820F22-0F8E-4BB5-A08A-077DEDA62E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5149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8453-58E2-48C6-A8DD-6718C3AC27B1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F22-0F8E-4BB5-A08A-077DEDA62E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8230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8453-58E2-48C6-A8DD-6718C3AC27B1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F22-0F8E-4BB5-A08A-077DEDA62E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4592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8453-58E2-48C6-A8DD-6718C3AC27B1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F22-0F8E-4BB5-A08A-077DEDA62E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8452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8453-58E2-48C6-A8DD-6718C3AC27B1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820F22-0F8E-4BB5-A08A-077DEDA62E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0455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453-58E2-48C6-A8DD-6718C3AC27B1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0820F22-0F8E-4BB5-A08A-077DEDA62E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4950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89213" y="866900"/>
            <a:ext cx="8915399" cy="2375064"/>
          </a:xfrm>
        </p:spPr>
        <p:txBody>
          <a:bodyPr>
            <a:noAutofit/>
          </a:bodyPr>
          <a:lstStyle/>
          <a:p>
            <a:pPr algn="ctr"/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Lesson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10</a:t>
            </a:r>
            <a:b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cultural Heritage Management in a comparative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approacch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the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Socialist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countries</a:t>
            </a:r>
            <a:endParaRPr lang="it-IT" sz="36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89213" y="3574473"/>
            <a:ext cx="8915399" cy="2329189"/>
          </a:xfrm>
        </p:spPr>
        <p:txBody>
          <a:bodyPr>
            <a:normAutofit/>
          </a:bodyPr>
          <a:lstStyle/>
          <a:p>
            <a:pPr algn="ctr"/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Aims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Topics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basis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socialist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examine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evolution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management for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simliraties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the Western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European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countries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5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5819" y="624110"/>
            <a:ext cx="3302000" cy="2476500"/>
          </a:xfrm>
        </p:spPr>
      </p:pic>
      <p:sp>
        <p:nvSpPr>
          <p:cNvPr id="5" name="CasellaDiTesto 4"/>
          <p:cNvSpPr txBox="1"/>
          <p:nvPr/>
        </p:nvSpPr>
        <p:spPr>
          <a:xfrm>
            <a:off x="1975819" y="3396343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Bojana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Church - Bulgaria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612" y="2527425"/>
            <a:ext cx="3302000" cy="24765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536374" y="4809506"/>
            <a:ext cx="2720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Thracian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Tomb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Shvestari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Bulgaria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570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1758" y="624110"/>
            <a:ext cx="5037666" cy="3778250"/>
          </a:xfrm>
        </p:spPr>
      </p:pic>
      <p:sp>
        <p:nvSpPr>
          <p:cNvPr id="5" name="CasellaDiTesto 4"/>
          <p:cNvSpPr txBox="1"/>
          <p:nvPr/>
        </p:nvSpPr>
        <p:spPr>
          <a:xfrm>
            <a:off x="1891758" y="4643252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Kralj-Kap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Jugoslavia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2717" y="624110"/>
            <a:ext cx="3301340" cy="377824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932717" y="4643252"/>
            <a:ext cx="3562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Mehmet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Pascia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Fountain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Jugoslavia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82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624110"/>
            <a:ext cx="4639148" cy="3924139"/>
          </a:xfrm>
        </p:spPr>
      </p:pic>
      <p:sp>
        <p:nvSpPr>
          <p:cNvPr id="6" name="CasellaDiTesto 5"/>
          <p:cNvSpPr txBox="1"/>
          <p:nvPr/>
        </p:nvSpPr>
        <p:spPr>
          <a:xfrm>
            <a:off x="2592925" y="4809506"/>
            <a:ext cx="2792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Lake Balaton Park -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Hungary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2499" y="2980706"/>
            <a:ext cx="7057901" cy="36576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552706" y="2398816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Lake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Bukk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Hungary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58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624110"/>
            <a:ext cx="2745528" cy="3778250"/>
          </a:xfrm>
        </p:spPr>
      </p:pic>
      <p:sp>
        <p:nvSpPr>
          <p:cNvPr id="5" name="CasellaDiTesto 4"/>
          <p:cNvSpPr txBox="1"/>
          <p:nvPr/>
        </p:nvSpPr>
        <p:spPr>
          <a:xfrm>
            <a:off x="2592925" y="4655127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Fortress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Sibiu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8460" y="624110"/>
            <a:ext cx="2794000" cy="37211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885216" y="4655127"/>
            <a:ext cx="338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Mosque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King Charles - Costanza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problematic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situation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great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amount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testyfing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complex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reach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exactly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consciousness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unitarian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legislative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Attention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given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problem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classification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rather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problem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Prevalence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idea of 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in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fragmented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conceptualization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sufficient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financial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support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State;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Complicated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balance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between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public and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«social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till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end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Communism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35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before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?...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400" b="1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2400" b="1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sz="2400" b="1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b="1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endParaRPr lang="it-IT" sz="2400" b="1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Cultural Heritage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understood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social </a:t>
            </a:r>
            <a:r>
              <a:rPr lang="it-IT" sz="2400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property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belonging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People and, in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way, to the State.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Consequently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State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absolutely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prevalent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Cultural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asset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amount</a:t>
            </a:r>
            <a:r>
              <a:rPr lang="it-IT" sz="2400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sz="2400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with the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reference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scientific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but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a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fragmented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conceptualization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cultural </a:t>
            </a:r>
            <a:r>
              <a:rPr lang="it-IT" sz="2400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in an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unitarian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perspective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evident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contrast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between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 and </a:t>
            </a:r>
            <a:r>
              <a:rPr lang="it-IT" sz="2400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sz="2400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application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laws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contrasting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the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social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property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were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it-IT" sz="2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applied</a:t>
            </a:r>
            <a:r>
              <a:rPr lang="it-IT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9747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evidence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 descr="17163_mosca_il_mausoleo_di_len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2925" y="1816925"/>
            <a:ext cx="3261610" cy="269569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592925" y="4750130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Lenin’s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Mausoleum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 descr="6a00d8341c7a6053ef0168eafd5b17970c-800w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0052" y="1840676"/>
            <a:ext cx="3240360" cy="244827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180052" y="4512623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Lubjanka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Immagine 7" descr="la-centrale-di-chernobyl-ogg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3169" y="3064812"/>
            <a:ext cx="5048250" cy="32004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523262" y="6531429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Chernobyl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19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General Law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organising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under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socialist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regimes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 descr="Flag_of_Pol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1053" y="2038597"/>
            <a:ext cx="3542763" cy="3778250"/>
          </a:xfrm>
        </p:spPr>
      </p:pic>
      <p:sp>
        <p:nvSpPr>
          <p:cNvPr id="5" name="CasellaDiTesto 4"/>
          <p:cNvSpPr txBox="1"/>
          <p:nvPr/>
        </p:nvSpPr>
        <p:spPr>
          <a:xfrm>
            <a:off x="5498275" y="2291938"/>
            <a:ext cx="682590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organized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the model of the Law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i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 Poland on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February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15 1962.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represented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general law.</a:t>
            </a:r>
          </a:p>
          <a:p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model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almost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each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country under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socialist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regime </a:t>
            </a:r>
          </a:p>
          <a:p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a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dapted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legislation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declared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those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immovable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movable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representing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legacy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b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y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virtue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scientific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a)The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evidence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b)The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Catalogue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c)The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Register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06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consequences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become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property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State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nominal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citizen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becomes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just an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user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State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duty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State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controls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market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movable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State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operates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minimal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personnel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(5-6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person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per office);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apparently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completely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reduced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32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Bulgaria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Law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similar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Polish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1969;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cultural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agglomerates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neighborhoods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works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urban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architecture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pieces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pictorial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art,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precious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manusripts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rare books,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ornaments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arms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money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sculptures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fountains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icons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tools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containers,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everything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included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collection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works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human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activity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constituing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genuine cultural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intellectual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documentation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thanks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cultural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scientific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importance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linked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production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famous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authors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lives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figures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i="1" u="sng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15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world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51538" y="2860675"/>
            <a:ext cx="2190750" cy="2324100"/>
          </a:xfrm>
          <a:prstGeom prst="rect">
            <a:avLst/>
          </a:prstGeom>
        </p:spPr>
      </p:pic>
      <p:pic>
        <p:nvPicPr>
          <p:cNvPr id="5" name="Immagine 4" descr="falcemartello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2925" y="1905000"/>
            <a:ext cx="2771775" cy="4124325"/>
          </a:xfrm>
          <a:prstGeom prst="rect">
            <a:avLst/>
          </a:prstGeom>
        </p:spPr>
      </p:pic>
      <p:pic>
        <p:nvPicPr>
          <p:cNvPr id="6" name="Immagine 5" descr="falcemartell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52410" y="1929554"/>
            <a:ext cx="181927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286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actors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essentially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entrusted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State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Bulgarian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Academy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Sciences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State,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through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competent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bodies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controlled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management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prevented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damages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State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covered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expenses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restoration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requalification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citizens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given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tax-rebates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expemption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looked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management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visitors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citizens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nothing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obligatory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asked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terms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tickets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tariffs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74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absolutely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prevalent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State;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highly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patriotic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duty»;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extended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contemporary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art,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produced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«on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Commission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Commissioned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works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under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National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Committee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plastc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 National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Committee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Painters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 National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Committee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 flipV="1">
            <a:off x="3895106" y="4251366"/>
            <a:ext cx="1223159" cy="1009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3491345" y="5569527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Socialist</a:t>
            </a:r>
            <a:r>
              <a:rPr lang="it-IT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Regime</a:t>
            </a:r>
            <a:endParaRPr lang="it-IT" i="1" dirty="0">
              <a:solidFill>
                <a:schemeClr val="accent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77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matter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reconstruction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Warsaw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6765" y="2014847"/>
            <a:ext cx="5052637" cy="3778250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1252" y="3104761"/>
            <a:ext cx="4023360" cy="26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57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2562" y="1235035"/>
            <a:ext cx="7944592" cy="5189516"/>
          </a:xfrm>
        </p:spPr>
      </p:pic>
    </p:spTree>
    <p:extLst>
      <p:ext uri="{BB962C8B-B14F-4D97-AF65-F5344CB8AC3E}">
        <p14:creationId xmlns:p14="http://schemas.microsoft.com/office/powerpoint/2010/main" xmlns="" val="293769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Rebuilding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Warsaw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3913" y="1560574"/>
            <a:ext cx="3067050" cy="3048000"/>
          </a:xfrm>
        </p:spPr>
      </p:pic>
      <p:sp>
        <p:nvSpPr>
          <p:cNvPr id="6" name="CasellaDiTesto 5"/>
          <p:cNvSpPr txBox="1"/>
          <p:nvPr/>
        </p:nvSpPr>
        <p:spPr>
          <a:xfrm>
            <a:off x="1843913" y="4904509"/>
            <a:ext cx="16385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Industrial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areas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areas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Services Centre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Green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areas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roads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Raylway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roads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1826" y="1560574"/>
            <a:ext cx="2286000" cy="15049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7764" y="2313049"/>
            <a:ext cx="2794000" cy="42545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253351" y="3752603"/>
            <a:ext cx="1819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Bernardo Bellotto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(1721-1780)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8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624109"/>
            <a:ext cx="8911687" cy="5836067"/>
          </a:xfrm>
        </p:spPr>
      </p:pic>
    </p:spTree>
    <p:extLst>
      <p:ext uri="{BB962C8B-B14F-4D97-AF65-F5344CB8AC3E}">
        <p14:creationId xmlns:p14="http://schemas.microsoft.com/office/powerpoint/2010/main" xmlns="" val="349441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Seeking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origins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communism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7553" y="1496292"/>
            <a:ext cx="3978234" cy="275507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947553" y="4500748"/>
            <a:ext cx="4347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Apulum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Alba Julia – Cluj-Napoca - Romania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 descr="1024px-The_thracian_tomb_in_Kazanlak_from_outs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9184" y="1496292"/>
            <a:ext cx="4289887" cy="27145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419184" y="4500748"/>
            <a:ext cx="360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Thracian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Tomb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Kazaniak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Bulgaria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5760" y="4854462"/>
            <a:ext cx="2540000" cy="1905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015844" y="5272644"/>
            <a:ext cx="3794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Butrint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Albania –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Discovery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began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Luigi Maria Ugolini – under the regime </a:t>
            </a:r>
          </a:p>
          <a:p>
            <a:r>
              <a:rPr lang="it-IT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c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ontinued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Hasa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Ceka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77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debate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2426" y="1764434"/>
            <a:ext cx="2364592" cy="249880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872426" y="4500748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Jan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Zachwatowicz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(1900-1983)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7074" y="1764434"/>
            <a:ext cx="2008858" cy="224443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237074" y="4263241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Virgil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Vatasianu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(1902-1993)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1268" y="3158100"/>
            <a:ext cx="2090057" cy="268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942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matter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Centres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Eastern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Europe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Western part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beginning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60s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emerges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matter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urban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Against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problem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centres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acquires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expressively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devoted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problem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centres –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during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years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176" y="4022411"/>
            <a:ext cx="3507971" cy="257619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5718" y="4401504"/>
            <a:ext cx="33020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019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matter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Centres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Albania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Law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June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2 1961 n° 170</a:t>
            </a:r>
          </a:p>
          <a:p>
            <a:pPr marL="0" indent="0" algn="ctr">
              <a:buNone/>
            </a:pP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city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Berat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«city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Art. 1: «The city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Berat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shows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great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level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art and culture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our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country,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consequently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put under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Art. 2: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Within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city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Berat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State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guarantees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works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constituing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city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itself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culture,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urbanistic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creative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66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Map_of_Warsaw_Pact_countrie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92943" y="624110"/>
            <a:ext cx="7707937" cy="2628572"/>
          </a:xfrm>
        </p:spPr>
      </p:pic>
      <p:sp>
        <p:nvSpPr>
          <p:cNvPr id="5" name="CasellaDiTesto 4"/>
          <p:cNvSpPr txBox="1"/>
          <p:nvPr/>
        </p:nvSpPr>
        <p:spPr>
          <a:xfrm>
            <a:off x="3063834" y="4022411"/>
            <a:ext cx="54120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dictatorial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regime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framed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Marxism-Leninism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Collectivisation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means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production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exchange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cooperative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government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identified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political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party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68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Law 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Berat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city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divided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organized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three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zones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along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geographical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criteria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just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1) The «Zone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containing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first and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second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category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those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representing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characters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architecture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(First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category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those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representing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characters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zone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together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the first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category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marL="0" indent="0" algn="just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2)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zone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containing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just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First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category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marL="0" indent="0" algn="just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3)The free zone,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containing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just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isolated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first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category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 flipH="1" flipV="1">
            <a:off x="7897092" y="5058889"/>
            <a:ext cx="1104404" cy="653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9179626" y="59112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solidFill>
                <a:schemeClr val="accent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179626" y="5225143"/>
            <a:ext cx="24801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Berat</a:t>
            </a:r>
            <a:r>
              <a:rPr lang="it-IT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today</a:t>
            </a:r>
            <a:r>
              <a:rPr lang="it-IT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part of</a:t>
            </a:r>
          </a:p>
          <a:p>
            <a:r>
              <a:rPr lang="it-IT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 World Heritage List</a:t>
            </a:r>
          </a:p>
          <a:p>
            <a:r>
              <a:rPr lang="it-IT" i="1" dirty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</a:t>
            </a:r>
            <a:r>
              <a:rPr lang="it-IT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 Unesco, </a:t>
            </a:r>
            <a:r>
              <a:rPr lang="it-IT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representing</a:t>
            </a:r>
            <a:r>
              <a:rPr lang="it-IT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it-IT" i="1" dirty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</a:t>
            </a:r>
            <a:r>
              <a:rPr lang="it-IT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 </a:t>
            </a:r>
            <a:r>
              <a:rPr lang="it-IT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example</a:t>
            </a:r>
            <a:r>
              <a:rPr lang="it-IT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«</a:t>
            </a:r>
            <a:r>
              <a:rPr lang="it-IT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perfectly</a:t>
            </a:r>
            <a:r>
              <a:rPr lang="it-IT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it-IT" i="1" dirty="0" err="1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</a:t>
            </a:r>
            <a:r>
              <a:rPr lang="it-IT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onserved</a:t>
            </a:r>
            <a:r>
              <a:rPr lang="it-IT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Ottoman</a:t>
            </a:r>
            <a:endParaRPr lang="it-IT" i="1" dirty="0" smtClean="0">
              <a:solidFill>
                <a:schemeClr val="accent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Architecture»</a:t>
            </a:r>
            <a:endParaRPr lang="it-IT" i="1" dirty="0">
              <a:solidFill>
                <a:schemeClr val="accent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84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end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communism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case of Russian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Federation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ctr">
              <a:buNone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classification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ctr">
              <a:buNone/>
            </a:pP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Archaeological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Urbanistic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architectonic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Documents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01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 more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details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commemorative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linked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facts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peoples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,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society and State,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science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technology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of culture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daily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life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people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figures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heroes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representative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figures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science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literature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fallen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freedom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independence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Archaeological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ruins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vestiges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ancient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relics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fortresses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of human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works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roads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statues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peintures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ancient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Urbanistic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architectural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centres,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barrels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squares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roads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civil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military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industrial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architecture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devoted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religion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popular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rites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works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art;</a:t>
            </a:r>
          </a:p>
          <a:p>
            <a:pPr algn="just"/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Documents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libraries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archives</a:t>
            </a:r>
            <a:endParaRPr lang="it-IT" u="sng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97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remains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entrusted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State,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acquires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scientific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together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juridical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physical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persons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State can use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expropriation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State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two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libraries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Russian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Federation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the National Library and the Library of State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69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Authorities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Government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Russian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Federation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Governments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autonomous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Republics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Executive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Committes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territorial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Deputies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Deputy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Councils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Bodies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State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expressively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encharged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 algn="just">
              <a:buAutoNum type="alphaLcParenR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Culture of Russian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Federation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AutoNum type="alphaLcParenR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General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Archives;</a:t>
            </a:r>
          </a:p>
          <a:p>
            <a:pPr algn="just">
              <a:buAutoNum type="alphaLcParenR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bodies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archives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72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Instruments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General Inventory,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organized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along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three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categories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republican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science,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culture,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patriotic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ideological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moral,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aesthetic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education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established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financial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support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apart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religious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prohibited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demolition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alteration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modification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territory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Moscow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can be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alienated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enterprises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citizens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apart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categories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established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Fund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Federation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organized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along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three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categories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municipal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private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63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matter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religious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past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21" y="1747239"/>
            <a:ext cx="4131602" cy="2741633"/>
          </a:xfrm>
        </p:spPr>
      </p:pic>
      <p:sp>
        <p:nvSpPr>
          <p:cNvPr id="5" name="CasellaDiTesto 4"/>
          <p:cNvSpPr txBox="1"/>
          <p:nvPr/>
        </p:nvSpPr>
        <p:spPr>
          <a:xfrm>
            <a:off x="2209821" y="4773881"/>
            <a:ext cx="4419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Aleksandr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Nevski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Cathedral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a Neo-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Byzantin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style to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glorify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memory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200.000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russian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soldiers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f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allen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during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Turkish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-Russian War of 1877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7070" y="1747239"/>
            <a:ext cx="2125683" cy="302664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137070" y="5011387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Aleksandr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Pomerantsev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(1849 – 1918)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14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Re-building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1989…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6055" y="1905000"/>
            <a:ext cx="5639179" cy="3778250"/>
          </a:xfrm>
        </p:spPr>
      </p:pic>
      <p:sp>
        <p:nvSpPr>
          <p:cNvPr id="5" name="CasellaDiTesto 4"/>
          <p:cNvSpPr txBox="1"/>
          <p:nvPr/>
        </p:nvSpPr>
        <p:spPr>
          <a:xfrm>
            <a:off x="3586055" y="5973288"/>
            <a:ext cx="324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Lenin’s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Mausoleum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March 1925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1861" y="624110"/>
            <a:ext cx="2422010" cy="1895104"/>
          </a:xfrm>
        </p:spPr>
      </p:pic>
      <p:sp>
        <p:nvSpPr>
          <p:cNvPr id="5" name="CasellaDiTesto 4"/>
          <p:cNvSpPr txBox="1"/>
          <p:nvPr/>
        </p:nvSpPr>
        <p:spPr>
          <a:xfrm>
            <a:off x="1971861" y="2838203"/>
            <a:ext cx="2196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Lenin’s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Square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Krasnoyarsk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5612" y="624110"/>
            <a:ext cx="2159000" cy="32385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345612" y="4180114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Lenin’s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statue -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Dubna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7272" y="1905000"/>
            <a:ext cx="2095500" cy="288607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417272" y="5011387"/>
            <a:ext cx="1818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LeninPlatz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East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Berlin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7983" y="3348037"/>
            <a:ext cx="2159000" cy="32385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417272" y="6103917"/>
            <a:ext cx="318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Lenin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Nehru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Park – New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Dehli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7716" y="4866950"/>
            <a:ext cx="1397000" cy="111125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9868395" y="6288583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East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Village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New York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2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4604" y="624110"/>
            <a:ext cx="2718165" cy="3778250"/>
          </a:xfrm>
        </p:spPr>
      </p:pic>
      <p:sp>
        <p:nvSpPr>
          <p:cNvPr id="5" name="CasellaDiTesto 4"/>
          <p:cNvSpPr txBox="1"/>
          <p:nvPr/>
        </p:nvSpPr>
        <p:spPr>
          <a:xfrm>
            <a:off x="1994604" y="4726379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Stalinallee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Berlin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8313" y="2541319"/>
            <a:ext cx="3786352" cy="318258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818313" y="5985164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Penza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Planetarium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- 1954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57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monolithic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 descr="Map_of_Warsaw_Pact_countri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35449" y="1639660"/>
            <a:ext cx="7707936" cy="2628571"/>
          </a:xfrm>
        </p:spPr>
      </p:pic>
      <p:pic>
        <p:nvPicPr>
          <p:cNvPr id="5" name="Immagine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6286" y="2820868"/>
            <a:ext cx="2466975" cy="18573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766286" y="5035138"/>
            <a:ext cx="232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deep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catholic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culture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7" name="Immagine 6" descr="Bandiera_della_Jugoslavi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3385" y="2773243"/>
            <a:ext cx="3810000" cy="1905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233385" y="5035138"/>
            <a:ext cx="37866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cooperative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1948 –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expulsion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Jugoslavia from </a:t>
            </a:r>
          </a:p>
          <a:p>
            <a:r>
              <a:rPr lang="it-IT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Cominform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Consequent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detachment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URSS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91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6960" y="624110"/>
            <a:ext cx="7517081" cy="5836067"/>
          </a:xfrm>
        </p:spPr>
      </p:pic>
    </p:spTree>
    <p:extLst>
      <p:ext uri="{BB962C8B-B14F-4D97-AF65-F5344CB8AC3E}">
        <p14:creationId xmlns:p14="http://schemas.microsoft.com/office/powerpoint/2010/main" xmlns="" val="39617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1905000"/>
            <a:ext cx="5379627" cy="377825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0136" y="2600139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128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1904999"/>
            <a:ext cx="8911687" cy="4626429"/>
          </a:xfrm>
        </p:spPr>
      </p:pic>
    </p:spTree>
    <p:extLst>
      <p:ext uri="{BB962C8B-B14F-4D97-AF65-F5344CB8AC3E}">
        <p14:creationId xmlns:p14="http://schemas.microsoft.com/office/powerpoint/2010/main" xmlns="" val="341475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statue-pa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2925" y="1905000"/>
            <a:ext cx="3952875" cy="3162300"/>
          </a:xfrm>
          <a:prstGeom prst="rect">
            <a:avLst/>
          </a:prstGeom>
        </p:spPr>
      </p:pic>
      <p:pic>
        <p:nvPicPr>
          <p:cNvPr id="5" name="Immagine 4" descr="Budapest2010-100403-122855CET_MIC-Hungary-Budapest-Memento_Park_larg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9571" y="3519127"/>
            <a:ext cx="5328592" cy="30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430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Memento-Park-Stivali-di-Stalin-Budap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2925" y="1905000"/>
            <a:ext cx="5667375" cy="3778250"/>
          </a:xfrm>
        </p:spPr>
      </p:pic>
      <p:pic>
        <p:nvPicPr>
          <p:cNvPr id="5" name="Immagine 4" descr="DSCF94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2027" y="3199367"/>
            <a:ext cx="468052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339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budapestmementopark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2925" y="624110"/>
            <a:ext cx="5034598" cy="3778250"/>
          </a:xfrm>
        </p:spPr>
      </p:pic>
      <p:pic>
        <p:nvPicPr>
          <p:cNvPr id="5" name="Immagine 4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132856"/>
            <a:ext cx="2466975" cy="1847850"/>
          </a:xfrm>
          <a:prstGeom prst="rect">
            <a:avLst/>
          </a:prstGeom>
        </p:spPr>
      </p:pic>
      <p:pic>
        <p:nvPicPr>
          <p:cNvPr id="6" name="Segnaposto contenuto 3" descr="mementopark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03214" y="3287566"/>
            <a:ext cx="5080000" cy="33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812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Contemporary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Bonn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 descr="download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6444" y="2139187"/>
            <a:ext cx="2390775" cy="1914525"/>
          </a:xfrm>
          <a:prstGeom prst="rect">
            <a:avLst/>
          </a:prstGeom>
        </p:spPr>
      </p:pic>
      <p:pic>
        <p:nvPicPr>
          <p:cNvPr id="5" name="Immagine 4" descr="download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7081" y="2296349"/>
            <a:ext cx="2857500" cy="1600200"/>
          </a:xfrm>
          <a:prstGeom prst="rect">
            <a:avLst/>
          </a:prstGeom>
        </p:spPr>
      </p:pic>
      <p:pic>
        <p:nvPicPr>
          <p:cNvPr id="6" name="Immagine 5" descr="good_bye_lenin_by_cny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276872"/>
            <a:ext cx="2975000" cy="42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842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4" y="1905000"/>
            <a:ext cx="8911687" cy="4317670"/>
          </a:xfrm>
        </p:spPr>
      </p:pic>
    </p:spTree>
    <p:extLst>
      <p:ext uri="{BB962C8B-B14F-4D97-AF65-F5344CB8AC3E}">
        <p14:creationId xmlns:p14="http://schemas.microsoft.com/office/powerpoint/2010/main" xmlns="" val="302343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Communism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Asia…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8389" y="1905000"/>
            <a:ext cx="3239902" cy="313013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4117" y="4035013"/>
            <a:ext cx="3810000" cy="20002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704117" y="2101932"/>
            <a:ext cx="3435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Progressive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detachment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URSS</a:t>
            </a:r>
          </a:p>
          <a:p>
            <a:r>
              <a:rPr lang="it-IT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b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etween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1959 and 1960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37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Soviet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UnionvSChina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9832" y="1904999"/>
            <a:ext cx="2490952" cy="156259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5169" y="1904999"/>
            <a:ext cx="2619375" cy="17430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339832" y="3764478"/>
            <a:ext cx="38940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Communist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Party of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Tchecoslovakia</a:t>
            </a:r>
            <a:endParaRPr lang="it-IT" sz="14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Communist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Party of Cuba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French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Communist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Italian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Communist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Communist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Party of Poland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SED –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Communist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Party of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Democratic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Communist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Party of Vietnam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Communist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Party of Lao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Communist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Party of Romania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Communist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Party of Cambogia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705169" y="3978234"/>
            <a:ext cx="3466013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Communist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Party of Albania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Communist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Party of Argentine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Communist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Party of Birmania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Communist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Party of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Kampuchea</a:t>
            </a:r>
            <a:endParaRPr lang="it-IT" sz="14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Communist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Party of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Phiilippines</a:t>
            </a:r>
            <a:endParaRPr lang="it-IT" sz="14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Marxist-Leninist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organization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Greece</a:t>
            </a:r>
            <a:endParaRPr lang="it-IT" sz="14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Communist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Party of India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Communist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Party of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Italy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marxist-leninist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Communist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Party of Indonesia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Communist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Party of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Malaya</a:t>
            </a:r>
            <a:endParaRPr lang="it-IT" sz="14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Communist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Party of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Norway</a:t>
            </a:r>
            <a:endParaRPr lang="it-IT" sz="14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Communist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Party of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Panamà</a:t>
            </a:r>
            <a:endParaRPr lang="it-IT" sz="14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Communist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Party of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Thailandia</a:t>
            </a:r>
            <a:endParaRPr lang="it-IT" sz="14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62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Communism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South America…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0109" y="2130280"/>
            <a:ext cx="5498275" cy="2168588"/>
          </a:xfrm>
        </p:spPr>
      </p:pic>
      <p:sp>
        <p:nvSpPr>
          <p:cNvPr id="5" name="CasellaDiTesto 4"/>
          <p:cNvSpPr txBox="1"/>
          <p:nvPr/>
        </p:nvSpPr>
        <p:spPr>
          <a:xfrm>
            <a:off x="4263242" y="5047013"/>
            <a:ext cx="3765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communist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regime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since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1959-’60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Spanish Heritage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36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Great Heritage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without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?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1253" y="1664112"/>
            <a:ext cx="3917043" cy="3216646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7694" y="2565070"/>
            <a:ext cx="4002911" cy="231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613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624109"/>
            <a:ext cx="4033506" cy="3579755"/>
          </a:xfrm>
        </p:spPr>
      </p:pic>
      <p:sp>
        <p:nvSpPr>
          <p:cNvPr id="5" name="CasellaDiTesto 4"/>
          <p:cNvSpPr txBox="1"/>
          <p:nvPr/>
        </p:nvSpPr>
        <p:spPr>
          <a:xfrm>
            <a:off x="2592925" y="4453247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Maiden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Tower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Baku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3172" y="1905000"/>
            <a:ext cx="3901440" cy="267843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603172" y="4822579"/>
            <a:ext cx="288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Palace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Shirvanshahs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Baku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77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672</TotalTime>
  <Words>1792</Words>
  <Application>Microsoft Office PowerPoint</Application>
  <PresentationFormat>Personalizzato</PresentationFormat>
  <Paragraphs>203</Paragraphs>
  <Slides>47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48" baseType="lpstr">
      <vt:lpstr>Filo</vt:lpstr>
      <vt:lpstr>Lesson 10 Politics for cultural Heritage Management in a comparative approacch: the different system in the Socialist countries</vt:lpstr>
      <vt:lpstr>Diapositiva 2</vt:lpstr>
      <vt:lpstr>Diapositiva 3</vt:lpstr>
      <vt:lpstr>A monolithic system with some differences…</vt:lpstr>
      <vt:lpstr>Communism in Asia…</vt:lpstr>
      <vt:lpstr>Soviet UnionvSChina</vt:lpstr>
      <vt:lpstr>Communism in South America…</vt:lpstr>
      <vt:lpstr>A Great Heritage without rules?</vt:lpstr>
      <vt:lpstr>Diapositiva 9</vt:lpstr>
      <vt:lpstr>Diapositiva 10</vt:lpstr>
      <vt:lpstr>Diapositiva 11</vt:lpstr>
      <vt:lpstr>Diapositiva 12</vt:lpstr>
      <vt:lpstr>Diapositiva 13</vt:lpstr>
      <vt:lpstr>A problematic situation</vt:lpstr>
      <vt:lpstr>What was before?...</vt:lpstr>
      <vt:lpstr>Cultural monuments as evidence of history Some examples…</vt:lpstr>
      <vt:lpstr>The General Law organising the system of protection under the socialist regimes</vt:lpstr>
      <vt:lpstr>The main consequences…</vt:lpstr>
      <vt:lpstr>The example of Bulgaria</vt:lpstr>
      <vt:lpstr>The actors of the protection</vt:lpstr>
      <vt:lpstr>The main elements</vt:lpstr>
      <vt:lpstr>The matter of reconstruction The example of Warsaw</vt:lpstr>
      <vt:lpstr>Diapositiva 23</vt:lpstr>
      <vt:lpstr>Rebuilding Warsaw…</vt:lpstr>
      <vt:lpstr>Diapositiva 25</vt:lpstr>
      <vt:lpstr>Seeking the origins of a national communism</vt:lpstr>
      <vt:lpstr>The presence of a debate</vt:lpstr>
      <vt:lpstr>The matter of Historical Centres</vt:lpstr>
      <vt:lpstr>The matter of Historical Centres The Example of Albania</vt:lpstr>
      <vt:lpstr>The Law for Berat</vt:lpstr>
      <vt:lpstr>The system of protection of cultural heritage after the end of communism The case of Russian Federation</vt:lpstr>
      <vt:lpstr>Some more details</vt:lpstr>
      <vt:lpstr>The main rules around property and protection</vt:lpstr>
      <vt:lpstr>Authorities of protection</vt:lpstr>
      <vt:lpstr>Instruments of protection</vt:lpstr>
      <vt:lpstr>The matter of religious past</vt:lpstr>
      <vt:lpstr>Re-building history after 1989…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Museum of Contemporary History - Bonn</vt:lpstr>
      <vt:lpstr>Diapositiva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10 Politics for cultural Heritage Management in a comparative approacch: the different system in the Socialist countries</dc:title>
  <dc:creator>Andrea Ragusa</dc:creator>
  <cp:lastModifiedBy>Luca Verzichelli</cp:lastModifiedBy>
  <cp:revision>48</cp:revision>
  <dcterms:created xsi:type="dcterms:W3CDTF">2016-10-21T19:34:34Z</dcterms:created>
  <dcterms:modified xsi:type="dcterms:W3CDTF">2016-10-26T13:06:31Z</dcterms:modified>
</cp:coreProperties>
</file>