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1F666-B1CB-4E36-8144-9FF72A5F1271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31643-316C-451E-ABD1-06FBF84B83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260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1643-316C-451E-ABD1-06FBF84B8370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61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018D-5470-404A-BCD9-EA04C1A0EA46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C03D21F-9055-4610-81AF-062D46470D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352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018D-5470-404A-BCD9-EA04C1A0EA46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03D21F-9055-4610-81AF-062D46470D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904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018D-5470-404A-BCD9-EA04C1A0EA46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03D21F-9055-4610-81AF-062D46470D18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7233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018D-5470-404A-BCD9-EA04C1A0EA46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03D21F-9055-4610-81AF-062D46470D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71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018D-5470-404A-BCD9-EA04C1A0EA46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03D21F-9055-4610-81AF-062D46470D18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3258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018D-5470-404A-BCD9-EA04C1A0EA46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03D21F-9055-4610-81AF-062D46470D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8294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018D-5470-404A-BCD9-EA04C1A0EA46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D21F-9055-4610-81AF-062D46470D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987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018D-5470-404A-BCD9-EA04C1A0EA46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D21F-9055-4610-81AF-062D46470D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95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018D-5470-404A-BCD9-EA04C1A0EA46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D21F-9055-4610-81AF-062D46470D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73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018D-5470-404A-BCD9-EA04C1A0EA46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03D21F-9055-4610-81AF-062D46470D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315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018D-5470-404A-BCD9-EA04C1A0EA46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C03D21F-9055-4610-81AF-062D46470D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803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018D-5470-404A-BCD9-EA04C1A0EA46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C03D21F-9055-4610-81AF-062D46470D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33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018D-5470-404A-BCD9-EA04C1A0EA46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D21F-9055-4610-81AF-062D46470D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0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018D-5470-404A-BCD9-EA04C1A0EA46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D21F-9055-4610-81AF-062D46470D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92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018D-5470-404A-BCD9-EA04C1A0EA46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D21F-9055-4610-81AF-062D46470D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41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018D-5470-404A-BCD9-EA04C1A0EA46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03D21F-9055-4610-81AF-062D46470D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141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2018D-5470-404A-BCD9-EA04C1A0EA46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C03D21F-9055-4610-81AF-062D46470D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438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agusa3@unisi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Andrea Ragusa</a:t>
            </a:r>
            <a:br>
              <a:rPr lang="it-IT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sz="40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sz="4000" dirty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sz="40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Politics</a:t>
            </a:r>
            <a:r>
              <a:rPr lang="it-IT" sz="40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cultural </a:t>
            </a:r>
            <a:r>
              <a:rPr lang="it-IT" sz="40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sz="40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management</a:t>
            </a:r>
            <a:br>
              <a:rPr lang="it-IT" sz="40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sz="40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comparative </a:t>
            </a:r>
            <a:r>
              <a:rPr lang="it-IT" sz="40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approach</a:t>
            </a:r>
            <a:r>
              <a:rPr lang="it-IT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sz="4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endParaRPr lang="it-IT" sz="40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Andrea Ragusa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Interuniversity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Centre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Social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Change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Innovation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  <a:hlinkClick r:id="rId2"/>
              </a:rPr>
              <a:t>ragusa3@unisi.it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Mobile: +39 – 324 - 7919475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55" y="1453216"/>
            <a:ext cx="3735549" cy="2740202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32" y="1905000"/>
            <a:ext cx="5429250" cy="36195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3822374"/>
            <a:ext cx="1905000" cy="24003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32" y="3185890"/>
            <a:ext cx="4975380" cy="346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7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12" y="1500950"/>
            <a:ext cx="4410075" cy="32385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375" y="2059379"/>
            <a:ext cx="6173849" cy="371129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965" y="2964088"/>
            <a:ext cx="5177643" cy="355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What’s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problem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solve?...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…to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only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«fine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»?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639404" y="4465122"/>
            <a:ext cx="549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…to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</a:t>
            </a:r>
            <a:r>
              <a:rPr lang="it-IT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Heritage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everything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having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o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  «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testify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human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civilization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»?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9" name="Connettore 2 8"/>
          <p:cNvCxnSpPr/>
          <p:nvPr/>
        </p:nvCxnSpPr>
        <p:spPr>
          <a:xfrm>
            <a:off x="8039595" y="2814452"/>
            <a:ext cx="914400" cy="914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8288977" y="5272644"/>
            <a:ext cx="914400" cy="914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3" idx="1"/>
          </p:cNvCxnSpPr>
          <p:nvPr/>
        </p:nvCxnSpPr>
        <p:spPr>
          <a:xfrm>
            <a:off x="2589212" y="4022411"/>
            <a:ext cx="1460274" cy="1594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4251366" y="5759532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accent1"/>
                </a:solidFill>
                <a:latin typeface="...Estrangelo Edessa"/>
                <a:cs typeface="Estrangelo Edessa" panose="03080600000000000000" pitchFamily="66" charset="0"/>
              </a:rPr>
              <a:t>…a </a:t>
            </a:r>
            <a:r>
              <a:rPr lang="it-IT" i="1" dirty="0" err="1" smtClean="0">
                <a:solidFill>
                  <a:schemeClr val="accent1"/>
                </a:solidFill>
                <a:latin typeface="...Estrangelo Edessa"/>
                <a:cs typeface="Estrangelo Edessa" panose="03080600000000000000" pitchFamily="66" charset="0"/>
              </a:rPr>
              <a:t>problem</a:t>
            </a:r>
            <a:r>
              <a:rPr lang="it-IT" i="1" dirty="0" smtClean="0">
                <a:solidFill>
                  <a:schemeClr val="accent1"/>
                </a:solidFill>
                <a:latin typeface="...Estrangelo Edessa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solidFill>
                  <a:schemeClr val="accent1"/>
                </a:solidFill>
                <a:latin typeface="...Estrangelo Edessa"/>
                <a:cs typeface="Estrangelo Edessa" panose="03080600000000000000" pitchFamily="66" charset="0"/>
              </a:rPr>
              <a:t>definition</a:t>
            </a:r>
            <a:endParaRPr lang="it-IT" i="1" dirty="0">
              <a:solidFill>
                <a:schemeClr val="accent1"/>
              </a:solidFill>
              <a:latin typeface="...Estrangelo Edessa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3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...Estrangelo Edessa"/>
              </a:rPr>
              <a:t>A </a:t>
            </a:r>
            <a:r>
              <a:rPr lang="it-IT" dirty="0" err="1" smtClean="0">
                <a:latin typeface="...Estrangelo Edessa"/>
              </a:rPr>
              <a:t>different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terminology</a:t>
            </a:r>
            <a:endParaRPr lang="it-IT" dirty="0">
              <a:latin typeface="...Estrangelo Edess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>
                <a:latin typeface="...Estrangelo Edessa"/>
              </a:rPr>
              <a:t>«Cultural </a:t>
            </a:r>
            <a:r>
              <a:rPr lang="it-IT" dirty="0" err="1" smtClean="0">
                <a:latin typeface="...Estrangelo Edessa"/>
              </a:rPr>
              <a:t>heritage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is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composed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all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those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movable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immovable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things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having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artistic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historical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archaeological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ethnoanthropological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archivistic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bibliographical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interest</a:t>
            </a:r>
            <a:r>
              <a:rPr lang="it-IT" dirty="0" smtClean="0">
                <a:latin typeface="...Estrangelo Edessa"/>
              </a:rPr>
              <a:t> and the </a:t>
            </a:r>
            <a:r>
              <a:rPr lang="it-IT" dirty="0" err="1" smtClean="0">
                <a:latin typeface="...Estrangelo Edessa"/>
              </a:rPr>
              <a:t>other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things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listed</a:t>
            </a:r>
            <a:r>
              <a:rPr lang="it-IT" dirty="0" smtClean="0">
                <a:latin typeface="...Estrangelo Edessa"/>
              </a:rPr>
              <a:t> by law or on the </a:t>
            </a:r>
            <a:r>
              <a:rPr lang="it-IT" dirty="0" err="1" smtClean="0">
                <a:latin typeface="...Estrangelo Edessa"/>
              </a:rPr>
              <a:t>sense</a:t>
            </a:r>
            <a:r>
              <a:rPr lang="it-IT" dirty="0" smtClean="0">
                <a:latin typeface="...Estrangelo Edessa"/>
              </a:rPr>
              <a:t> of law, </a:t>
            </a:r>
            <a:r>
              <a:rPr lang="it-IT" dirty="0" err="1" smtClean="0">
                <a:latin typeface="...Estrangelo Edessa"/>
              </a:rPr>
              <a:t>testifies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having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value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civilization</a:t>
            </a:r>
            <a:r>
              <a:rPr lang="it-IT" dirty="0" smtClean="0">
                <a:latin typeface="...Estrangelo Edessa"/>
              </a:rPr>
              <a:t>» (Cultural Heritage Code – </a:t>
            </a:r>
            <a:r>
              <a:rPr lang="it-IT" dirty="0" err="1" smtClean="0">
                <a:latin typeface="...Estrangelo Edessa"/>
              </a:rPr>
              <a:t>Italy</a:t>
            </a:r>
            <a:r>
              <a:rPr lang="it-IT" dirty="0" smtClean="0">
                <a:latin typeface="...Estrangelo Edessa"/>
              </a:rPr>
              <a:t> – 2004, art. 2).</a:t>
            </a:r>
          </a:p>
          <a:p>
            <a:pPr marL="0" indent="0" algn="just">
              <a:buNone/>
            </a:pPr>
            <a:endParaRPr lang="it-IT" dirty="0">
              <a:latin typeface="...Estrangelo Edessa"/>
            </a:endParaRPr>
          </a:p>
          <a:p>
            <a:pPr marL="0" indent="0" algn="just">
              <a:buNone/>
            </a:pPr>
            <a:r>
              <a:rPr lang="it-IT" dirty="0" smtClean="0">
                <a:latin typeface="...Estrangelo Edessa"/>
              </a:rPr>
              <a:t>[…] «</a:t>
            </a:r>
            <a:r>
              <a:rPr lang="it-IT" dirty="0" err="1" smtClean="0">
                <a:latin typeface="...Estrangelo Edessa"/>
              </a:rPr>
              <a:t>especially</a:t>
            </a:r>
            <a:r>
              <a:rPr lang="it-IT" dirty="0" smtClean="0">
                <a:latin typeface="...Estrangelo Edessa"/>
              </a:rPr>
              <a:t> in a comparative </a:t>
            </a:r>
            <a:r>
              <a:rPr lang="it-IT" dirty="0" err="1" smtClean="0">
                <a:latin typeface="...Estrangelo Edessa"/>
              </a:rPr>
              <a:t>approach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it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is</a:t>
            </a:r>
            <a:r>
              <a:rPr lang="it-IT" dirty="0" smtClean="0">
                <a:latin typeface="...Estrangelo Edessa"/>
              </a:rPr>
              <a:t> a </a:t>
            </a:r>
            <a:r>
              <a:rPr lang="it-IT" dirty="0" err="1" smtClean="0">
                <a:latin typeface="...Estrangelo Edessa"/>
              </a:rPr>
              <a:t>polyedric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multifaceted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undoubtely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complex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concept</a:t>
            </a:r>
            <a:r>
              <a:rPr lang="it-IT" dirty="0" smtClean="0">
                <a:latin typeface="...Estrangelo Edessa"/>
              </a:rPr>
              <a:t>» (D. Vaiano, </a:t>
            </a:r>
            <a:r>
              <a:rPr lang="it-IT" i="1" dirty="0" smtClean="0">
                <a:latin typeface="...Estrangelo Edessa"/>
              </a:rPr>
              <a:t>La valorizzazione dei beni culturali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Giappichelli</a:t>
            </a:r>
            <a:r>
              <a:rPr lang="it-IT" dirty="0" smtClean="0">
                <a:latin typeface="...Estrangelo Edessa"/>
              </a:rPr>
              <a:t>, Torino, 2011).</a:t>
            </a:r>
            <a:endParaRPr lang="it-IT" dirty="0">
              <a:latin typeface="...Estrangelo Edessa"/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3610099" y="4940135"/>
            <a:ext cx="914400" cy="914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524499" y="615141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solidFill>
                  <a:schemeClr val="accent1"/>
                </a:solidFill>
                <a:latin typeface="...Estrangelo Edessa"/>
              </a:rPr>
              <a:t>polyedric</a:t>
            </a:r>
            <a:endParaRPr lang="it-IT" i="1" dirty="0">
              <a:solidFill>
                <a:schemeClr val="accent1"/>
              </a:solidFill>
              <a:latin typeface="...Estrangelo Edessa"/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6127668" y="4762005"/>
            <a:ext cx="914400" cy="914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7042068" y="615141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solidFill>
                  <a:schemeClr val="accent1"/>
                </a:solidFill>
                <a:latin typeface="...Estrangelo Edessa"/>
              </a:rPr>
              <a:t>multifaceted</a:t>
            </a:r>
            <a:endParaRPr lang="it-IT" i="1" dirty="0">
              <a:solidFill>
                <a:schemeClr val="accent1"/>
              </a:solidFill>
              <a:latin typeface="...Estrangelo Edessa"/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9048997" y="4762005"/>
            <a:ext cx="914400" cy="914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9690265" y="615141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solidFill>
                  <a:schemeClr val="accent1"/>
                </a:solidFill>
                <a:latin typeface="...Estrangelo Edessa"/>
              </a:rPr>
              <a:t>complex</a:t>
            </a:r>
            <a:endParaRPr lang="it-IT" i="1" dirty="0">
              <a:solidFill>
                <a:schemeClr val="accent1"/>
              </a:solidFill>
              <a:latin typeface="...Estrangelo Edessa"/>
            </a:endParaRPr>
          </a:p>
        </p:txBody>
      </p:sp>
    </p:spTree>
    <p:extLst>
      <p:ext uri="{BB962C8B-B14F-4D97-AF65-F5344CB8AC3E}">
        <p14:creationId xmlns:p14="http://schemas.microsoft.com/office/powerpoint/2010/main" val="393240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...Estrangelo Edessa"/>
              </a:rPr>
              <a:t>A </a:t>
            </a:r>
            <a:r>
              <a:rPr lang="it-IT" dirty="0" err="1" smtClean="0">
                <a:latin typeface="...Estrangelo Edessa"/>
              </a:rPr>
              <a:t>different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terminology</a:t>
            </a:r>
            <a:endParaRPr lang="it-IT" dirty="0">
              <a:latin typeface="...Estrangelo Edess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>
                <a:latin typeface="...Estrangelo Edessa"/>
              </a:rPr>
              <a:t>The </a:t>
            </a:r>
            <a:r>
              <a:rPr lang="it-IT" dirty="0" err="1" smtClean="0">
                <a:latin typeface="...Estrangelo Edessa"/>
              </a:rPr>
              <a:t>main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italian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dictionary</a:t>
            </a:r>
            <a:r>
              <a:rPr lang="it-IT" dirty="0" smtClean="0">
                <a:latin typeface="...Estrangelo Edessa"/>
              </a:rPr>
              <a:t> – </a:t>
            </a:r>
            <a:r>
              <a:rPr lang="it-IT" i="1" dirty="0" smtClean="0">
                <a:latin typeface="...Estrangelo Edessa"/>
              </a:rPr>
              <a:t>Vocabolario della lingua italiana </a:t>
            </a:r>
            <a:r>
              <a:rPr lang="it-IT" dirty="0" smtClean="0">
                <a:latin typeface="...Estrangelo Edessa"/>
              </a:rPr>
              <a:t>Treccani – </a:t>
            </a:r>
            <a:r>
              <a:rPr lang="it-IT" dirty="0" err="1" smtClean="0">
                <a:latin typeface="...Estrangelo Edessa"/>
              </a:rPr>
              <a:t>refers</a:t>
            </a:r>
            <a:r>
              <a:rPr lang="it-IT" dirty="0" smtClean="0">
                <a:latin typeface="...Estrangelo Edessa"/>
              </a:rPr>
              <a:t> to the </a:t>
            </a:r>
            <a:r>
              <a:rPr lang="it-IT" dirty="0" err="1" smtClean="0">
                <a:latin typeface="...Estrangelo Edessa"/>
              </a:rPr>
              <a:t>concept</a:t>
            </a:r>
            <a:r>
              <a:rPr lang="it-IT" dirty="0" smtClean="0">
                <a:latin typeface="...Estrangelo Edessa"/>
              </a:rPr>
              <a:t> of «fine </a:t>
            </a:r>
            <a:r>
              <a:rPr lang="it-IT" dirty="0" err="1" smtClean="0">
                <a:latin typeface="...Estrangelo Edessa"/>
              </a:rPr>
              <a:t>arts</a:t>
            </a:r>
            <a:r>
              <a:rPr lang="it-IT" dirty="0" smtClean="0">
                <a:latin typeface="...Estrangelo Edessa"/>
              </a:rPr>
              <a:t>»: the </a:t>
            </a:r>
            <a:r>
              <a:rPr lang="it-IT" dirty="0" err="1" smtClean="0">
                <a:latin typeface="...Estrangelo Edessa"/>
              </a:rPr>
              <a:t>old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definition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comprising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monuments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objects</a:t>
            </a:r>
            <a:r>
              <a:rPr lang="it-IT" dirty="0" smtClean="0">
                <a:latin typeface="...Estrangelo Edessa"/>
              </a:rPr>
              <a:t> of art, </a:t>
            </a:r>
            <a:r>
              <a:rPr lang="it-IT" dirty="0" err="1" smtClean="0">
                <a:latin typeface="...Estrangelo Edessa"/>
              </a:rPr>
              <a:t>artistic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buildings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sculptures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paintings</a:t>
            </a:r>
            <a:r>
              <a:rPr lang="it-IT" dirty="0" smtClean="0">
                <a:latin typeface="...Estrangelo Edessa"/>
              </a:rPr>
              <a:t>…</a:t>
            </a:r>
            <a:r>
              <a:rPr lang="it-IT" dirty="0" err="1" smtClean="0">
                <a:latin typeface="...Estrangelo Edessa"/>
              </a:rPr>
              <a:t>all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considered</a:t>
            </a:r>
            <a:r>
              <a:rPr lang="it-IT" dirty="0" smtClean="0">
                <a:latin typeface="...Estrangelo Edessa"/>
              </a:rPr>
              <a:t> in an </a:t>
            </a:r>
            <a:r>
              <a:rPr lang="it-IT" u="sng" dirty="0" err="1" smtClean="0">
                <a:latin typeface="...Estrangelo Edessa"/>
              </a:rPr>
              <a:t>aesthetic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meaning</a:t>
            </a:r>
            <a:r>
              <a:rPr lang="it-IT" u="sng" dirty="0" smtClean="0">
                <a:latin typeface="...Estrangelo Edessa"/>
              </a:rPr>
              <a:t>.</a:t>
            </a:r>
          </a:p>
          <a:p>
            <a:pPr marL="0" indent="0" algn="just">
              <a:buNone/>
            </a:pPr>
            <a:endParaRPr lang="it-IT" u="sng" dirty="0">
              <a:latin typeface="...Estrangelo Edessa"/>
            </a:endParaRPr>
          </a:p>
          <a:p>
            <a:pPr marL="0" indent="0" algn="just">
              <a:buNone/>
            </a:pPr>
            <a:r>
              <a:rPr lang="it-IT" dirty="0" smtClean="0">
                <a:latin typeface="...Estrangelo Edessa"/>
              </a:rPr>
              <a:t>The </a:t>
            </a:r>
            <a:r>
              <a:rPr lang="it-IT" dirty="0" err="1" smtClean="0">
                <a:latin typeface="...Estrangelo Edessa"/>
              </a:rPr>
              <a:t>dictionary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filled</a:t>
            </a:r>
            <a:r>
              <a:rPr lang="it-IT" dirty="0" smtClean="0">
                <a:latin typeface="...Estrangelo Edessa"/>
              </a:rPr>
              <a:t> by Tullio De Mauro – </a:t>
            </a:r>
            <a:r>
              <a:rPr lang="it-IT" i="1" dirty="0" smtClean="0">
                <a:latin typeface="...Estrangelo Edessa"/>
              </a:rPr>
              <a:t>Grande Dizionario italiano dell’uso </a:t>
            </a:r>
            <a:r>
              <a:rPr lang="it-IT" dirty="0" smtClean="0">
                <a:latin typeface="...Estrangelo Edessa"/>
              </a:rPr>
              <a:t>(UTET, Torino, 1999), </a:t>
            </a:r>
            <a:r>
              <a:rPr lang="it-IT" dirty="0" err="1" smtClean="0">
                <a:latin typeface="...Estrangelo Edessa"/>
              </a:rPr>
              <a:t>refers</a:t>
            </a:r>
            <a:r>
              <a:rPr lang="it-IT" dirty="0" smtClean="0">
                <a:latin typeface="...Estrangelo Edessa"/>
              </a:rPr>
              <a:t> to </a:t>
            </a:r>
            <a:r>
              <a:rPr lang="it-IT" dirty="0" err="1" smtClean="0">
                <a:latin typeface="...Estrangelo Edessa"/>
              </a:rPr>
              <a:t>two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different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concepts</a:t>
            </a:r>
            <a:r>
              <a:rPr lang="it-IT" dirty="0" smtClean="0">
                <a:latin typeface="...Estrangelo Edessa"/>
              </a:rPr>
              <a:t>:</a:t>
            </a:r>
          </a:p>
          <a:p>
            <a:pPr marL="0" indent="0" algn="just">
              <a:buNone/>
            </a:pPr>
            <a:endParaRPr lang="it-IT" dirty="0">
              <a:latin typeface="...Estrangelo Edessa"/>
            </a:endParaRPr>
          </a:p>
          <a:p>
            <a:pPr algn="just"/>
            <a:r>
              <a:rPr lang="it-IT" u="sng" dirty="0" err="1" smtClean="0">
                <a:latin typeface="...Estrangelo Edessa"/>
              </a:rPr>
              <a:t>Asset</a:t>
            </a:r>
            <a:r>
              <a:rPr lang="it-IT" dirty="0" smtClean="0">
                <a:latin typeface="...Estrangelo Edessa"/>
              </a:rPr>
              <a:t>: a </a:t>
            </a:r>
            <a:r>
              <a:rPr lang="it-IT" dirty="0" err="1" smtClean="0">
                <a:latin typeface="...Estrangelo Edessa"/>
              </a:rPr>
              <a:t>group</a:t>
            </a:r>
            <a:r>
              <a:rPr lang="it-IT" dirty="0" smtClean="0">
                <a:latin typeface="...Estrangelo Edessa"/>
              </a:rPr>
              <a:t> of spiritual, social, cultural or </a:t>
            </a:r>
            <a:r>
              <a:rPr lang="it-IT" dirty="0" err="1" smtClean="0">
                <a:latin typeface="...Estrangelo Edessa"/>
              </a:rPr>
              <a:t>material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rights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which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through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heredity</a:t>
            </a:r>
            <a:r>
              <a:rPr lang="it-IT" u="sng" dirty="0" smtClean="0">
                <a:latin typeface="...Estrangelo Edessa"/>
              </a:rPr>
              <a:t> or </a:t>
            </a:r>
            <a:r>
              <a:rPr lang="it-IT" u="sng" dirty="0" err="1" smtClean="0">
                <a:latin typeface="...Estrangelo Edessa"/>
              </a:rPr>
              <a:t>tradition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belong</a:t>
            </a:r>
            <a:r>
              <a:rPr lang="it-IT" u="sng" dirty="0" smtClean="0">
                <a:latin typeface="...Estrangelo Edessa"/>
              </a:rPr>
              <a:t> to a </a:t>
            </a:r>
            <a:r>
              <a:rPr lang="it-IT" u="sng" dirty="0" err="1" smtClean="0">
                <a:latin typeface="...Estrangelo Edessa"/>
              </a:rPr>
              <a:t>collective</a:t>
            </a:r>
            <a:r>
              <a:rPr lang="it-IT" u="sng" dirty="0" smtClean="0">
                <a:latin typeface="...Estrangelo Edessa"/>
              </a:rPr>
              <a:t>;</a:t>
            </a:r>
          </a:p>
          <a:p>
            <a:pPr algn="just"/>
            <a:r>
              <a:rPr lang="it-IT" u="sng" dirty="0" err="1" smtClean="0">
                <a:latin typeface="...Estrangelo Edessa"/>
              </a:rPr>
              <a:t>Shared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assets</a:t>
            </a:r>
            <a:r>
              <a:rPr lang="it-IT" u="sng" dirty="0" smtClean="0">
                <a:latin typeface="...Estrangelo Edessa"/>
              </a:rPr>
              <a:t> of </a:t>
            </a:r>
            <a:r>
              <a:rPr lang="it-IT" u="sng" dirty="0" err="1" smtClean="0">
                <a:latin typeface="...Estrangelo Edessa"/>
              </a:rPr>
              <a:t>humanity</a:t>
            </a:r>
            <a:r>
              <a:rPr lang="it-IT" dirty="0" smtClean="0">
                <a:latin typeface="...Estrangelo Edessa"/>
              </a:rPr>
              <a:t>: the </a:t>
            </a:r>
            <a:r>
              <a:rPr lang="it-IT" dirty="0" err="1" smtClean="0">
                <a:latin typeface="...Estrangelo Edessa"/>
              </a:rPr>
              <a:t>group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assets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which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deserve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u="sng" dirty="0" smtClean="0">
                <a:latin typeface="...Estrangelo Edessa"/>
              </a:rPr>
              <a:t>a special </a:t>
            </a:r>
            <a:r>
              <a:rPr lang="it-IT" u="sng" dirty="0" err="1" smtClean="0">
                <a:latin typeface="...Estrangelo Edessa"/>
              </a:rPr>
              <a:t>legal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protection</a:t>
            </a:r>
            <a:r>
              <a:rPr lang="it-IT" u="sng" dirty="0" smtClean="0">
                <a:latin typeface="...Estrangelo Edessa"/>
              </a:rPr>
              <a:t>, </a:t>
            </a:r>
            <a:r>
              <a:rPr lang="it-IT" u="sng" dirty="0" err="1" smtClean="0">
                <a:latin typeface="...Estrangelo Edessa"/>
              </a:rPr>
              <a:t>given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that</a:t>
            </a:r>
            <a:r>
              <a:rPr lang="it-IT" u="sng" dirty="0" smtClean="0">
                <a:latin typeface="...Estrangelo Edessa"/>
              </a:rPr>
              <a:t>, </a:t>
            </a:r>
            <a:r>
              <a:rPr lang="it-IT" u="sng" dirty="0" err="1" smtClean="0">
                <a:latin typeface="...Estrangelo Edessa"/>
              </a:rPr>
              <a:t>beacuse</a:t>
            </a:r>
            <a:r>
              <a:rPr lang="it-IT" u="sng" dirty="0" smtClean="0">
                <a:latin typeface="...Estrangelo Edessa"/>
              </a:rPr>
              <a:t> of </a:t>
            </a:r>
            <a:r>
              <a:rPr lang="it-IT" u="sng" dirty="0" err="1" smtClean="0">
                <a:latin typeface="...Estrangelo Edessa"/>
              </a:rPr>
              <a:t>their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characteristics</a:t>
            </a:r>
            <a:r>
              <a:rPr lang="it-IT" u="sng" dirty="0" smtClean="0">
                <a:latin typeface="...Estrangelo Edessa"/>
              </a:rPr>
              <a:t>, </a:t>
            </a:r>
            <a:r>
              <a:rPr lang="it-IT" u="sng" dirty="0" err="1" smtClean="0">
                <a:latin typeface="...Estrangelo Edessa"/>
              </a:rPr>
              <a:t>they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belong</a:t>
            </a:r>
            <a:r>
              <a:rPr lang="it-IT" u="sng" dirty="0" smtClean="0">
                <a:latin typeface="...Estrangelo Edessa"/>
              </a:rPr>
              <a:t> to </a:t>
            </a:r>
            <a:r>
              <a:rPr lang="it-IT" u="sng" dirty="0" err="1" smtClean="0">
                <a:latin typeface="...Estrangelo Edessa"/>
              </a:rPr>
              <a:t>humanity</a:t>
            </a:r>
            <a:r>
              <a:rPr lang="it-IT" u="sng" dirty="0" smtClean="0">
                <a:latin typeface="...Estrangelo Edess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843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...Estrangelo Edessa"/>
              </a:rPr>
              <a:t>…a more </a:t>
            </a:r>
            <a:r>
              <a:rPr lang="it-IT" dirty="0" err="1" smtClean="0">
                <a:latin typeface="...Estrangelo Edessa"/>
              </a:rPr>
              <a:t>detailed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definition</a:t>
            </a:r>
            <a:r>
              <a:rPr lang="it-IT" dirty="0" smtClean="0">
                <a:latin typeface="...Estrangelo Edessa"/>
              </a:rPr>
              <a:t>…</a:t>
            </a:r>
            <a:endParaRPr lang="it-IT" dirty="0">
              <a:latin typeface="...Estrangelo Edess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t-IT" dirty="0" smtClean="0">
                <a:latin typeface="...Estrangelo Edessa"/>
              </a:rPr>
              <a:t>The </a:t>
            </a:r>
            <a:r>
              <a:rPr lang="it-IT" i="1" dirty="0" smtClean="0">
                <a:latin typeface="...Estrangelo Edessa"/>
              </a:rPr>
              <a:t>Vocabolario italiano dell’uso </a:t>
            </a:r>
            <a:r>
              <a:rPr lang="it-IT" dirty="0" smtClean="0">
                <a:latin typeface="...Estrangelo Edessa"/>
              </a:rPr>
              <a:t>shows a </a:t>
            </a:r>
            <a:r>
              <a:rPr lang="it-IT" dirty="0" err="1" smtClean="0">
                <a:latin typeface="...Estrangelo Edessa"/>
              </a:rPr>
              <a:t>reference</a:t>
            </a:r>
            <a:r>
              <a:rPr lang="it-IT" dirty="0" smtClean="0">
                <a:latin typeface="...Estrangelo Edessa"/>
              </a:rPr>
              <a:t> to the </a:t>
            </a:r>
            <a:r>
              <a:rPr lang="it-IT" dirty="0" err="1" smtClean="0">
                <a:latin typeface="...Estrangelo Edessa"/>
              </a:rPr>
              <a:t>concept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i="1" dirty="0" smtClean="0">
                <a:latin typeface="...Estrangelo Edessa"/>
              </a:rPr>
              <a:t>cultural </a:t>
            </a:r>
            <a:r>
              <a:rPr lang="it-IT" i="1" dirty="0" err="1" smtClean="0">
                <a:latin typeface="...Estrangelo Edessa"/>
              </a:rPr>
              <a:t>good</a:t>
            </a:r>
            <a:r>
              <a:rPr lang="it-IT" dirty="0" smtClean="0">
                <a:latin typeface="...Estrangelo Edessa"/>
              </a:rPr>
              <a:t>: </a:t>
            </a:r>
            <a:r>
              <a:rPr lang="it-IT" u="sng" dirty="0" smtClean="0">
                <a:latin typeface="...Estrangelo Edessa"/>
              </a:rPr>
              <a:t>mobile or immobile </a:t>
            </a:r>
            <a:r>
              <a:rPr lang="it-IT" u="sng" dirty="0" err="1" smtClean="0">
                <a:latin typeface="...Estrangelo Edessa"/>
              </a:rPr>
              <a:t>good</a:t>
            </a:r>
            <a:r>
              <a:rPr lang="it-IT" u="sng" dirty="0" smtClean="0">
                <a:latin typeface="...Estrangelo Edessa"/>
              </a:rPr>
              <a:t>, </a:t>
            </a:r>
            <a:r>
              <a:rPr lang="it-IT" u="sng" dirty="0" err="1" smtClean="0">
                <a:latin typeface="...Estrangelo Edessa"/>
              </a:rPr>
              <a:t>having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value</a:t>
            </a:r>
            <a:r>
              <a:rPr lang="it-IT" u="sng" dirty="0" smtClean="0">
                <a:latin typeface="...Estrangelo Edessa"/>
              </a:rPr>
              <a:t> from a </a:t>
            </a:r>
            <a:r>
              <a:rPr lang="it-IT" u="sng" dirty="0" err="1" smtClean="0">
                <a:latin typeface="...Estrangelo Edessa"/>
              </a:rPr>
              <a:t>scientific</a:t>
            </a:r>
            <a:r>
              <a:rPr lang="it-IT" u="sng" dirty="0" smtClean="0">
                <a:latin typeface="...Estrangelo Edessa"/>
              </a:rPr>
              <a:t> or </a:t>
            </a:r>
            <a:r>
              <a:rPr lang="it-IT" u="sng" dirty="0" err="1" smtClean="0">
                <a:latin typeface="...Estrangelo Edessa"/>
              </a:rPr>
              <a:t>artistic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point</a:t>
            </a:r>
            <a:r>
              <a:rPr lang="it-IT" u="sng" dirty="0" smtClean="0">
                <a:latin typeface="...Estrangelo Edessa"/>
              </a:rPr>
              <a:t> of </a:t>
            </a:r>
            <a:r>
              <a:rPr lang="it-IT" u="sng" dirty="0" err="1" smtClean="0">
                <a:latin typeface="...Estrangelo Edessa"/>
              </a:rPr>
              <a:t>view</a:t>
            </a:r>
            <a:r>
              <a:rPr lang="it-IT" u="sng" dirty="0" smtClean="0">
                <a:latin typeface="...Estrangelo Edessa"/>
              </a:rPr>
              <a:t>, </a:t>
            </a:r>
            <a:r>
              <a:rPr lang="it-IT" u="sng" dirty="0" err="1" smtClean="0">
                <a:latin typeface="...Estrangelo Edessa"/>
              </a:rPr>
              <a:t>protected</a:t>
            </a:r>
            <a:r>
              <a:rPr lang="it-IT" u="sng" dirty="0" smtClean="0">
                <a:latin typeface="...Estrangelo Edessa"/>
              </a:rPr>
              <a:t> by law </a:t>
            </a:r>
            <a:r>
              <a:rPr lang="it-IT" u="sng" dirty="0" err="1" smtClean="0">
                <a:latin typeface="...Estrangelo Edessa"/>
              </a:rPr>
              <a:t>as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collective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good</a:t>
            </a:r>
            <a:r>
              <a:rPr lang="it-IT" u="sng" dirty="0" smtClean="0">
                <a:latin typeface="...Estrangelo Edessa"/>
              </a:rPr>
              <a:t>, </a:t>
            </a:r>
            <a:r>
              <a:rPr lang="it-IT" u="sng" dirty="0" err="1" smtClean="0">
                <a:latin typeface="...Estrangelo Edessa"/>
              </a:rPr>
              <a:t>even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if</a:t>
            </a:r>
            <a:r>
              <a:rPr lang="it-IT" u="sng" dirty="0" smtClean="0">
                <a:latin typeface="...Estrangelo Edessa"/>
              </a:rPr>
              <a:t> of private </a:t>
            </a:r>
            <a:r>
              <a:rPr lang="it-IT" u="sng" dirty="0" err="1" smtClean="0">
                <a:latin typeface="...Estrangelo Edessa"/>
              </a:rPr>
              <a:t>property</a:t>
            </a:r>
            <a:r>
              <a:rPr lang="it-IT" u="sng" dirty="0" smtClean="0">
                <a:latin typeface="...Estrangelo Edessa"/>
              </a:rPr>
              <a:t>.</a:t>
            </a:r>
          </a:p>
          <a:p>
            <a:pPr marL="0" indent="0" algn="just">
              <a:buNone/>
            </a:pPr>
            <a:endParaRPr lang="it-IT" u="sng" dirty="0">
              <a:latin typeface="...Estrangelo Edessa"/>
            </a:endParaRPr>
          </a:p>
          <a:p>
            <a:pPr marL="0" indent="0" algn="just">
              <a:buNone/>
            </a:pPr>
            <a:r>
              <a:rPr lang="it-IT" dirty="0" smtClean="0">
                <a:latin typeface="...Estrangelo Edessa"/>
              </a:rPr>
              <a:t>The </a:t>
            </a:r>
            <a:r>
              <a:rPr lang="it-IT" i="1" dirty="0" smtClean="0">
                <a:latin typeface="...Estrangelo Edessa"/>
              </a:rPr>
              <a:t>Vocabolario </a:t>
            </a:r>
            <a:r>
              <a:rPr lang="it-IT" dirty="0" smtClean="0">
                <a:latin typeface="...Estrangelo Edessa"/>
              </a:rPr>
              <a:t>Treccani shows a </a:t>
            </a:r>
            <a:r>
              <a:rPr lang="it-IT" dirty="0" err="1" smtClean="0">
                <a:latin typeface="...Estrangelo Edessa"/>
              </a:rPr>
              <a:t>reference</a:t>
            </a:r>
            <a:r>
              <a:rPr lang="it-IT" dirty="0" smtClean="0">
                <a:latin typeface="...Estrangelo Edessa"/>
              </a:rPr>
              <a:t> to the </a:t>
            </a:r>
            <a:r>
              <a:rPr lang="it-IT" dirty="0" err="1" smtClean="0">
                <a:latin typeface="...Estrangelo Edessa"/>
              </a:rPr>
              <a:t>concept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u="sng" dirty="0" err="1" smtClean="0">
                <a:latin typeface="...Estrangelo Edessa"/>
              </a:rPr>
              <a:t>artistic</a:t>
            </a:r>
            <a:r>
              <a:rPr lang="it-IT" u="sng" dirty="0" smtClean="0">
                <a:latin typeface="...Estrangelo Edessa"/>
              </a:rPr>
              <a:t>, </a:t>
            </a:r>
            <a:r>
              <a:rPr lang="it-IT" u="sng" dirty="0" err="1" smtClean="0">
                <a:latin typeface="...Estrangelo Edessa"/>
              </a:rPr>
              <a:t>archaeological</a:t>
            </a:r>
            <a:r>
              <a:rPr lang="it-IT" u="sng" dirty="0" smtClean="0">
                <a:latin typeface="...Estrangelo Edessa"/>
              </a:rPr>
              <a:t>, </a:t>
            </a:r>
            <a:r>
              <a:rPr lang="it-IT" u="sng" dirty="0" err="1" smtClean="0">
                <a:latin typeface="...Estrangelo Edessa"/>
              </a:rPr>
              <a:t>environmental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goods</a:t>
            </a:r>
            <a:r>
              <a:rPr lang="it-IT" u="sng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defined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national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patrimony</a:t>
            </a:r>
            <a:r>
              <a:rPr lang="it-IT" u="sng" dirty="0" smtClean="0">
                <a:latin typeface="...Estrangelo Edessa"/>
              </a:rPr>
              <a:t>, </a:t>
            </a:r>
            <a:r>
              <a:rPr lang="it-IT" u="sng" dirty="0" err="1" smtClean="0">
                <a:latin typeface="...Estrangelo Edessa"/>
              </a:rPr>
              <a:t>both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natural</a:t>
            </a:r>
            <a:r>
              <a:rPr lang="it-IT" u="sng" dirty="0" smtClean="0">
                <a:latin typeface="...Estrangelo Edessa"/>
              </a:rPr>
              <a:t> and </a:t>
            </a:r>
            <a:r>
              <a:rPr lang="it-IT" u="sng" dirty="0" err="1" smtClean="0">
                <a:latin typeface="...Estrangelo Edessa"/>
              </a:rPr>
              <a:t>historical</a:t>
            </a:r>
            <a:r>
              <a:rPr lang="it-IT" u="sng" dirty="0" smtClean="0">
                <a:latin typeface="...Estrangelo Edessa"/>
              </a:rPr>
              <a:t>, </a:t>
            </a:r>
            <a:r>
              <a:rPr lang="it-IT" u="sng" dirty="0" err="1" smtClean="0">
                <a:latin typeface="...Estrangelo Edessa"/>
              </a:rPr>
              <a:t>considered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as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complex</a:t>
            </a:r>
            <a:r>
              <a:rPr lang="it-IT" u="sng" dirty="0" smtClean="0">
                <a:latin typeface="...Estrangelo Edessa"/>
              </a:rPr>
              <a:t> of </a:t>
            </a:r>
            <a:r>
              <a:rPr lang="it-IT" u="sng" dirty="0" err="1" smtClean="0">
                <a:latin typeface="...Estrangelo Edessa"/>
              </a:rPr>
              <a:t>inalienable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goods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protected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as</a:t>
            </a:r>
            <a:r>
              <a:rPr lang="it-IT" u="sng" dirty="0" smtClean="0">
                <a:latin typeface="...Estrangelo Edessa"/>
              </a:rPr>
              <a:t> public </a:t>
            </a:r>
            <a:r>
              <a:rPr lang="it-IT" u="sng" dirty="0" err="1" smtClean="0">
                <a:latin typeface="...Estrangelo Edessa"/>
              </a:rPr>
              <a:t>goods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because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they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respond</a:t>
            </a:r>
            <a:r>
              <a:rPr lang="it-IT" u="sng" dirty="0" smtClean="0">
                <a:latin typeface="...Estrangelo Edessa"/>
              </a:rPr>
              <a:t> to </a:t>
            </a:r>
            <a:r>
              <a:rPr lang="it-IT" u="sng" dirty="0" err="1" smtClean="0">
                <a:latin typeface="...Estrangelo Edessa"/>
              </a:rPr>
              <a:t>collective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need</a:t>
            </a:r>
            <a:r>
              <a:rPr lang="it-IT" u="sng" dirty="0" smtClean="0">
                <a:latin typeface="...Estrangelo Edessa"/>
              </a:rPr>
              <a:t>, so </a:t>
            </a:r>
            <a:r>
              <a:rPr lang="it-IT" u="sng" dirty="0" err="1" smtClean="0">
                <a:latin typeface="...Estrangelo Edessa"/>
              </a:rPr>
              <a:t>protected</a:t>
            </a:r>
            <a:r>
              <a:rPr lang="it-IT" u="sng" dirty="0" smtClean="0">
                <a:latin typeface="...Estrangelo Edessa"/>
              </a:rPr>
              <a:t> by </a:t>
            </a:r>
            <a:r>
              <a:rPr lang="it-IT" u="sng" dirty="0" err="1" smtClean="0">
                <a:latin typeface="...Estrangelo Edessa"/>
              </a:rPr>
              <a:t>laws</a:t>
            </a:r>
            <a:r>
              <a:rPr lang="it-IT" u="sng" dirty="0" smtClean="0">
                <a:latin typeface="...Estrangelo Edessa"/>
              </a:rPr>
              <a:t> of State and </a:t>
            </a:r>
            <a:r>
              <a:rPr lang="it-IT" u="sng" dirty="0" err="1" smtClean="0">
                <a:latin typeface="...Estrangelo Edessa"/>
              </a:rPr>
              <a:t>not</a:t>
            </a:r>
            <a:r>
              <a:rPr lang="it-IT" u="sng" dirty="0" smtClean="0">
                <a:latin typeface="...Estrangelo Edessa"/>
              </a:rPr>
              <a:t> by the private.</a:t>
            </a:r>
          </a:p>
          <a:p>
            <a:pPr marL="0" indent="0" algn="just">
              <a:buNone/>
            </a:pPr>
            <a:endParaRPr lang="it-IT" u="sng" dirty="0">
              <a:latin typeface="...Estrangelo Edessa"/>
            </a:endParaRPr>
          </a:p>
          <a:p>
            <a:pPr marL="0" indent="0" algn="just">
              <a:buNone/>
            </a:pPr>
            <a:r>
              <a:rPr lang="it-IT" dirty="0" err="1" smtClean="0">
                <a:latin typeface="...Estrangelo Edessa"/>
              </a:rPr>
              <a:t>Defining</a:t>
            </a:r>
            <a:r>
              <a:rPr lang="it-IT" dirty="0" smtClean="0">
                <a:latin typeface="...Estrangelo Edessa"/>
              </a:rPr>
              <a:t> the </a:t>
            </a:r>
            <a:r>
              <a:rPr lang="it-IT" dirty="0" err="1" smtClean="0">
                <a:latin typeface="...Estrangelo Edessa"/>
              </a:rPr>
              <a:t>concept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i="1" dirty="0" smtClean="0">
                <a:latin typeface="...Estrangelo Edessa"/>
              </a:rPr>
              <a:t>culture</a:t>
            </a:r>
            <a:r>
              <a:rPr lang="it-IT" dirty="0" smtClean="0">
                <a:latin typeface="...Estrangelo Edessa"/>
              </a:rPr>
              <a:t>, the </a:t>
            </a:r>
            <a:r>
              <a:rPr lang="it-IT" i="1" dirty="0" smtClean="0">
                <a:latin typeface="...Estrangelo Edessa"/>
              </a:rPr>
              <a:t>Vocabolario </a:t>
            </a:r>
            <a:r>
              <a:rPr lang="it-IT" dirty="0" smtClean="0">
                <a:latin typeface="...Estrangelo Edessa"/>
              </a:rPr>
              <a:t>Treccani shows a </a:t>
            </a:r>
            <a:r>
              <a:rPr lang="it-IT" dirty="0" err="1" smtClean="0">
                <a:latin typeface="...Estrangelo Edessa"/>
              </a:rPr>
              <a:t>reference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also</a:t>
            </a:r>
            <a:r>
              <a:rPr lang="it-IT" dirty="0" smtClean="0">
                <a:latin typeface="...Estrangelo Edessa"/>
              </a:rPr>
              <a:t> to the </a:t>
            </a:r>
            <a:r>
              <a:rPr lang="it-IT" dirty="0" err="1" smtClean="0">
                <a:latin typeface="...Estrangelo Edessa"/>
              </a:rPr>
              <a:t>concept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i="1" dirty="0" smtClean="0">
                <a:latin typeface="...Estrangelo Edessa"/>
              </a:rPr>
              <a:t>cultural </a:t>
            </a:r>
            <a:r>
              <a:rPr lang="it-IT" i="1" dirty="0" err="1" smtClean="0">
                <a:latin typeface="...Estrangelo Edessa"/>
              </a:rPr>
              <a:t>patrimony</a:t>
            </a:r>
            <a:r>
              <a:rPr lang="it-IT" dirty="0" smtClean="0">
                <a:latin typeface="...Estrangelo Edessa"/>
              </a:rPr>
              <a:t>: </a:t>
            </a:r>
            <a:r>
              <a:rPr lang="it-IT" u="sng" dirty="0" err="1" smtClean="0">
                <a:latin typeface="...Estrangelo Edessa"/>
              </a:rPr>
              <a:t>complex</a:t>
            </a:r>
            <a:r>
              <a:rPr lang="it-IT" u="sng" dirty="0" smtClean="0">
                <a:latin typeface="...Estrangelo Edessa"/>
              </a:rPr>
              <a:t> of </a:t>
            </a:r>
            <a:r>
              <a:rPr lang="it-IT" u="sng" dirty="0" err="1" smtClean="0">
                <a:latin typeface="...Estrangelo Edessa"/>
              </a:rPr>
              <a:t>goods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having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historical</a:t>
            </a:r>
            <a:r>
              <a:rPr lang="it-IT" u="sng" dirty="0" smtClean="0">
                <a:latin typeface="...Estrangelo Edessa"/>
              </a:rPr>
              <a:t>, </a:t>
            </a:r>
            <a:r>
              <a:rPr lang="it-IT" u="sng" dirty="0" err="1" smtClean="0">
                <a:latin typeface="...Estrangelo Edessa"/>
              </a:rPr>
              <a:t>artistic</a:t>
            </a:r>
            <a:r>
              <a:rPr lang="it-IT" u="sng" dirty="0" smtClean="0">
                <a:latin typeface="...Estrangelo Edessa"/>
              </a:rPr>
              <a:t>, </a:t>
            </a:r>
            <a:r>
              <a:rPr lang="it-IT" u="sng" dirty="0" err="1" smtClean="0">
                <a:latin typeface="...Estrangelo Edessa"/>
              </a:rPr>
              <a:t>scientific</a:t>
            </a:r>
            <a:r>
              <a:rPr lang="it-IT" u="sng" dirty="0" smtClean="0">
                <a:latin typeface="...Estrangelo Edessa"/>
              </a:rPr>
              <a:t>, </a:t>
            </a:r>
            <a:r>
              <a:rPr lang="it-IT" u="sng" dirty="0" err="1" smtClean="0">
                <a:latin typeface="...Estrangelo Edessa"/>
              </a:rPr>
              <a:t>archaeological</a:t>
            </a:r>
            <a:r>
              <a:rPr lang="it-IT" u="sng" dirty="0" smtClean="0">
                <a:latin typeface="...Estrangelo Edessa"/>
              </a:rPr>
              <a:t>, </a:t>
            </a:r>
            <a:r>
              <a:rPr lang="it-IT" u="sng" dirty="0" err="1" smtClean="0">
                <a:latin typeface="...Estrangelo Edessa"/>
              </a:rPr>
              <a:t>ethno-anthropological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interest</a:t>
            </a:r>
            <a:r>
              <a:rPr lang="it-IT" u="sng" dirty="0" smtClean="0">
                <a:latin typeface="...Estrangelo Edessa"/>
              </a:rPr>
              <a:t>, or </a:t>
            </a:r>
            <a:r>
              <a:rPr lang="it-IT" u="sng" dirty="0" err="1" smtClean="0">
                <a:latin typeface="...Estrangelo Edessa"/>
              </a:rPr>
              <a:t>any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other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thing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having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value</a:t>
            </a:r>
            <a:r>
              <a:rPr lang="it-IT" u="sng" dirty="0" smtClean="0">
                <a:latin typeface="...Estrangelo Edessa"/>
              </a:rPr>
              <a:t> of </a:t>
            </a:r>
            <a:r>
              <a:rPr lang="it-IT" u="sng" dirty="0" err="1" smtClean="0">
                <a:latin typeface="...Estrangelo Edessa"/>
              </a:rPr>
              <a:t>testify</a:t>
            </a:r>
            <a:r>
              <a:rPr lang="it-IT" u="sng" dirty="0" smtClean="0">
                <a:latin typeface="...Estrangelo Edessa"/>
              </a:rPr>
              <a:t> of human </a:t>
            </a:r>
            <a:r>
              <a:rPr lang="it-IT" u="sng" dirty="0" err="1" smtClean="0">
                <a:latin typeface="...Estrangelo Edessa"/>
              </a:rPr>
              <a:t>civilization</a:t>
            </a:r>
            <a:r>
              <a:rPr lang="it-IT" u="sng" dirty="0" smtClean="0">
                <a:latin typeface="...Estrangelo Edessa"/>
              </a:rPr>
              <a:t>. </a:t>
            </a:r>
          </a:p>
          <a:p>
            <a:pPr marL="0" indent="0" algn="just">
              <a:buNone/>
            </a:pPr>
            <a:endParaRPr lang="it-IT" dirty="0" smtClean="0">
              <a:latin typeface="...Estrangelo Edessa"/>
            </a:endParaRPr>
          </a:p>
          <a:p>
            <a:pPr marL="0" indent="0" algn="just">
              <a:buNone/>
            </a:pPr>
            <a:r>
              <a:rPr lang="it-IT" dirty="0" smtClean="0">
                <a:solidFill>
                  <a:schemeClr val="accent1"/>
                </a:solidFill>
                <a:latin typeface="...Estrangelo Edessa"/>
              </a:rPr>
              <a:t>…a </a:t>
            </a:r>
            <a:r>
              <a:rPr lang="it-IT" dirty="0" err="1" smtClean="0">
                <a:solidFill>
                  <a:schemeClr val="accent1"/>
                </a:solidFill>
                <a:latin typeface="...Estrangelo Edessa"/>
              </a:rPr>
              <a:t>reference</a:t>
            </a:r>
            <a:r>
              <a:rPr lang="it-IT" dirty="0" smtClean="0">
                <a:solidFill>
                  <a:schemeClr val="accent1"/>
                </a:solidFill>
                <a:latin typeface="...Estrangelo Edessa"/>
              </a:rPr>
              <a:t> </a:t>
            </a:r>
            <a:r>
              <a:rPr lang="it-IT" dirty="0" err="1" smtClean="0">
                <a:solidFill>
                  <a:schemeClr val="accent1"/>
                </a:solidFill>
                <a:latin typeface="...Estrangelo Edessa"/>
              </a:rPr>
              <a:t>is</a:t>
            </a:r>
            <a:r>
              <a:rPr lang="it-IT" dirty="0" smtClean="0">
                <a:solidFill>
                  <a:schemeClr val="accent1"/>
                </a:solidFill>
                <a:latin typeface="...Estrangelo Edessa"/>
              </a:rPr>
              <a:t> </a:t>
            </a:r>
            <a:r>
              <a:rPr lang="it-IT" dirty="0" err="1" smtClean="0">
                <a:solidFill>
                  <a:schemeClr val="accent1"/>
                </a:solidFill>
                <a:latin typeface="...Estrangelo Edessa"/>
              </a:rPr>
              <a:t>shown</a:t>
            </a:r>
            <a:r>
              <a:rPr lang="it-IT" dirty="0" smtClean="0">
                <a:solidFill>
                  <a:schemeClr val="accent1"/>
                </a:solidFill>
                <a:latin typeface="...Estrangelo Edessa"/>
              </a:rPr>
              <a:t> </a:t>
            </a:r>
            <a:r>
              <a:rPr lang="it-IT" dirty="0" err="1" smtClean="0">
                <a:solidFill>
                  <a:schemeClr val="accent1"/>
                </a:solidFill>
                <a:latin typeface="...Estrangelo Edessa"/>
              </a:rPr>
              <a:t>also</a:t>
            </a:r>
            <a:r>
              <a:rPr lang="it-IT" dirty="0" smtClean="0">
                <a:solidFill>
                  <a:schemeClr val="accent1"/>
                </a:solidFill>
                <a:latin typeface="...Estrangelo Edessa"/>
              </a:rPr>
              <a:t> to the </a:t>
            </a:r>
            <a:r>
              <a:rPr lang="it-IT" dirty="0" err="1" smtClean="0">
                <a:solidFill>
                  <a:schemeClr val="accent1"/>
                </a:solidFill>
                <a:latin typeface="...Estrangelo Edessa"/>
              </a:rPr>
              <a:t>concept</a:t>
            </a:r>
            <a:r>
              <a:rPr lang="it-IT" dirty="0" smtClean="0">
                <a:solidFill>
                  <a:schemeClr val="accent1"/>
                </a:solidFill>
                <a:latin typeface="...Estrangelo Edessa"/>
              </a:rPr>
              <a:t> of </a:t>
            </a:r>
            <a:r>
              <a:rPr lang="it-IT" i="1" dirty="0" smtClean="0">
                <a:solidFill>
                  <a:schemeClr val="accent1"/>
                </a:solidFill>
                <a:latin typeface="...Estrangelo Edessa"/>
              </a:rPr>
              <a:t>cultural </a:t>
            </a:r>
            <a:r>
              <a:rPr lang="it-IT" i="1" dirty="0" err="1" smtClean="0">
                <a:solidFill>
                  <a:schemeClr val="accent1"/>
                </a:solidFill>
                <a:latin typeface="...Estrangelo Edessa"/>
              </a:rPr>
              <a:t>good</a:t>
            </a:r>
            <a:r>
              <a:rPr lang="it-IT" dirty="0" smtClean="0">
                <a:solidFill>
                  <a:schemeClr val="accent1"/>
                </a:solidFill>
                <a:latin typeface="...Estrangelo Edessa"/>
              </a:rPr>
              <a:t>, with </a:t>
            </a:r>
            <a:r>
              <a:rPr lang="it-IT" dirty="0" err="1" smtClean="0">
                <a:solidFill>
                  <a:schemeClr val="accent1"/>
                </a:solidFill>
                <a:latin typeface="...Estrangelo Edessa"/>
              </a:rPr>
              <a:t>regard</a:t>
            </a:r>
            <a:r>
              <a:rPr lang="it-IT" dirty="0" smtClean="0">
                <a:solidFill>
                  <a:schemeClr val="accent1"/>
                </a:solidFill>
                <a:latin typeface="...Estrangelo Edessa"/>
              </a:rPr>
              <a:t> to the French </a:t>
            </a:r>
            <a:r>
              <a:rPr lang="it-IT" dirty="0" err="1" smtClean="0">
                <a:solidFill>
                  <a:schemeClr val="accent1"/>
                </a:solidFill>
                <a:latin typeface="...Estrangelo Edessa"/>
              </a:rPr>
              <a:t>expression</a:t>
            </a:r>
            <a:r>
              <a:rPr lang="it-IT" dirty="0" smtClean="0">
                <a:solidFill>
                  <a:schemeClr val="accent1"/>
                </a:solidFill>
                <a:latin typeface="...Estrangelo Edessa"/>
              </a:rPr>
              <a:t> </a:t>
            </a:r>
            <a:r>
              <a:rPr lang="it-IT" i="1" dirty="0" err="1" smtClean="0">
                <a:solidFill>
                  <a:schemeClr val="accent1"/>
                </a:solidFill>
                <a:latin typeface="...Estrangelo Edessa"/>
              </a:rPr>
              <a:t>biens</a:t>
            </a:r>
            <a:r>
              <a:rPr lang="it-IT" i="1" dirty="0" smtClean="0">
                <a:solidFill>
                  <a:schemeClr val="accent1"/>
                </a:solidFill>
                <a:latin typeface="...Estrangelo Edessa"/>
              </a:rPr>
              <a:t> </a:t>
            </a:r>
            <a:r>
              <a:rPr lang="it-IT" i="1" dirty="0" err="1" smtClean="0">
                <a:solidFill>
                  <a:schemeClr val="accent1"/>
                </a:solidFill>
                <a:latin typeface="...Estrangelo Edessa"/>
              </a:rPr>
              <a:t>culturels</a:t>
            </a:r>
            <a:r>
              <a:rPr lang="it-IT" i="1" dirty="0" smtClean="0">
                <a:solidFill>
                  <a:schemeClr val="accent1"/>
                </a:solidFill>
                <a:latin typeface="...Estrangelo Edessa"/>
              </a:rPr>
              <a:t> </a:t>
            </a:r>
            <a:r>
              <a:rPr lang="it-IT" dirty="0" err="1" smtClean="0">
                <a:solidFill>
                  <a:schemeClr val="accent1"/>
                </a:solidFill>
                <a:latin typeface="...Estrangelo Edessa"/>
              </a:rPr>
              <a:t>introduced</a:t>
            </a:r>
            <a:r>
              <a:rPr lang="it-IT" dirty="0">
                <a:solidFill>
                  <a:schemeClr val="accent1"/>
                </a:solidFill>
                <a:latin typeface="...Estrangelo Edessa"/>
              </a:rPr>
              <a:t> </a:t>
            </a:r>
            <a:r>
              <a:rPr lang="it-IT" dirty="0" smtClean="0">
                <a:solidFill>
                  <a:schemeClr val="accent1"/>
                </a:solidFill>
                <a:latin typeface="...Estrangelo Edessa"/>
              </a:rPr>
              <a:t>by the UNESCO Convention of 1949…</a:t>
            </a:r>
            <a:endParaRPr lang="it-IT" dirty="0">
              <a:solidFill>
                <a:schemeClr val="accent1"/>
              </a:solidFill>
              <a:latin typeface="...Estrangelo Edessa"/>
            </a:endParaRPr>
          </a:p>
        </p:txBody>
      </p:sp>
    </p:spTree>
    <p:extLst>
      <p:ext uri="{BB962C8B-B14F-4D97-AF65-F5344CB8AC3E}">
        <p14:creationId xmlns:p14="http://schemas.microsoft.com/office/powerpoint/2010/main" val="40902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...Estrangelo Edessa"/>
              </a:rPr>
              <a:t>A </a:t>
            </a:r>
            <a:r>
              <a:rPr lang="it-IT" dirty="0" err="1" smtClean="0">
                <a:latin typeface="...Estrangelo Edessa"/>
              </a:rPr>
              <a:t>different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terminology</a:t>
            </a:r>
            <a:endParaRPr lang="it-IT" dirty="0">
              <a:latin typeface="...Estrangelo Edess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>
                <a:latin typeface="...Estrangelo Edessa"/>
              </a:rPr>
              <a:t>…from </a:t>
            </a:r>
            <a:r>
              <a:rPr lang="it-IT" dirty="0" err="1" smtClean="0">
                <a:latin typeface="...Estrangelo Edessa"/>
              </a:rPr>
              <a:t>England</a:t>
            </a:r>
            <a:r>
              <a:rPr lang="it-IT" dirty="0" smtClean="0">
                <a:latin typeface="...Estrangelo Edessa"/>
              </a:rPr>
              <a:t>…</a:t>
            </a:r>
          </a:p>
          <a:p>
            <a:pPr marL="0" indent="0">
              <a:buNone/>
            </a:pPr>
            <a:endParaRPr lang="it-IT" dirty="0">
              <a:latin typeface="...Estrangelo Edessa"/>
            </a:endParaRPr>
          </a:p>
          <a:p>
            <a:pPr marL="0" indent="0" algn="just">
              <a:buNone/>
            </a:pPr>
            <a:r>
              <a:rPr lang="it-IT" i="1" dirty="0" smtClean="0">
                <a:latin typeface="...Estrangelo Edessa"/>
              </a:rPr>
              <a:t>The Oxford English Dictionary</a:t>
            </a:r>
            <a:r>
              <a:rPr lang="it-IT" dirty="0" smtClean="0">
                <a:latin typeface="...Estrangelo Edessa"/>
              </a:rPr>
              <a:t> (1989</a:t>
            </a:r>
            <a:r>
              <a:rPr lang="it-IT" baseline="30000" dirty="0" smtClean="0">
                <a:latin typeface="...Estrangelo Edessa"/>
              </a:rPr>
              <a:t>2</a:t>
            </a:r>
            <a:r>
              <a:rPr lang="it-IT" dirty="0" smtClean="0">
                <a:latin typeface="...Estrangelo Edessa"/>
              </a:rPr>
              <a:t>) </a:t>
            </a:r>
            <a:r>
              <a:rPr lang="it-IT" dirty="0" err="1" smtClean="0">
                <a:latin typeface="...Estrangelo Edessa"/>
              </a:rPr>
              <a:t>refers</a:t>
            </a:r>
            <a:r>
              <a:rPr lang="it-IT" dirty="0" smtClean="0">
                <a:latin typeface="...Estrangelo Edessa"/>
              </a:rPr>
              <a:t> to </a:t>
            </a:r>
            <a:r>
              <a:rPr lang="it-IT" i="1" dirty="0" smtClean="0">
                <a:latin typeface="...Estrangelo Edessa"/>
              </a:rPr>
              <a:t>fine </a:t>
            </a:r>
            <a:r>
              <a:rPr lang="it-IT" i="1" dirty="0" err="1" smtClean="0">
                <a:latin typeface="...Estrangelo Edessa"/>
              </a:rPr>
              <a:t>arts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result</a:t>
            </a:r>
            <a:r>
              <a:rPr lang="it-IT" dirty="0" smtClean="0">
                <a:latin typeface="...Estrangelo Edessa"/>
              </a:rPr>
              <a:t> of art work, and </a:t>
            </a:r>
            <a:r>
              <a:rPr lang="it-IT" dirty="0" err="1" smtClean="0">
                <a:latin typeface="...Estrangelo Edessa"/>
              </a:rPr>
              <a:t>related</a:t>
            </a:r>
            <a:r>
              <a:rPr lang="it-IT" dirty="0" smtClean="0">
                <a:latin typeface="...Estrangelo Edessa"/>
              </a:rPr>
              <a:t> to the </a:t>
            </a:r>
            <a:r>
              <a:rPr lang="it-IT" dirty="0" err="1" smtClean="0">
                <a:latin typeface="...Estrangelo Edessa"/>
              </a:rPr>
              <a:t>concept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i="1" dirty="0" err="1" smtClean="0">
                <a:latin typeface="...Estrangelo Edessa"/>
              </a:rPr>
              <a:t>skill</a:t>
            </a:r>
            <a:r>
              <a:rPr lang="it-IT" dirty="0" smtClean="0">
                <a:latin typeface="...Estrangelo Edessa"/>
              </a:rPr>
              <a:t> or to the </a:t>
            </a:r>
            <a:r>
              <a:rPr lang="it-IT" dirty="0" err="1" smtClean="0">
                <a:latin typeface="...Estrangelo Edessa"/>
              </a:rPr>
              <a:t>ancient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greek</a:t>
            </a:r>
            <a:r>
              <a:rPr lang="it-IT" dirty="0" smtClean="0">
                <a:latin typeface="...Estrangelo Edessa"/>
              </a:rPr>
              <a:t> word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Ƭ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εχνέ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i="1" dirty="0">
              <a:latin typeface="...Estrangelo Edessa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743200" y="6305797"/>
            <a:ext cx="89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accent1"/>
                </a:solidFill>
                <a:latin typeface="...Estrangelo Edessa"/>
              </a:rPr>
              <a:t>ART!!!!</a:t>
            </a:r>
            <a:endParaRPr lang="it-IT" i="1" dirty="0">
              <a:solidFill>
                <a:schemeClr val="accent1"/>
              </a:solidFill>
              <a:latin typeface="...Estrangelo Edessa"/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2386940" y="3584190"/>
            <a:ext cx="4659972" cy="252432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u="sng" dirty="0" smtClean="0"/>
              <a:t>Art Council</a:t>
            </a:r>
            <a:r>
              <a:rPr lang="en-GB" dirty="0" smtClean="0"/>
              <a:t>: an </a:t>
            </a:r>
            <a:r>
              <a:rPr lang="en-GB" dirty="0"/>
              <a:t>organization established by Royal Charter in 1946 to promote and support (esp. financially) the development and appreciation of the arts in Britain</a:t>
            </a:r>
            <a:endParaRPr lang="it-IT" u="sng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312727" y="6305797"/>
            <a:ext cx="2800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accent1"/>
                </a:solidFill>
                <a:latin typeface="...Estrangelo Edessa"/>
              </a:rPr>
              <a:t>CULTURAL DIPLOMACY</a:t>
            </a:r>
            <a:endParaRPr lang="it-IT" i="1" dirty="0">
              <a:solidFill>
                <a:schemeClr val="accent1"/>
              </a:solidFill>
              <a:latin typeface="...Estrangelo Edessa"/>
            </a:endParaRPr>
          </a:p>
        </p:txBody>
      </p:sp>
      <p:sp>
        <p:nvSpPr>
          <p:cNvPr id="9" name="Fumetto 2 8"/>
          <p:cNvSpPr/>
          <p:nvPr/>
        </p:nvSpPr>
        <p:spPr>
          <a:xfrm>
            <a:off x="7885371" y="3584190"/>
            <a:ext cx="3655414" cy="252432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the furthering of international relations by cultural exchange; the act of </a:t>
            </a:r>
            <a:r>
              <a:rPr lang="en-GB" dirty="0" smtClean="0"/>
              <a:t>publicizing </a:t>
            </a:r>
            <a:r>
              <a:rPr lang="en-GB" dirty="0"/>
              <a:t>and exhibiting examples of one’s national culture abroad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330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...Estrangelo Edessa"/>
              </a:rPr>
              <a:t>A </a:t>
            </a:r>
            <a:r>
              <a:rPr lang="it-IT" dirty="0" err="1" smtClean="0">
                <a:latin typeface="...Estrangelo Edessa"/>
              </a:rPr>
              <a:t>different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terminology</a:t>
            </a:r>
            <a:endParaRPr lang="it-IT" dirty="0">
              <a:latin typeface="...Estrangelo Edess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>
                <a:latin typeface="...Estrangelo Edessa"/>
              </a:rPr>
              <a:t>…from Germany…</a:t>
            </a:r>
          </a:p>
          <a:p>
            <a:pPr marL="0" indent="0" algn="just">
              <a:buNone/>
            </a:pPr>
            <a:endParaRPr lang="it-IT" dirty="0">
              <a:latin typeface="...Estrangelo Edessa"/>
            </a:endParaRPr>
          </a:p>
          <a:p>
            <a:pPr algn="just"/>
            <a:r>
              <a:rPr lang="it-IT" i="1" u="sng" dirty="0" err="1" smtClean="0">
                <a:latin typeface="...Estrangelo Edessa"/>
              </a:rPr>
              <a:t>Kunstsch</a:t>
            </a:r>
            <a:r>
              <a:rPr lang="it-IT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ätze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linked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idea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skills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Kulturgut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linked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contradiction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between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Kultur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Zivilisation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Kulturgeist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linked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idealistic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culture</a:t>
            </a:r>
            <a:endParaRPr lang="it-IT" i="1" u="sng" dirty="0">
              <a:latin typeface="...Estrangelo Edessa"/>
            </a:endParaRPr>
          </a:p>
        </p:txBody>
      </p:sp>
    </p:spTree>
    <p:extLst>
      <p:ext uri="{BB962C8B-B14F-4D97-AF65-F5344CB8AC3E}">
        <p14:creationId xmlns:p14="http://schemas.microsoft.com/office/powerpoint/2010/main" val="52487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...Estrangelo Edessa"/>
              </a:rPr>
              <a:t>«Cultural Heritage» or </a:t>
            </a:r>
            <a:br>
              <a:rPr lang="it-IT" dirty="0" smtClean="0">
                <a:latin typeface="...Estrangelo Edessa"/>
              </a:rPr>
            </a:br>
            <a:r>
              <a:rPr lang="it-IT" dirty="0" smtClean="0">
                <a:latin typeface="...Estrangelo Edessa"/>
              </a:rPr>
              <a:t>«Cultural </a:t>
            </a:r>
            <a:r>
              <a:rPr lang="it-IT" dirty="0" err="1" smtClean="0">
                <a:latin typeface="...Estrangelo Edessa"/>
              </a:rPr>
              <a:t>Property</a:t>
            </a:r>
            <a:r>
              <a:rPr lang="it-IT" dirty="0" smtClean="0">
                <a:latin typeface="...Estrangelo Edessa"/>
              </a:rPr>
              <a:t>»?</a:t>
            </a:r>
            <a:endParaRPr lang="it-IT" dirty="0">
              <a:latin typeface="...Estrangelo Edess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u="sng" dirty="0" smtClean="0">
                <a:latin typeface="...Estrangelo Edessa"/>
              </a:rPr>
              <a:t>Cultural </a:t>
            </a:r>
            <a:r>
              <a:rPr lang="it-IT" u="sng" dirty="0" err="1" smtClean="0">
                <a:latin typeface="...Estrangelo Edessa"/>
              </a:rPr>
              <a:t>Property</a:t>
            </a:r>
            <a:r>
              <a:rPr lang="it-IT" u="sng" dirty="0" smtClean="0">
                <a:latin typeface="...Estrangelo Edessa"/>
              </a:rPr>
              <a:t>: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movable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immovable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property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that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has</a:t>
            </a:r>
            <a:r>
              <a:rPr lang="it-IT" dirty="0" smtClean="0">
                <a:latin typeface="...Estrangelo Edessa"/>
              </a:rPr>
              <a:t> cultural </a:t>
            </a:r>
            <a:r>
              <a:rPr lang="it-IT" dirty="0" err="1" smtClean="0">
                <a:latin typeface="...Estrangelo Edessa"/>
              </a:rPr>
              <a:t>significance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whether</a:t>
            </a:r>
            <a:r>
              <a:rPr lang="it-IT" dirty="0" smtClean="0">
                <a:latin typeface="...Estrangelo Edessa"/>
              </a:rPr>
              <a:t> in the nature of </a:t>
            </a:r>
            <a:r>
              <a:rPr lang="it-IT" dirty="0" err="1" smtClean="0">
                <a:latin typeface="...Estrangelo Edessa"/>
              </a:rPr>
              <a:t>antiquities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monuments</a:t>
            </a:r>
            <a:r>
              <a:rPr lang="it-IT" dirty="0" smtClean="0">
                <a:latin typeface="...Estrangelo Edessa"/>
              </a:rPr>
              <a:t> of a </a:t>
            </a:r>
            <a:r>
              <a:rPr lang="it-IT" dirty="0" err="1" smtClean="0">
                <a:latin typeface="...Estrangelo Edessa"/>
              </a:rPr>
              <a:t>classical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age</a:t>
            </a:r>
            <a:r>
              <a:rPr lang="it-IT" dirty="0" smtClean="0">
                <a:latin typeface="...Estrangelo Edessa"/>
              </a:rPr>
              <a:t> or </a:t>
            </a:r>
            <a:r>
              <a:rPr lang="it-IT" dirty="0" err="1" smtClean="0">
                <a:latin typeface="...Estrangelo Edessa"/>
              </a:rPr>
              <a:t>important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modern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items</a:t>
            </a:r>
            <a:r>
              <a:rPr lang="it-IT" dirty="0" smtClean="0">
                <a:latin typeface="...Estrangelo Edessa"/>
              </a:rPr>
              <a:t> of fine </a:t>
            </a:r>
            <a:r>
              <a:rPr lang="it-IT" dirty="0" err="1" smtClean="0">
                <a:latin typeface="...Estrangelo Edessa"/>
              </a:rPr>
              <a:t>arts</a:t>
            </a:r>
            <a:r>
              <a:rPr lang="it-IT" dirty="0" smtClean="0">
                <a:latin typeface="...Estrangelo Edessa"/>
              </a:rPr>
              <a:t>, decorative </a:t>
            </a:r>
            <a:r>
              <a:rPr lang="it-IT" dirty="0" err="1" smtClean="0">
                <a:latin typeface="...Estrangelo Edessa"/>
              </a:rPr>
              <a:t>arts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architecture</a:t>
            </a:r>
            <a:r>
              <a:rPr lang="it-IT" dirty="0" smtClean="0">
                <a:latin typeface="...Estrangelo Edessa"/>
              </a:rPr>
              <a:t> (</a:t>
            </a:r>
            <a:r>
              <a:rPr lang="it-IT" i="1" dirty="0" err="1" smtClean="0">
                <a:latin typeface="...Estrangelo Edessa"/>
              </a:rPr>
              <a:t>Black’s</a:t>
            </a:r>
            <a:r>
              <a:rPr lang="it-IT" i="1" dirty="0" smtClean="0">
                <a:latin typeface="...Estrangelo Edessa"/>
              </a:rPr>
              <a:t> Law Dictionary</a:t>
            </a:r>
            <a:r>
              <a:rPr lang="it-IT" dirty="0" smtClean="0">
                <a:latin typeface="...Estrangelo Edessa"/>
              </a:rPr>
              <a:t>, ed. by B.A. </a:t>
            </a:r>
            <a:r>
              <a:rPr lang="it-IT" dirty="0" err="1" smtClean="0">
                <a:latin typeface="...Estrangelo Edessa"/>
              </a:rPr>
              <a:t>Garner</a:t>
            </a:r>
            <a:r>
              <a:rPr lang="it-IT" dirty="0" smtClean="0">
                <a:latin typeface="...Estrangelo Edessa"/>
              </a:rPr>
              <a:t>, Thomson-West, Sao Paulo, 2004</a:t>
            </a:r>
            <a:r>
              <a:rPr lang="it-IT" baseline="30000" dirty="0" smtClean="0">
                <a:latin typeface="...Estrangelo Edessa"/>
              </a:rPr>
              <a:t>8</a:t>
            </a:r>
            <a:r>
              <a:rPr lang="it-IT" dirty="0" smtClean="0">
                <a:latin typeface="...Estrangelo Edessa"/>
              </a:rPr>
              <a:t>). </a:t>
            </a:r>
          </a:p>
          <a:p>
            <a:pPr marL="0" indent="0" algn="just">
              <a:buNone/>
            </a:pPr>
            <a:endParaRPr lang="it-IT" dirty="0" smtClean="0">
              <a:latin typeface="...Estrangelo Edessa"/>
            </a:endParaRPr>
          </a:p>
          <a:p>
            <a:pPr marL="0" indent="0" algn="just">
              <a:buNone/>
            </a:pPr>
            <a:r>
              <a:rPr lang="it-IT" sz="2800" u="sng" dirty="0" smtClean="0">
                <a:latin typeface="...Estrangelo Edessa"/>
              </a:rPr>
              <a:t>Cultural Heritage</a:t>
            </a:r>
            <a:r>
              <a:rPr lang="it-IT" sz="2800" dirty="0" smtClean="0">
                <a:latin typeface="...Estrangelo Edessa"/>
              </a:rPr>
              <a:t>	</a:t>
            </a:r>
          </a:p>
          <a:p>
            <a:pPr marL="0" indent="0" algn="just">
              <a:buNone/>
            </a:pPr>
            <a:endParaRPr lang="it-IT" sz="2800" dirty="0">
              <a:latin typeface="...Estrangelo Edessa"/>
            </a:endParaRPr>
          </a:p>
          <a:p>
            <a:pPr marL="0" indent="0" algn="just">
              <a:buNone/>
            </a:pPr>
            <a:r>
              <a:rPr lang="it-IT" sz="2800" u="sng" dirty="0" smtClean="0">
                <a:latin typeface="...Estrangelo Edessa"/>
              </a:rPr>
              <a:t>Cultural </a:t>
            </a:r>
            <a:r>
              <a:rPr lang="it-IT" sz="2800" u="sng" dirty="0" err="1" smtClean="0">
                <a:latin typeface="...Estrangelo Edessa"/>
              </a:rPr>
              <a:t>Property</a:t>
            </a:r>
            <a:r>
              <a:rPr lang="it-IT" sz="2800" dirty="0" smtClean="0">
                <a:latin typeface="...Estrangelo Edessa"/>
              </a:rPr>
              <a:t>										</a:t>
            </a:r>
            <a:endParaRPr lang="it-IT" sz="2800" u="sng" dirty="0">
              <a:latin typeface="...Estrangelo Edessa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051470" y="40494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4" name="Freccia a sinistra 3"/>
          <p:cNvSpPr/>
          <p:nvPr/>
        </p:nvSpPr>
        <p:spPr>
          <a:xfrm>
            <a:off x="5890162" y="380717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560701" y="3910595"/>
            <a:ext cx="4583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 err="1" smtClean="0">
                <a:latin typeface="...Estrangelo Edessa"/>
              </a:rPr>
              <a:t>Fundamental</a:t>
            </a:r>
            <a:r>
              <a:rPr lang="it-IT" dirty="0" smtClean="0">
                <a:latin typeface="...Estrangelo Edessa"/>
              </a:rPr>
              <a:t> goal: </a:t>
            </a:r>
            <a:endParaRPr lang="it-IT" i="1" u="sng" dirty="0">
              <a:latin typeface="...Estrangelo Edessa"/>
            </a:endParaRPr>
          </a:p>
          <a:p>
            <a:pPr algn="r"/>
            <a:r>
              <a:rPr lang="it-IT" i="1" u="sng" dirty="0" err="1">
                <a:latin typeface="...Estrangelo Edessa"/>
              </a:rPr>
              <a:t>p</a:t>
            </a:r>
            <a:r>
              <a:rPr lang="it-IT" i="1" u="sng" dirty="0" err="1" smtClean="0">
                <a:latin typeface="...Estrangelo Edessa"/>
              </a:rPr>
              <a:t>rotection</a:t>
            </a:r>
            <a:r>
              <a:rPr lang="it-IT" i="1" u="sng" dirty="0" smtClean="0">
                <a:latin typeface="...Estrangelo Edessa"/>
              </a:rPr>
              <a:t> of the </a:t>
            </a:r>
            <a:r>
              <a:rPr lang="it-IT" i="1" u="sng" dirty="0" err="1" smtClean="0">
                <a:latin typeface="...Estrangelo Edessa"/>
              </a:rPr>
              <a:t>heritage</a:t>
            </a:r>
            <a:r>
              <a:rPr lang="it-IT" i="1" u="sng" dirty="0">
                <a:latin typeface="...Estrangelo Edessa"/>
              </a:rPr>
              <a:t> </a:t>
            </a:r>
            <a:r>
              <a:rPr lang="it-IT" i="1" u="sng" dirty="0" smtClean="0">
                <a:latin typeface="...Estrangelo Edessa"/>
              </a:rPr>
              <a:t>for the </a:t>
            </a:r>
            <a:r>
              <a:rPr lang="it-IT" i="1" u="sng" dirty="0" err="1" smtClean="0">
                <a:latin typeface="...Estrangelo Edessa"/>
              </a:rPr>
              <a:t>enjoyment</a:t>
            </a:r>
            <a:endParaRPr lang="it-IT" i="1" u="sng" dirty="0">
              <a:latin typeface="...Estrangelo Edessa"/>
            </a:endParaRPr>
          </a:p>
          <a:p>
            <a:pPr algn="r"/>
            <a:r>
              <a:rPr lang="it-IT" i="1" u="sng" dirty="0" smtClean="0">
                <a:latin typeface="...Estrangelo Edessa"/>
              </a:rPr>
              <a:t>of </a:t>
            </a:r>
            <a:r>
              <a:rPr lang="it-IT" i="1" u="sng" dirty="0" err="1" smtClean="0">
                <a:latin typeface="...Estrangelo Edessa"/>
              </a:rPr>
              <a:t>present</a:t>
            </a:r>
            <a:r>
              <a:rPr lang="it-IT" i="1" u="sng" dirty="0" smtClean="0">
                <a:latin typeface="...Estrangelo Edessa"/>
              </a:rPr>
              <a:t> and </a:t>
            </a:r>
            <a:r>
              <a:rPr lang="it-IT" i="1" u="sng" dirty="0" err="1" smtClean="0">
                <a:latin typeface="...Estrangelo Edessa"/>
              </a:rPr>
              <a:t>later</a:t>
            </a:r>
            <a:r>
              <a:rPr lang="it-IT" i="1" u="sng" dirty="0" smtClean="0">
                <a:latin typeface="...Estrangelo Edessa"/>
              </a:rPr>
              <a:t> </a:t>
            </a:r>
            <a:r>
              <a:rPr lang="it-IT" i="1" u="sng" dirty="0" err="1" smtClean="0">
                <a:latin typeface="...Estrangelo Edessa"/>
              </a:rPr>
              <a:t>generations</a:t>
            </a:r>
            <a:r>
              <a:rPr lang="it-IT" i="1" u="sng" dirty="0">
                <a:latin typeface="...Estrangelo Edessa"/>
              </a:rPr>
              <a:t>.</a:t>
            </a:r>
            <a:endParaRPr lang="it-IT" dirty="0">
              <a:latin typeface="...Estrangelo Edessa"/>
            </a:endParaRPr>
          </a:p>
        </p:txBody>
      </p:sp>
      <p:sp>
        <p:nvSpPr>
          <p:cNvPr id="7" name="Freccia a sinistra 6"/>
          <p:cNvSpPr/>
          <p:nvPr/>
        </p:nvSpPr>
        <p:spPr>
          <a:xfrm>
            <a:off x="5890162" y="493735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894125" y="5052650"/>
            <a:ext cx="4249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 err="1" smtClean="0">
                <a:latin typeface="...Estrangelo Edessa"/>
              </a:rPr>
              <a:t>Fundamental</a:t>
            </a:r>
            <a:r>
              <a:rPr lang="it-IT" dirty="0" smtClean="0">
                <a:latin typeface="...Estrangelo Edessa"/>
              </a:rPr>
              <a:t> goal:</a:t>
            </a:r>
          </a:p>
          <a:p>
            <a:pPr algn="r"/>
            <a:r>
              <a:rPr lang="it-IT" i="1" u="sng" dirty="0" err="1">
                <a:latin typeface="...Estrangelo Edessa"/>
              </a:rPr>
              <a:t>p</a:t>
            </a:r>
            <a:r>
              <a:rPr lang="it-IT" i="1" u="sng" dirty="0" err="1" smtClean="0">
                <a:latin typeface="...Estrangelo Edessa"/>
              </a:rPr>
              <a:t>rotection</a:t>
            </a:r>
            <a:r>
              <a:rPr lang="it-IT" i="1" u="sng" dirty="0" smtClean="0">
                <a:latin typeface="...Estrangelo Edessa"/>
              </a:rPr>
              <a:t> of the </a:t>
            </a:r>
            <a:r>
              <a:rPr lang="it-IT" i="1" u="sng" dirty="0" err="1" smtClean="0">
                <a:latin typeface="...Estrangelo Edessa"/>
              </a:rPr>
              <a:t>rights</a:t>
            </a:r>
            <a:r>
              <a:rPr lang="it-IT" i="1" u="sng" dirty="0" smtClean="0">
                <a:latin typeface="...Estrangelo Edessa"/>
              </a:rPr>
              <a:t> of the </a:t>
            </a:r>
            <a:r>
              <a:rPr lang="it-IT" i="1" u="sng" dirty="0" err="1" smtClean="0">
                <a:latin typeface="...Estrangelo Edessa"/>
              </a:rPr>
              <a:t>possessor</a:t>
            </a:r>
            <a:endParaRPr lang="it-IT" i="1" u="sng" dirty="0">
              <a:latin typeface="...Estrangelo Edessa"/>
            </a:endParaRPr>
          </a:p>
        </p:txBody>
      </p:sp>
      <p:cxnSp>
        <p:nvCxnSpPr>
          <p:cNvPr id="10" name="Connettore 2 9"/>
          <p:cNvCxnSpPr/>
          <p:nvPr/>
        </p:nvCxnSpPr>
        <p:spPr>
          <a:xfrm>
            <a:off x="6560701" y="4372260"/>
            <a:ext cx="2291653" cy="16960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7118747" y="6163294"/>
            <a:ext cx="3985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1400" dirty="0" smtClean="0">
                <a:latin typeface="...Estrangelo Edessa"/>
              </a:rPr>
              <a:t>New </a:t>
            </a:r>
            <a:r>
              <a:rPr lang="it-IT" sz="1400" dirty="0" err="1" smtClean="0">
                <a:latin typeface="...Estrangelo Edessa"/>
              </a:rPr>
              <a:t>term</a:t>
            </a:r>
            <a:r>
              <a:rPr lang="it-IT" sz="1400" dirty="0" smtClean="0">
                <a:latin typeface="...Estrangelo Edessa"/>
              </a:rPr>
              <a:t> with a </a:t>
            </a:r>
            <a:r>
              <a:rPr lang="it-IT" sz="1400" dirty="0" err="1" smtClean="0">
                <a:latin typeface="...Estrangelo Edessa"/>
              </a:rPr>
              <a:t>not</a:t>
            </a:r>
            <a:r>
              <a:rPr lang="it-IT" sz="1400" dirty="0" smtClean="0">
                <a:latin typeface="...Estrangelo Edessa"/>
              </a:rPr>
              <a:t> </a:t>
            </a:r>
            <a:r>
              <a:rPr lang="it-IT" sz="1400" dirty="0" err="1" smtClean="0">
                <a:latin typeface="...Estrangelo Edessa"/>
              </a:rPr>
              <a:t>relevant</a:t>
            </a:r>
            <a:r>
              <a:rPr lang="it-IT" sz="1400" dirty="0" smtClean="0">
                <a:latin typeface="...Estrangelo Edessa"/>
              </a:rPr>
              <a:t> </a:t>
            </a:r>
            <a:r>
              <a:rPr lang="it-IT" sz="1400" dirty="0" err="1" smtClean="0">
                <a:latin typeface="...Estrangelo Edessa"/>
              </a:rPr>
              <a:t>ideological</a:t>
            </a:r>
            <a:r>
              <a:rPr lang="it-IT" sz="1400" dirty="0" smtClean="0">
                <a:latin typeface="...Estrangelo Edessa"/>
              </a:rPr>
              <a:t> </a:t>
            </a:r>
            <a:r>
              <a:rPr lang="it-IT" sz="1400" dirty="0" err="1" smtClean="0">
                <a:latin typeface="...Estrangelo Edessa"/>
              </a:rPr>
              <a:t>content</a:t>
            </a:r>
            <a:endParaRPr lang="it-IT" sz="1400" dirty="0">
              <a:latin typeface="...Estrangelo Edessa"/>
            </a:endParaRPr>
          </a:p>
        </p:txBody>
      </p:sp>
      <p:cxnSp>
        <p:nvCxnSpPr>
          <p:cNvPr id="13" name="Connettore 4 12"/>
          <p:cNvCxnSpPr/>
          <p:nvPr/>
        </p:nvCxnSpPr>
        <p:spPr>
          <a:xfrm>
            <a:off x="3170712" y="5421982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2884596" y="6248993"/>
            <a:ext cx="3190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dirty="0" err="1" smtClean="0">
                <a:latin typeface="...Estrangelo Edessa"/>
              </a:rPr>
              <a:t>Crucial</a:t>
            </a:r>
            <a:r>
              <a:rPr lang="it-IT" sz="1400" dirty="0" smtClean="0">
                <a:latin typeface="...Estrangelo Edessa"/>
              </a:rPr>
              <a:t> </a:t>
            </a:r>
            <a:r>
              <a:rPr lang="it-IT" sz="1400" dirty="0" err="1" smtClean="0">
                <a:latin typeface="...Estrangelo Edessa"/>
              </a:rPr>
              <a:t>category</a:t>
            </a:r>
            <a:r>
              <a:rPr lang="it-IT" sz="1400" dirty="0" smtClean="0">
                <a:latin typeface="...Estrangelo Edessa"/>
              </a:rPr>
              <a:t> </a:t>
            </a:r>
          </a:p>
          <a:p>
            <a:pPr algn="r"/>
            <a:r>
              <a:rPr lang="it-IT" sz="1400" dirty="0">
                <a:latin typeface="...Estrangelo Edessa"/>
              </a:rPr>
              <a:t>w</a:t>
            </a:r>
            <a:r>
              <a:rPr lang="it-IT" sz="1400" dirty="0" smtClean="0">
                <a:latin typeface="...Estrangelo Edessa"/>
              </a:rPr>
              <a:t>ith a high </a:t>
            </a:r>
            <a:r>
              <a:rPr lang="it-IT" sz="1400" dirty="0" err="1" smtClean="0">
                <a:latin typeface="...Estrangelo Edessa"/>
              </a:rPr>
              <a:t>level</a:t>
            </a:r>
            <a:r>
              <a:rPr lang="it-IT" sz="1400" dirty="0" smtClean="0">
                <a:latin typeface="...Estrangelo Edessa"/>
              </a:rPr>
              <a:t> of </a:t>
            </a:r>
            <a:r>
              <a:rPr lang="it-IT" sz="1400" dirty="0" err="1" smtClean="0">
                <a:latin typeface="...Estrangelo Edessa"/>
              </a:rPr>
              <a:t>ideological</a:t>
            </a:r>
            <a:r>
              <a:rPr lang="it-IT" sz="1400" dirty="0" smtClean="0">
                <a:latin typeface="...Estrangelo Edessa"/>
              </a:rPr>
              <a:t> </a:t>
            </a:r>
            <a:r>
              <a:rPr lang="it-IT" sz="1400" dirty="0" err="1" smtClean="0">
                <a:latin typeface="...Estrangelo Edessa"/>
              </a:rPr>
              <a:t>content</a:t>
            </a:r>
            <a:endParaRPr lang="it-IT" sz="1400" dirty="0" smtClean="0">
              <a:latin typeface="...Estrangelo Edessa"/>
            </a:endParaRPr>
          </a:p>
        </p:txBody>
      </p:sp>
    </p:spTree>
    <p:extLst>
      <p:ext uri="{BB962C8B-B14F-4D97-AF65-F5344CB8AC3E}">
        <p14:creationId xmlns:p14="http://schemas.microsoft.com/office/powerpoint/2010/main" val="206189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7" grpId="0" animBg="1"/>
      <p:bldP spid="8" grpId="0"/>
      <p:bldP spid="1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...Estrangelo Edessa"/>
              </a:rPr>
              <a:t>What’s</a:t>
            </a:r>
            <a:r>
              <a:rPr lang="it-IT" dirty="0" smtClean="0">
                <a:latin typeface="...Estrangelo Edessa"/>
              </a:rPr>
              <a:t> the </a:t>
            </a:r>
            <a:r>
              <a:rPr lang="it-IT" dirty="0" err="1" smtClean="0">
                <a:latin typeface="...Estrangelo Edessa"/>
              </a:rPr>
              <a:t>problem</a:t>
            </a:r>
            <a:r>
              <a:rPr lang="it-IT" dirty="0" smtClean="0">
                <a:latin typeface="...Estrangelo Edessa"/>
              </a:rPr>
              <a:t> to solve?</a:t>
            </a:r>
            <a:endParaRPr lang="it-IT" dirty="0">
              <a:latin typeface="...Estrangelo Edess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2184425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latin typeface="...Estrangelo Edessa"/>
              </a:rPr>
              <a:t>Social </a:t>
            </a:r>
            <a:r>
              <a:rPr lang="it-IT" dirty="0" err="1" smtClean="0">
                <a:latin typeface="...Estrangelo Edessa"/>
              </a:rPr>
              <a:t>goals</a:t>
            </a:r>
            <a:endParaRPr lang="it-IT" dirty="0">
              <a:latin typeface="...Estrangelo Edessa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372104" y="229193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...Estrangelo Edessa"/>
              </a:rPr>
              <a:t>Private </a:t>
            </a:r>
            <a:r>
              <a:rPr lang="it-IT" dirty="0" err="1" smtClean="0">
                <a:latin typeface="...Estrangelo Edessa"/>
              </a:rPr>
              <a:t>goals</a:t>
            </a:r>
            <a:endParaRPr lang="it-IT" dirty="0">
              <a:latin typeface="...Estrangelo Edessa"/>
            </a:endParaRPr>
          </a:p>
        </p:txBody>
      </p:sp>
      <p:cxnSp>
        <p:nvCxnSpPr>
          <p:cNvPr id="6" name="Connettore 2 5"/>
          <p:cNvCxnSpPr/>
          <p:nvPr/>
        </p:nvCxnSpPr>
        <p:spPr>
          <a:xfrm>
            <a:off x="3372592" y="2885704"/>
            <a:ext cx="2113808" cy="23750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>
            <a:off x="6840187" y="2873829"/>
            <a:ext cx="1721922" cy="23869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5553238" y="5593278"/>
            <a:ext cx="142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2400" i="1" dirty="0" smtClean="0">
                <a:solidFill>
                  <a:schemeClr val="accent1"/>
                </a:solidFill>
              </a:rPr>
              <a:t>Balance</a:t>
            </a:r>
            <a:endParaRPr lang="it-IT" sz="2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6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Topics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aims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1)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definition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cultural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studying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evolution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through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approaching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study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methodological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point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view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observing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categories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study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matter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2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) To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build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a general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bibliography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study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matter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acquiring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instruments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study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operate;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3)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general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overlook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management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through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observing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areas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world in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effort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comparison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4)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understand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subject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social life in the general scene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globalization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new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economic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perspective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5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...Estrangelo Edessa"/>
              </a:rPr>
              <a:t>Property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as</a:t>
            </a:r>
            <a:r>
              <a:rPr lang="it-IT" dirty="0" smtClean="0">
                <a:latin typeface="...Estrangelo Edessa"/>
              </a:rPr>
              <a:t> a Western </a:t>
            </a:r>
            <a:r>
              <a:rPr lang="it-IT" dirty="0" err="1" smtClean="0">
                <a:latin typeface="...Estrangelo Edessa"/>
              </a:rPr>
              <a:t>concept</a:t>
            </a:r>
            <a:endParaRPr lang="it-IT" dirty="0">
              <a:latin typeface="...Estrangelo Edess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...Estrangelo Edessa"/>
              </a:rPr>
              <a:t>In </a:t>
            </a:r>
            <a:r>
              <a:rPr lang="it-IT" dirty="0" err="1" smtClean="0">
                <a:latin typeface="...Estrangelo Edessa"/>
              </a:rPr>
              <a:t>many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states</a:t>
            </a:r>
            <a:r>
              <a:rPr lang="it-IT" dirty="0" smtClean="0">
                <a:latin typeface="...Estrangelo Edessa"/>
              </a:rPr>
              <a:t> of USA </a:t>
            </a:r>
            <a:r>
              <a:rPr lang="it-IT" dirty="0" err="1" smtClean="0">
                <a:latin typeface="...Estrangelo Edessa"/>
              </a:rPr>
              <a:t>there</a:t>
            </a:r>
            <a:r>
              <a:rPr lang="it-IT" dirty="0" smtClean="0">
                <a:latin typeface="...Estrangelo Edessa"/>
              </a:rPr>
              <a:t> are no </a:t>
            </a:r>
            <a:r>
              <a:rPr lang="it-IT" dirty="0" err="1" smtClean="0">
                <a:latin typeface="...Estrangelo Edessa"/>
              </a:rPr>
              <a:t>controls</a:t>
            </a:r>
            <a:r>
              <a:rPr lang="it-IT" dirty="0" smtClean="0">
                <a:latin typeface="...Estrangelo Edessa"/>
              </a:rPr>
              <a:t> on </a:t>
            </a:r>
            <a:r>
              <a:rPr lang="it-IT" dirty="0" err="1" smtClean="0">
                <a:latin typeface="...Estrangelo Edessa"/>
              </a:rPr>
              <a:t>archaelogical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excavation</a:t>
            </a:r>
            <a:r>
              <a:rPr lang="it-IT" dirty="0" smtClean="0">
                <a:latin typeface="...Estrangelo Edessa"/>
              </a:rPr>
              <a:t> on </a:t>
            </a:r>
            <a:r>
              <a:rPr lang="it-IT" dirty="0" err="1" smtClean="0">
                <a:latin typeface="...Estrangelo Edessa"/>
              </a:rPr>
              <a:t>privately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owned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land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beacuse</a:t>
            </a:r>
            <a:r>
              <a:rPr lang="it-IT" dirty="0" smtClean="0">
                <a:latin typeface="...Estrangelo Edessa"/>
              </a:rPr>
              <a:t> to impose </a:t>
            </a:r>
            <a:r>
              <a:rPr lang="it-IT" dirty="0" err="1" smtClean="0">
                <a:latin typeface="...Estrangelo Edessa"/>
              </a:rPr>
              <a:t>them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would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interfere</a:t>
            </a:r>
            <a:r>
              <a:rPr lang="it-IT" dirty="0" smtClean="0">
                <a:latin typeface="...Estrangelo Edessa"/>
              </a:rPr>
              <a:t> with </a:t>
            </a:r>
            <a:r>
              <a:rPr lang="it-IT" dirty="0" err="1" smtClean="0">
                <a:latin typeface="...Estrangelo Edessa"/>
              </a:rPr>
              <a:t>rights</a:t>
            </a:r>
            <a:r>
              <a:rPr lang="it-IT" dirty="0" smtClean="0">
                <a:latin typeface="...Estrangelo Edessa"/>
              </a:rPr>
              <a:t> of private </a:t>
            </a:r>
            <a:r>
              <a:rPr lang="it-IT" dirty="0" err="1" smtClean="0">
                <a:latin typeface="...Estrangelo Edessa"/>
              </a:rPr>
              <a:t>property</a:t>
            </a:r>
            <a:r>
              <a:rPr lang="it-IT" dirty="0" smtClean="0">
                <a:latin typeface="...Estrangelo Edessa"/>
              </a:rPr>
              <a:t>.</a:t>
            </a:r>
          </a:p>
          <a:p>
            <a:pPr algn="just"/>
            <a:r>
              <a:rPr lang="it-IT" i="1" dirty="0" err="1" smtClean="0">
                <a:latin typeface="...Estrangelo Edessa"/>
              </a:rPr>
              <a:t>MilirrpumVs.Nabalco</a:t>
            </a:r>
            <a:r>
              <a:rPr lang="it-IT" i="1" dirty="0" smtClean="0">
                <a:latin typeface="...Estrangelo Edessa"/>
              </a:rPr>
              <a:t> </a:t>
            </a:r>
            <a:r>
              <a:rPr lang="it-IT" dirty="0" smtClean="0">
                <a:latin typeface="...Estrangelo Edessa"/>
              </a:rPr>
              <a:t>(1971): the </a:t>
            </a:r>
            <a:r>
              <a:rPr lang="it-IT" dirty="0" err="1" smtClean="0">
                <a:latin typeface="...Estrangelo Edessa"/>
              </a:rPr>
              <a:t>judge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held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that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Australian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Aboriginals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were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not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owners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their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land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but</a:t>
            </a:r>
            <a:r>
              <a:rPr lang="it-IT" dirty="0" smtClean="0">
                <a:latin typeface="...Estrangelo Edessa"/>
              </a:rPr>
              <a:t> – on the </a:t>
            </a:r>
            <a:r>
              <a:rPr lang="it-IT" dirty="0" err="1" smtClean="0">
                <a:latin typeface="...Estrangelo Edessa"/>
              </a:rPr>
              <a:t>contrary</a:t>
            </a:r>
            <a:r>
              <a:rPr lang="it-IT" dirty="0" smtClean="0">
                <a:latin typeface="...Estrangelo Edessa"/>
              </a:rPr>
              <a:t> – </a:t>
            </a:r>
            <a:r>
              <a:rPr lang="it-IT" dirty="0" err="1" smtClean="0">
                <a:latin typeface="...Estrangelo Edessa"/>
              </a:rPr>
              <a:t>they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belonged</a:t>
            </a:r>
            <a:r>
              <a:rPr lang="it-IT" dirty="0" smtClean="0">
                <a:latin typeface="...Estrangelo Edessa"/>
              </a:rPr>
              <a:t> to the </a:t>
            </a:r>
            <a:r>
              <a:rPr lang="it-IT" dirty="0" err="1" smtClean="0">
                <a:latin typeface="...Estrangelo Edessa"/>
              </a:rPr>
              <a:t>land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where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they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lived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given</a:t>
            </a:r>
            <a:r>
              <a:rPr lang="it-IT" dirty="0" smtClean="0">
                <a:latin typeface="...Estrangelo Edessa"/>
              </a:rPr>
              <a:t> by </a:t>
            </a:r>
            <a:r>
              <a:rPr lang="it-IT" dirty="0" err="1" smtClean="0">
                <a:latin typeface="...Estrangelo Edessa"/>
              </a:rPr>
              <a:t>their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ancestors</a:t>
            </a:r>
            <a:r>
              <a:rPr lang="it-IT" dirty="0" smtClean="0">
                <a:latin typeface="...Estrangelo Edessa"/>
              </a:rPr>
              <a:t>, and to </a:t>
            </a:r>
            <a:r>
              <a:rPr lang="it-IT" dirty="0" err="1" smtClean="0">
                <a:latin typeface="...Estrangelo Edessa"/>
              </a:rPr>
              <a:t>which</a:t>
            </a:r>
            <a:r>
              <a:rPr lang="it-IT" dirty="0" smtClean="0">
                <a:latin typeface="...Estrangelo Edessa"/>
              </a:rPr>
              <a:t> some </a:t>
            </a:r>
            <a:r>
              <a:rPr lang="it-IT" dirty="0" err="1" smtClean="0">
                <a:latin typeface="...Estrangelo Edessa"/>
              </a:rPr>
              <a:t>duties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rituals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were</a:t>
            </a:r>
            <a:r>
              <a:rPr lang="it-IT" dirty="0" smtClean="0">
                <a:latin typeface="...Estrangelo Edessa"/>
              </a:rPr>
              <a:t> to be </a:t>
            </a:r>
            <a:r>
              <a:rPr lang="it-IT" dirty="0" err="1" smtClean="0">
                <a:latin typeface="...Estrangelo Edessa"/>
              </a:rPr>
              <a:t>performed</a:t>
            </a:r>
            <a:r>
              <a:rPr lang="it-IT" dirty="0" smtClean="0">
                <a:latin typeface="...Estrangelo Edessa"/>
              </a:rPr>
              <a:t>.</a:t>
            </a:r>
          </a:p>
          <a:p>
            <a:pPr algn="just"/>
            <a:r>
              <a:rPr lang="it-IT" i="1" dirty="0" err="1" smtClean="0">
                <a:latin typeface="...Estrangelo Edessa"/>
              </a:rPr>
              <a:t>MullickVs.Mullick</a:t>
            </a:r>
            <a:r>
              <a:rPr lang="it-IT" i="1" dirty="0" smtClean="0">
                <a:latin typeface="...Estrangelo Edessa"/>
              </a:rPr>
              <a:t> </a:t>
            </a:r>
            <a:r>
              <a:rPr lang="it-IT" dirty="0" smtClean="0">
                <a:latin typeface="...Estrangelo Edessa"/>
              </a:rPr>
              <a:t>(1925): the </a:t>
            </a:r>
            <a:r>
              <a:rPr lang="it-IT" dirty="0" err="1" smtClean="0">
                <a:latin typeface="...Estrangelo Edessa"/>
              </a:rPr>
              <a:t>Privy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Council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held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that</a:t>
            </a:r>
            <a:r>
              <a:rPr lang="it-IT" dirty="0" smtClean="0">
                <a:latin typeface="...Estrangelo Edessa"/>
              </a:rPr>
              <a:t> a Hindu family </a:t>
            </a:r>
            <a:r>
              <a:rPr lang="it-IT" dirty="0" err="1" smtClean="0">
                <a:latin typeface="...Estrangelo Edessa"/>
              </a:rPr>
              <a:t>idol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was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not</a:t>
            </a:r>
            <a:r>
              <a:rPr lang="it-IT" dirty="0" smtClean="0">
                <a:latin typeface="...Estrangelo Edessa"/>
              </a:rPr>
              <a:t> a mere </a:t>
            </a:r>
            <a:r>
              <a:rPr lang="it-IT" dirty="0" err="1" smtClean="0">
                <a:latin typeface="...Estrangelo Edessa"/>
              </a:rPr>
              <a:t>chattel</a:t>
            </a:r>
            <a:r>
              <a:rPr lang="it-IT" dirty="0" smtClean="0">
                <a:latin typeface="...Estrangelo Edessa"/>
              </a:rPr>
              <a:t> (</a:t>
            </a:r>
            <a:r>
              <a:rPr lang="it-IT" dirty="0" err="1" smtClean="0">
                <a:latin typeface="...Estrangelo Edessa"/>
              </a:rPr>
              <a:t>movable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property</a:t>
            </a:r>
            <a:r>
              <a:rPr lang="it-IT" dirty="0" smtClean="0">
                <a:latin typeface="...Estrangelo Edessa"/>
              </a:rPr>
              <a:t>) </a:t>
            </a:r>
            <a:r>
              <a:rPr lang="it-IT" dirty="0" err="1" smtClean="0">
                <a:latin typeface="...Estrangelo Edessa"/>
              </a:rPr>
              <a:t>which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was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owned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could</a:t>
            </a:r>
            <a:r>
              <a:rPr lang="it-IT" dirty="0" smtClean="0">
                <a:latin typeface="...Estrangelo Edessa"/>
              </a:rPr>
              <a:t> be </a:t>
            </a:r>
            <a:r>
              <a:rPr lang="it-IT" dirty="0" err="1" smtClean="0">
                <a:latin typeface="...Estrangelo Edessa"/>
              </a:rPr>
              <a:t>dealt</a:t>
            </a:r>
            <a:r>
              <a:rPr lang="it-IT" dirty="0" smtClean="0">
                <a:latin typeface="...Estrangelo Edessa"/>
              </a:rPr>
              <a:t> with by the </a:t>
            </a:r>
            <a:r>
              <a:rPr lang="it-IT" dirty="0" err="1" smtClean="0">
                <a:latin typeface="...Estrangelo Edessa"/>
              </a:rPr>
              <a:t>owner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as</a:t>
            </a:r>
            <a:r>
              <a:rPr lang="it-IT" dirty="0" smtClean="0">
                <a:latin typeface="...Estrangelo Edessa"/>
              </a:rPr>
              <a:t> he </a:t>
            </a:r>
            <a:r>
              <a:rPr lang="it-IT" dirty="0" err="1" smtClean="0">
                <a:latin typeface="...Estrangelo Edessa"/>
              </a:rPr>
              <a:t>pleased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but</a:t>
            </a:r>
            <a:r>
              <a:rPr lang="it-IT" dirty="0" smtClean="0">
                <a:latin typeface="...Estrangelo Edessa"/>
              </a:rPr>
              <a:t> a </a:t>
            </a:r>
            <a:r>
              <a:rPr lang="it-IT" dirty="0" err="1" smtClean="0">
                <a:latin typeface="...Estrangelo Edessa"/>
              </a:rPr>
              <a:t>legal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entity</a:t>
            </a:r>
            <a:r>
              <a:rPr lang="it-IT" dirty="0" smtClean="0">
                <a:latin typeface="...Estrangelo Edessa"/>
              </a:rPr>
              <a:t> in </a:t>
            </a:r>
            <a:r>
              <a:rPr lang="it-IT" dirty="0" err="1" smtClean="0">
                <a:latin typeface="...Estrangelo Edessa"/>
              </a:rPr>
              <a:t>its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own</a:t>
            </a:r>
            <a:r>
              <a:rPr lang="it-IT" dirty="0" smtClean="0">
                <a:latin typeface="...Estrangelo Edessa"/>
              </a:rPr>
              <a:t> right to </a:t>
            </a:r>
            <a:r>
              <a:rPr lang="it-IT" dirty="0" err="1" smtClean="0">
                <a:latin typeface="...Estrangelo Edessa"/>
              </a:rPr>
              <a:t>which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duties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were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owed</a:t>
            </a:r>
            <a:r>
              <a:rPr lang="it-IT" dirty="0" smtClean="0">
                <a:latin typeface="...Estrangelo Edessa"/>
              </a:rPr>
              <a:t>.</a:t>
            </a:r>
            <a:endParaRPr lang="it-IT" i="1" dirty="0">
              <a:latin typeface="...Estrangelo Edessa"/>
            </a:endParaRPr>
          </a:p>
        </p:txBody>
      </p:sp>
    </p:spTree>
    <p:extLst>
      <p:ext uri="{BB962C8B-B14F-4D97-AF65-F5344CB8AC3E}">
        <p14:creationId xmlns:p14="http://schemas.microsoft.com/office/powerpoint/2010/main" val="178832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...Estrangelo Edessa"/>
              </a:rPr>
              <a:t>Cultural Heritage: </a:t>
            </a:r>
            <a:r>
              <a:rPr lang="it-IT" dirty="0" err="1" smtClean="0">
                <a:latin typeface="...Estrangelo Edessa"/>
              </a:rPr>
              <a:t>why</a:t>
            </a:r>
            <a:r>
              <a:rPr lang="it-IT" dirty="0" smtClean="0">
                <a:latin typeface="...Estrangelo Edessa"/>
              </a:rPr>
              <a:t> to use </a:t>
            </a:r>
            <a:r>
              <a:rPr lang="it-IT" dirty="0" err="1" smtClean="0">
                <a:latin typeface="...Estrangelo Edessa"/>
              </a:rPr>
              <a:t>this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concept</a:t>
            </a:r>
            <a:r>
              <a:rPr lang="it-IT" dirty="0" smtClean="0">
                <a:latin typeface="...Estrangelo Edessa"/>
              </a:rPr>
              <a:t>?</a:t>
            </a:r>
            <a:endParaRPr lang="it-IT" dirty="0">
              <a:latin typeface="...Estrangelo Edess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it-IT" dirty="0" err="1" smtClean="0">
                <a:latin typeface="...Estrangelo Edessa"/>
              </a:rPr>
              <a:t>It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puts</a:t>
            </a:r>
            <a:r>
              <a:rPr lang="it-IT" dirty="0" smtClean="0">
                <a:latin typeface="...Estrangelo Edessa"/>
              </a:rPr>
              <a:t> some </a:t>
            </a:r>
            <a:r>
              <a:rPr lang="it-IT" dirty="0" err="1" smtClean="0">
                <a:latin typeface="...Estrangelo Edessa"/>
              </a:rPr>
              <a:t>limits</a:t>
            </a:r>
            <a:r>
              <a:rPr lang="it-IT" dirty="0" smtClean="0">
                <a:latin typeface="...Estrangelo Edessa"/>
              </a:rPr>
              <a:t> to the </a:t>
            </a:r>
            <a:r>
              <a:rPr lang="it-IT" dirty="0" err="1" smtClean="0">
                <a:latin typeface="...Estrangelo Edessa"/>
              </a:rPr>
              <a:t>completely</a:t>
            </a:r>
            <a:r>
              <a:rPr lang="it-IT" dirty="0" smtClean="0">
                <a:latin typeface="...Estrangelo Edessa"/>
              </a:rPr>
              <a:t> free use of the </a:t>
            </a:r>
            <a:r>
              <a:rPr lang="it-IT" dirty="0" err="1" smtClean="0">
                <a:latin typeface="...Estrangelo Edessa"/>
              </a:rPr>
              <a:t>ownership</a:t>
            </a:r>
            <a:r>
              <a:rPr lang="it-IT" dirty="0" smtClean="0">
                <a:latin typeface="...Estrangelo Edessa"/>
              </a:rPr>
              <a:t>: «</a:t>
            </a:r>
            <a:r>
              <a:rPr lang="it-IT" dirty="0" err="1" smtClean="0">
                <a:latin typeface="...Estrangelo Edessa"/>
              </a:rPr>
              <a:t>it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creates</a:t>
            </a:r>
            <a:r>
              <a:rPr lang="it-IT" dirty="0" smtClean="0">
                <a:latin typeface="...Estrangelo Edessa"/>
              </a:rPr>
              <a:t> a </a:t>
            </a:r>
            <a:r>
              <a:rPr lang="it-IT" dirty="0" err="1" smtClean="0">
                <a:latin typeface="...Estrangelo Edessa"/>
              </a:rPr>
              <a:t>perception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something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handed</a:t>
            </a:r>
            <a:r>
              <a:rPr lang="it-IT" dirty="0" smtClean="0">
                <a:latin typeface="...Estrangelo Edessa"/>
              </a:rPr>
              <a:t> down; </a:t>
            </a:r>
            <a:r>
              <a:rPr lang="it-IT" dirty="0" err="1" smtClean="0">
                <a:latin typeface="...Estrangelo Edessa"/>
              </a:rPr>
              <a:t>something</a:t>
            </a:r>
            <a:r>
              <a:rPr lang="it-IT" dirty="0" smtClean="0">
                <a:latin typeface="...Estrangelo Edessa"/>
              </a:rPr>
              <a:t> to be </a:t>
            </a:r>
            <a:r>
              <a:rPr lang="it-IT" dirty="0" err="1" smtClean="0">
                <a:latin typeface="...Estrangelo Edessa"/>
              </a:rPr>
              <a:t>cared</a:t>
            </a:r>
            <a:r>
              <a:rPr lang="it-IT" dirty="0" smtClean="0">
                <a:latin typeface="...Estrangelo Edessa"/>
              </a:rPr>
              <a:t> for and </a:t>
            </a:r>
            <a:r>
              <a:rPr lang="it-IT" dirty="0" err="1" smtClean="0">
                <a:latin typeface="...Estrangelo Edessa"/>
              </a:rPr>
              <a:t>cherished</a:t>
            </a:r>
            <a:r>
              <a:rPr lang="it-IT" dirty="0" smtClean="0">
                <a:latin typeface="...Estrangelo Edessa"/>
              </a:rPr>
              <a:t>. </a:t>
            </a:r>
            <a:r>
              <a:rPr lang="it-IT" dirty="0" err="1" smtClean="0">
                <a:latin typeface="...Estrangelo Edessa"/>
              </a:rPr>
              <a:t>These</a:t>
            </a:r>
            <a:r>
              <a:rPr lang="it-IT" dirty="0" smtClean="0">
                <a:latin typeface="...Estrangelo Edessa"/>
              </a:rPr>
              <a:t> cultural </a:t>
            </a:r>
            <a:r>
              <a:rPr lang="it-IT" dirty="0" err="1" smtClean="0">
                <a:latin typeface="...Estrangelo Edessa"/>
              </a:rPr>
              <a:t>manifestations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have</a:t>
            </a:r>
            <a:r>
              <a:rPr lang="it-IT" dirty="0" smtClean="0">
                <a:latin typeface="...Estrangelo Edessa"/>
              </a:rPr>
              <a:t> come down to </a:t>
            </a:r>
            <a:r>
              <a:rPr lang="it-IT" dirty="0" err="1" smtClean="0">
                <a:latin typeface="...Estrangelo Edessa"/>
              </a:rPr>
              <a:t>us</a:t>
            </a:r>
            <a:r>
              <a:rPr lang="it-IT" dirty="0" smtClean="0">
                <a:latin typeface="...Estrangelo Edessa"/>
              </a:rPr>
              <a:t> from the </a:t>
            </a:r>
            <a:r>
              <a:rPr lang="it-IT" dirty="0" err="1" smtClean="0">
                <a:latin typeface="...Estrangelo Edessa"/>
              </a:rPr>
              <a:t>past</a:t>
            </a:r>
            <a:r>
              <a:rPr lang="it-IT" dirty="0" smtClean="0">
                <a:latin typeface="...Estrangelo Edessa"/>
              </a:rPr>
              <a:t>; </a:t>
            </a:r>
            <a:r>
              <a:rPr lang="it-IT" dirty="0" err="1" smtClean="0">
                <a:latin typeface="...Estrangelo Edessa"/>
              </a:rPr>
              <a:t>they</a:t>
            </a:r>
            <a:r>
              <a:rPr lang="it-IT" dirty="0" smtClean="0">
                <a:latin typeface="...Estrangelo Edessa"/>
              </a:rPr>
              <a:t> are </a:t>
            </a:r>
            <a:r>
              <a:rPr lang="it-IT" dirty="0" err="1" smtClean="0">
                <a:latin typeface="...Estrangelo Edessa"/>
              </a:rPr>
              <a:t>our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legacy</a:t>
            </a:r>
            <a:r>
              <a:rPr lang="it-IT" dirty="0" smtClean="0">
                <a:latin typeface="...Estrangelo Edessa"/>
              </a:rPr>
              <a:t> from </a:t>
            </a:r>
            <a:r>
              <a:rPr lang="it-IT" dirty="0" err="1" smtClean="0">
                <a:latin typeface="...Estrangelo Edessa"/>
              </a:rPr>
              <a:t>our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ancestors</a:t>
            </a:r>
            <a:r>
              <a:rPr lang="it-IT" dirty="0" smtClean="0">
                <a:latin typeface="...Estrangelo Edessa"/>
              </a:rPr>
              <a:t>. </a:t>
            </a:r>
            <a:r>
              <a:rPr lang="it-IT" dirty="0" err="1" smtClean="0">
                <a:latin typeface="...Estrangelo Edessa"/>
              </a:rPr>
              <a:t>There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is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today</a:t>
            </a:r>
            <a:r>
              <a:rPr lang="it-IT" dirty="0" smtClean="0">
                <a:latin typeface="...Estrangelo Edessa"/>
              </a:rPr>
              <a:t> a </a:t>
            </a:r>
            <a:r>
              <a:rPr lang="it-IT" dirty="0" err="1" smtClean="0">
                <a:latin typeface="...Estrangelo Edessa"/>
              </a:rPr>
              <a:t>broad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acceptance</a:t>
            </a:r>
            <a:r>
              <a:rPr lang="it-IT" dirty="0" smtClean="0">
                <a:latin typeface="...Estrangelo Edessa"/>
              </a:rPr>
              <a:t> of a duty to pass </a:t>
            </a:r>
            <a:r>
              <a:rPr lang="it-IT" dirty="0" err="1" smtClean="0">
                <a:latin typeface="...Estrangelo Edessa"/>
              </a:rPr>
              <a:t>them</a:t>
            </a:r>
            <a:r>
              <a:rPr lang="it-IT" dirty="0" smtClean="0">
                <a:latin typeface="...Estrangelo Edessa"/>
              </a:rPr>
              <a:t> on to </a:t>
            </a:r>
            <a:r>
              <a:rPr lang="it-IT" dirty="0" err="1" smtClean="0">
                <a:latin typeface="...Estrangelo Edessa"/>
              </a:rPr>
              <a:t>our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successors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augmented</a:t>
            </a:r>
            <a:r>
              <a:rPr lang="it-IT" dirty="0" smtClean="0">
                <a:latin typeface="...Estrangelo Edessa"/>
              </a:rPr>
              <a:t> by the </a:t>
            </a:r>
            <a:r>
              <a:rPr lang="it-IT" dirty="0" err="1" smtClean="0">
                <a:latin typeface="...Estrangelo Edessa"/>
              </a:rPr>
              <a:t>creations</a:t>
            </a:r>
            <a:r>
              <a:rPr lang="it-IT" dirty="0" smtClean="0">
                <a:latin typeface="...Estrangelo Edessa"/>
              </a:rPr>
              <a:t> of the </a:t>
            </a:r>
            <a:r>
              <a:rPr lang="it-IT" dirty="0" err="1" smtClean="0">
                <a:latin typeface="...Estrangelo Edessa"/>
              </a:rPr>
              <a:t>present</a:t>
            </a:r>
            <a:r>
              <a:rPr lang="it-IT" dirty="0" smtClean="0">
                <a:latin typeface="...Estrangelo Edessa"/>
              </a:rPr>
              <a:t>» (</a:t>
            </a:r>
            <a:r>
              <a:rPr lang="it-IT" dirty="0" err="1" smtClean="0">
                <a:latin typeface="...Estrangelo Edessa"/>
              </a:rPr>
              <a:t>Prott</a:t>
            </a:r>
            <a:r>
              <a:rPr lang="it-IT" dirty="0" smtClean="0">
                <a:latin typeface="...Estrangelo Edessa"/>
              </a:rPr>
              <a:t> – </a:t>
            </a:r>
            <a:r>
              <a:rPr lang="it-IT" dirty="0" err="1" smtClean="0">
                <a:latin typeface="...Estrangelo Edessa"/>
              </a:rPr>
              <a:t>O’Keefe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quoted</a:t>
            </a:r>
            <a:r>
              <a:rPr lang="it-IT" dirty="0" smtClean="0">
                <a:latin typeface="...Estrangelo Edessa"/>
              </a:rPr>
              <a:t>, pag. 7).</a:t>
            </a:r>
          </a:p>
          <a:p>
            <a:pPr algn="just"/>
            <a:r>
              <a:rPr lang="it-IT" dirty="0" err="1" smtClean="0">
                <a:latin typeface="...Estrangelo Edessa"/>
              </a:rPr>
              <a:t>It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allows</a:t>
            </a:r>
            <a:r>
              <a:rPr lang="it-IT" dirty="0" smtClean="0">
                <a:latin typeface="...Estrangelo Edessa"/>
              </a:rPr>
              <a:t> to </a:t>
            </a:r>
            <a:r>
              <a:rPr lang="it-IT" dirty="0" err="1" smtClean="0">
                <a:latin typeface="...Estrangelo Edessa"/>
              </a:rPr>
              <a:t>counteract</a:t>
            </a:r>
            <a:r>
              <a:rPr lang="it-IT" dirty="0" smtClean="0">
                <a:latin typeface="...Estrangelo Edessa"/>
              </a:rPr>
              <a:t> the </a:t>
            </a:r>
            <a:r>
              <a:rPr lang="it-IT" dirty="0" err="1" smtClean="0">
                <a:latin typeface="...Estrangelo Edessa"/>
              </a:rPr>
              <a:t>growing</a:t>
            </a:r>
            <a:r>
              <a:rPr lang="it-IT" dirty="0" smtClean="0">
                <a:latin typeface="...Estrangelo Edessa"/>
              </a:rPr>
              <a:t> trend to </a:t>
            </a:r>
            <a:r>
              <a:rPr lang="it-IT" dirty="0" err="1" smtClean="0">
                <a:latin typeface="...Estrangelo Edessa"/>
              </a:rPr>
              <a:t>commoditization</a:t>
            </a:r>
            <a:r>
              <a:rPr lang="it-IT" dirty="0" smtClean="0">
                <a:latin typeface="...Estrangelo Edessa"/>
              </a:rPr>
              <a:t> of the cultural </a:t>
            </a:r>
            <a:r>
              <a:rPr lang="it-IT" dirty="0" err="1" smtClean="0">
                <a:latin typeface="...Estrangelo Edessa"/>
              </a:rPr>
              <a:t>manifestations</a:t>
            </a:r>
            <a:r>
              <a:rPr lang="it-IT" dirty="0" smtClean="0">
                <a:latin typeface="...Estrangelo Edessa"/>
              </a:rPr>
              <a:t>: </a:t>
            </a:r>
            <a:r>
              <a:rPr lang="it-IT" dirty="0" err="1" smtClean="0">
                <a:latin typeface="...Estrangelo Edessa"/>
              </a:rPr>
              <a:t>where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paintings</a:t>
            </a:r>
            <a:r>
              <a:rPr lang="it-IT" dirty="0" smtClean="0">
                <a:latin typeface="...Estrangelo Edessa"/>
              </a:rPr>
              <a:t> are </a:t>
            </a:r>
            <a:r>
              <a:rPr lang="it-IT" dirty="0" err="1" smtClean="0">
                <a:latin typeface="...Estrangelo Edessa"/>
              </a:rPr>
              <a:t>sold</a:t>
            </a:r>
            <a:r>
              <a:rPr lang="it-IT" dirty="0" smtClean="0">
                <a:latin typeface="...Estrangelo Edessa"/>
              </a:rPr>
              <a:t> for </a:t>
            </a:r>
            <a:r>
              <a:rPr lang="it-IT" dirty="0" err="1" smtClean="0">
                <a:latin typeface="...Estrangelo Edessa"/>
              </a:rPr>
              <a:t>tens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millions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dollars</a:t>
            </a:r>
            <a:r>
              <a:rPr lang="it-IT" dirty="0" smtClean="0">
                <a:latin typeface="...Estrangelo Edessa"/>
              </a:rPr>
              <a:t>; </a:t>
            </a:r>
            <a:r>
              <a:rPr lang="it-IT" dirty="0" err="1" smtClean="0">
                <a:latin typeface="...Estrangelo Edessa"/>
              </a:rPr>
              <a:t>where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scandals</a:t>
            </a:r>
            <a:r>
              <a:rPr lang="it-IT" dirty="0" smtClean="0">
                <a:latin typeface="...Estrangelo Edessa"/>
              </a:rPr>
              <a:t> involve art </a:t>
            </a:r>
            <a:r>
              <a:rPr lang="it-IT" dirty="0" err="1" smtClean="0">
                <a:latin typeface="...Estrangelo Edessa"/>
              </a:rPr>
              <a:t>secured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loans</a:t>
            </a:r>
            <a:r>
              <a:rPr lang="it-IT" dirty="0" smtClean="0">
                <a:latin typeface="...Estrangelo Edessa"/>
              </a:rPr>
              <a:t> in the </a:t>
            </a:r>
            <a:r>
              <a:rPr lang="it-IT" dirty="0" err="1" smtClean="0">
                <a:latin typeface="...Estrangelo Edessa"/>
              </a:rPr>
              <a:t>order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many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million</a:t>
            </a:r>
            <a:r>
              <a:rPr lang="it-IT" dirty="0" smtClean="0">
                <a:latin typeface="...Estrangelo Edessa"/>
              </a:rPr>
              <a:t> yen and some of the </a:t>
            </a:r>
            <a:r>
              <a:rPr lang="it-IT" dirty="0" err="1" smtClean="0">
                <a:latin typeface="...Estrangelo Edessa"/>
              </a:rPr>
              <a:t>nation’s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leading</a:t>
            </a:r>
            <a:r>
              <a:rPr lang="it-IT" dirty="0" smtClean="0">
                <a:latin typeface="...Estrangelo Edessa"/>
              </a:rPr>
              <a:t> commercial companies, are </a:t>
            </a:r>
            <a:r>
              <a:rPr lang="it-IT" dirty="0" err="1" smtClean="0">
                <a:latin typeface="...Estrangelo Edessa"/>
              </a:rPr>
              <a:t>consequences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damage</a:t>
            </a:r>
            <a:r>
              <a:rPr lang="it-IT" dirty="0" smtClean="0">
                <a:latin typeface="...Estrangelo Edessa"/>
              </a:rPr>
              <a:t>: the </a:t>
            </a:r>
            <a:r>
              <a:rPr lang="it-IT" dirty="0" err="1" smtClean="0">
                <a:latin typeface="...Estrangelo Edessa"/>
              </a:rPr>
              <a:t>destruction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sites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monuments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through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looting</a:t>
            </a:r>
            <a:r>
              <a:rPr lang="it-IT" dirty="0" smtClean="0">
                <a:latin typeface="...Estrangelo Edessa"/>
              </a:rPr>
              <a:t> to </a:t>
            </a:r>
            <a:r>
              <a:rPr lang="it-IT" dirty="0" err="1" smtClean="0">
                <a:latin typeface="...Estrangelo Edessa"/>
              </a:rPr>
              <a:t>support</a:t>
            </a:r>
            <a:r>
              <a:rPr lang="it-IT" dirty="0" smtClean="0">
                <a:latin typeface="...Estrangelo Edessa"/>
              </a:rPr>
              <a:t> the market; the </a:t>
            </a:r>
            <a:r>
              <a:rPr lang="it-IT" dirty="0" err="1" smtClean="0">
                <a:latin typeface="...Estrangelo Edessa"/>
              </a:rPr>
              <a:t>universal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different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value</a:t>
            </a:r>
            <a:r>
              <a:rPr lang="it-IT" dirty="0" smtClean="0">
                <a:latin typeface="...Estrangelo Edessa"/>
              </a:rPr>
              <a:t> of «cultural </a:t>
            </a:r>
            <a:r>
              <a:rPr lang="it-IT" dirty="0" err="1" smtClean="0">
                <a:latin typeface="...Estrangelo Edessa"/>
              </a:rPr>
              <a:t>heritage</a:t>
            </a:r>
            <a:r>
              <a:rPr lang="it-IT" dirty="0" smtClean="0">
                <a:latin typeface="...Estrangelo Edessa"/>
              </a:rPr>
              <a:t>» can help to </a:t>
            </a:r>
            <a:r>
              <a:rPr lang="it-IT" dirty="0" err="1" smtClean="0">
                <a:latin typeface="...Estrangelo Edessa"/>
              </a:rPr>
              <a:t>counteract</a:t>
            </a:r>
            <a:r>
              <a:rPr lang="it-IT" dirty="0" smtClean="0">
                <a:latin typeface="...Estrangelo Edessa"/>
              </a:rPr>
              <a:t>;</a:t>
            </a:r>
          </a:p>
          <a:p>
            <a:pPr algn="just"/>
            <a:r>
              <a:rPr lang="it-IT" dirty="0" err="1" smtClean="0">
                <a:latin typeface="...Estrangelo Edessa"/>
              </a:rPr>
              <a:t>It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recollects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different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manifestations</a:t>
            </a:r>
            <a:r>
              <a:rPr lang="it-IT" dirty="0" smtClean="0">
                <a:latin typeface="...Estrangelo Edessa"/>
              </a:rPr>
              <a:t> of culture: </a:t>
            </a:r>
            <a:r>
              <a:rPr lang="it-IT" dirty="0" err="1" smtClean="0">
                <a:latin typeface="...Estrangelo Edessa"/>
              </a:rPr>
              <a:t>not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only</a:t>
            </a:r>
            <a:r>
              <a:rPr lang="it-IT" dirty="0" smtClean="0">
                <a:latin typeface="...Estrangelo Edessa"/>
              </a:rPr>
              <a:t> art and </a:t>
            </a:r>
            <a:r>
              <a:rPr lang="it-IT" dirty="0" err="1" smtClean="0">
                <a:latin typeface="...Estrangelo Edessa"/>
              </a:rPr>
              <a:t>monuments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but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also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intangible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manifestations</a:t>
            </a:r>
            <a:r>
              <a:rPr lang="it-IT" dirty="0" smtClean="0">
                <a:latin typeface="...Estrangelo Edessa"/>
              </a:rPr>
              <a:t>: folklore, music, </a:t>
            </a:r>
            <a:r>
              <a:rPr lang="it-IT" dirty="0" err="1" smtClean="0">
                <a:latin typeface="...Estrangelo Edessa"/>
              </a:rPr>
              <a:t>literature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rituals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ceremonies</a:t>
            </a:r>
            <a:r>
              <a:rPr lang="it-IT" dirty="0" smtClean="0">
                <a:latin typeface="...Estrangelo Edessa"/>
              </a:rPr>
              <a:t>. </a:t>
            </a:r>
            <a:r>
              <a:rPr lang="it-IT" dirty="0" err="1" smtClean="0">
                <a:latin typeface="...Estrangelo Edessa"/>
              </a:rPr>
              <a:t>These</a:t>
            </a:r>
            <a:r>
              <a:rPr lang="it-IT" dirty="0" smtClean="0">
                <a:latin typeface="...Estrangelo Edessa"/>
              </a:rPr>
              <a:t> – </a:t>
            </a:r>
            <a:r>
              <a:rPr lang="it-IT" dirty="0" err="1" smtClean="0">
                <a:latin typeface="...Estrangelo Edessa"/>
              </a:rPr>
              <a:t>apart</a:t>
            </a:r>
            <a:r>
              <a:rPr lang="it-IT" dirty="0" smtClean="0">
                <a:latin typeface="...Estrangelo Edessa"/>
              </a:rPr>
              <a:t> from the </a:t>
            </a:r>
            <a:r>
              <a:rPr lang="it-IT" dirty="0" err="1" smtClean="0">
                <a:latin typeface="...Estrangelo Edessa"/>
              </a:rPr>
              <a:t>rules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around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copywright</a:t>
            </a:r>
            <a:r>
              <a:rPr lang="it-IT" dirty="0" smtClean="0">
                <a:latin typeface="...Estrangelo Edessa"/>
              </a:rPr>
              <a:t> – are </a:t>
            </a:r>
            <a:r>
              <a:rPr lang="it-IT" dirty="0" err="1" smtClean="0">
                <a:latin typeface="...Estrangelo Edessa"/>
              </a:rPr>
              <a:t>forms</a:t>
            </a:r>
            <a:r>
              <a:rPr lang="it-IT" dirty="0" smtClean="0">
                <a:latin typeface="...Estrangelo Edessa"/>
              </a:rPr>
              <a:t> of culture </a:t>
            </a:r>
            <a:r>
              <a:rPr lang="it-IT" dirty="0" err="1" smtClean="0">
                <a:latin typeface="...Estrangelo Edessa"/>
              </a:rPr>
              <a:t>difficult</a:t>
            </a:r>
            <a:r>
              <a:rPr lang="it-IT" dirty="0" smtClean="0">
                <a:latin typeface="...Estrangelo Edessa"/>
              </a:rPr>
              <a:t> to be </a:t>
            </a:r>
            <a:r>
              <a:rPr lang="it-IT" dirty="0" err="1" smtClean="0">
                <a:latin typeface="...Estrangelo Edessa"/>
              </a:rPr>
              <a:t>considered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protected</a:t>
            </a:r>
            <a:r>
              <a:rPr lang="it-IT" dirty="0" smtClean="0">
                <a:latin typeface="...Estrangelo Edessa"/>
              </a:rPr>
              <a:t> by the </a:t>
            </a:r>
            <a:r>
              <a:rPr lang="it-IT" dirty="0" err="1" smtClean="0">
                <a:latin typeface="...Estrangelo Edessa"/>
              </a:rPr>
              <a:t>concept</a:t>
            </a:r>
            <a:r>
              <a:rPr lang="it-IT" dirty="0" smtClean="0">
                <a:latin typeface="...Estrangelo Edessa"/>
              </a:rPr>
              <a:t> of law. The </a:t>
            </a:r>
            <a:r>
              <a:rPr lang="it-IT" dirty="0" err="1" smtClean="0">
                <a:latin typeface="...Estrangelo Edessa"/>
              </a:rPr>
              <a:t>concept</a:t>
            </a:r>
            <a:r>
              <a:rPr lang="it-IT" dirty="0" smtClean="0">
                <a:latin typeface="...Estrangelo Edessa"/>
              </a:rPr>
              <a:t> of cultural </a:t>
            </a:r>
            <a:r>
              <a:rPr lang="it-IT" dirty="0" err="1" smtClean="0">
                <a:latin typeface="...Estrangelo Edessa"/>
              </a:rPr>
              <a:t>heritage</a:t>
            </a:r>
            <a:r>
              <a:rPr lang="it-IT" dirty="0" smtClean="0">
                <a:latin typeface="...Estrangelo Edessa"/>
              </a:rPr>
              <a:t> can help to </a:t>
            </a:r>
            <a:r>
              <a:rPr lang="it-IT" dirty="0" err="1" smtClean="0">
                <a:latin typeface="...Estrangelo Edessa"/>
              </a:rPr>
              <a:t>give</a:t>
            </a:r>
            <a:r>
              <a:rPr lang="it-IT" dirty="0" smtClean="0">
                <a:latin typeface="...Estrangelo Edessa"/>
              </a:rPr>
              <a:t> a </a:t>
            </a:r>
            <a:r>
              <a:rPr lang="it-IT" dirty="0" err="1" smtClean="0">
                <a:latin typeface="...Estrangelo Edessa"/>
              </a:rPr>
              <a:t>coherent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system</a:t>
            </a:r>
            <a:r>
              <a:rPr lang="it-IT" dirty="0" smtClean="0">
                <a:latin typeface="...Estrangelo Edessa"/>
              </a:rPr>
              <a:t> of law to be </a:t>
            </a:r>
            <a:r>
              <a:rPr lang="it-IT" dirty="0" err="1" smtClean="0">
                <a:latin typeface="...Estrangelo Edessa"/>
              </a:rPr>
              <a:t>applied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taking</a:t>
            </a:r>
            <a:r>
              <a:rPr lang="it-IT" dirty="0" smtClean="0">
                <a:latin typeface="...Estrangelo Edessa"/>
              </a:rPr>
              <a:t> account of the </a:t>
            </a:r>
            <a:r>
              <a:rPr lang="it-IT" dirty="0" err="1" smtClean="0">
                <a:latin typeface="...Estrangelo Edessa"/>
              </a:rPr>
              <a:t>peculiar</a:t>
            </a:r>
            <a:r>
              <a:rPr lang="it-IT" dirty="0" smtClean="0">
                <a:latin typeface="...Estrangelo Edessa"/>
              </a:rPr>
              <a:t> nature and </a:t>
            </a:r>
            <a:r>
              <a:rPr lang="it-IT" dirty="0" err="1" smtClean="0">
                <a:latin typeface="...Estrangelo Edessa"/>
              </a:rPr>
              <a:t>requirements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those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manifestations</a:t>
            </a:r>
            <a:r>
              <a:rPr lang="it-IT" dirty="0" smtClean="0">
                <a:latin typeface="...Estrangelo Edessa"/>
              </a:rPr>
              <a:t>. </a:t>
            </a:r>
            <a:endParaRPr lang="it-IT" dirty="0">
              <a:latin typeface="...Estrangelo Edessa"/>
            </a:endParaRPr>
          </a:p>
        </p:txBody>
      </p:sp>
    </p:spTree>
    <p:extLst>
      <p:ext uri="{BB962C8B-B14F-4D97-AF65-F5344CB8AC3E}">
        <p14:creationId xmlns:p14="http://schemas.microsoft.com/office/powerpoint/2010/main" val="97029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...Estrangelo Edessa"/>
              </a:rPr>
              <a:t>…in </a:t>
            </a:r>
            <a:r>
              <a:rPr lang="it-IT" dirty="0" err="1" smtClean="0">
                <a:latin typeface="...Estrangelo Edessa"/>
              </a:rPr>
              <a:t>other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words</a:t>
            </a:r>
            <a:r>
              <a:rPr lang="it-IT" dirty="0" smtClean="0">
                <a:latin typeface="...Estrangelo Edessa"/>
              </a:rPr>
              <a:t>…</a:t>
            </a:r>
            <a:endParaRPr lang="it-IT" dirty="0">
              <a:latin typeface="...Estrangelo Edess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latin typeface="...Estrangelo Edessa"/>
              </a:rPr>
              <a:t>Cultural Heritage </a:t>
            </a:r>
            <a:r>
              <a:rPr lang="it-IT" dirty="0" err="1" smtClean="0">
                <a:latin typeface="...Estrangelo Edessa"/>
              </a:rPr>
              <a:t>is</a:t>
            </a:r>
            <a:r>
              <a:rPr lang="it-IT" dirty="0" smtClean="0">
                <a:latin typeface="...Estrangelo Edessa"/>
              </a:rPr>
              <a:t> a </a:t>
            </a:r>
            <a:r>
              <a:rPr lang="it-IT" dirty="0" err="1" smtClean="0">
                <a:latin typeface="...Estrangelo Edessa"/>
              </a:rPr>
              <a:t>concept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that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gives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unity</a:t>
            </a:r>
            <a:r>
              <a:rPr lang="it-IT" dirty="0" smtClean="0">
                <a:latin typeface="...Estrangelo Edessa"/>
              </a:rPr>
              <a:t> to the </a:t>
            </a:r>
            <a:r>
              <a:rPr lang="it-IT" dirty="0" err="1" smtClean="0">
                <a:latin typeface="...Estrangelo Edessa"/>
              </a:rPr>
              <a:t>fragmented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concept</a:t>
            </a:r>
            <a:r>
              <a:rPr lang="it-IT" dirty="0" smtClean="0">
                <a:latin typeface="...Estrangelo Edessa"/>
              </a:rPr>
              <a:t> of «fine </a:t>
            </a:r>
            <a:r>
              <a:rPr lang="it-IT" dirty="0" err="1" smtClean="0">
                <a:latin typeface="...Estrangelo Edessa"/>
              </a:rPr>
              <a:t>arts</a:t>
            </a:r>
            <a:r>
              <a:rPr lang="it-IT" dirty="0" smtClean="0">
                <a:latin typeface="...Estrangelo Edessa"/>
              </a:rPr>
              <a:t>»</a:t>
            </a:r>
          </a:p>
          <a:p>
            <a:pPr algn="just"/>
            <a:r>
              <a:rPr lang="it-IT" dirty="0" smtClean="0">
                <a:latin typeface="...Estrangelo Edessa"/>
              </a:rPr>
              <a:t>Cultural Heritage </a:t>
            </a:r>
            <a:r>
              <a:rPr lang="it-IT" dirty="0" err="1" smtClean="0">
                <a:latin typeface="...Estrangelo Edessa"/>
              </a:rPr>
              <a:t>is</a:t>
            </a:r>
            <a:r>
              <a:rPr lang="it-IT" dirty="0" smtClean="0">
                <a:latin typeface="...Estrangelo Edessa"/>
              </a:rPr>
              <a:t> a </a:t>
            </a:r>
            <a:r>
              <a:rPr lang="it-IT" dirty="0" err="1" smtClean="0">
                <a:latin typeface="...Estrangelo Edessa"/>
              </a:rPr>
              <a:t>concept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that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moves</a:t>
            </a:r>
            <a:r>
              <a:rPr lang="it-IT" dirty="0" smtClean="0">
                <a:latin typeface="...Estrangelo Edessa"/>
              </a:rPr>
              <a:t> from a </a:t>
            </a:r>
            <a:r>
              <a:rPr lang="it-IT" dirty="0" err="1" smtClean="0">
                <a:latin typeface="...Estrangelo Edessa"/>
              </a:rPr>
              <a:t>merely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aesthetic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meaning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point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view</a:t>
            </a:r>
            <a:r>
              <a:rPr lang="it-IT" dirty="0" smtClean="0">
                <a:latin typeface="...Estrangelo Edessa"/>
              </a:rPr>
              <a:t> to a cultural and </a:t>
            </a:r>
            <a:r>
              <a:rPr lang="it-IT" dirty="0" err="1" smtClean="0">
                <a:latin typeface="...Estrangelo Edessa"/>
              </a:rPr>
              <a:t>civil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meaning</a:t>
            </a:r>
            <a:endParaRPr lang="it-IT" dirty="0" smtClean="0">
              <a:latin typeface="...Estrangelo Edessa"/>
            </a:endParaRPr>
          </a:p>
          <a:p>
            <a:pPr algn="just"/>
            <a:r>
              <a:rPr lang="it-IT" dirty="0" smtClean="0">
                <a:latin typeface="...Estrangelo Edessa"/>
              </a:rPr>
              <a:t>Cultural Heritage </a:t>
            </a:r>
            <a:r>
              <a:rPr lang="it-IT" dirty="0" err="1" smtClean="0">
                <a:latin typeface="...Estrangelo Edessa"/>
              </a:rPr>
              <a:t>is</a:t>
            </a:r>
            <a:r>
              <a:rPr lang="it-IT" dirty="0" smtClean="0">
                <a:latin typeface="...Estrangelo Edessa"/>
              </a:rPr>
              <a:t> a </a:t>
            </a:r>
            <a:r>
              <a:rPr lang="it-IT" dirty="0" err="1" smtClean="0">
                <a:latin typeface="...Estrangelo Edessa"/>
              </a:rPr>
              <a:t>concept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that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moves</a:t>
            </a:r>
            <a:r>
              <a:rPr lang="it-IT" dirty="0" smtClean="0">
                <a:latin typeface="...Estrangelo Edessa"/>
              </a:rPr>
              <a:t> from a </a:t>
            </a:r>
            <a:r>
              <a:rPr lang="it-IT" dirty="0" err="1" smtClean="0">
                <a:latin typeface="...Estrangelo Edessa"/>
              </a:rPr>
              <a:t>merely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material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conceptualization</a:t>
            </a:r>
            <a:r>
              <a:rPr lang="it-IT" dirty="0" smtClean="0">
                <a:latin typeface="...Estrangelo Edessa"/>
              </a:rPr>
              <a:t> to an </a:t>
            </a:r>
            <a:r>
              <a:rPr lang="it-IT" dirty="0" err="1" smtClean="0">
                <a:latin typeface="...Estrangelo Edessa"/>
              </a:rPr>
              <a:t>immaterial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one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considering</a:t>
            </a:r>
            <a:r>
              <a:rPr lang="it-IT" dirty="0" smtClean="0">
                <a:latin typeface="...Estrangelo Edessa"/>
              </a:rPr>
              <a:t> – </a:t>
            </a:r>
            <a:r>
              <a:rPr lang="it-IT" dirty="0" err="1" smtClean="0">
                <a:latin typeface="...Estrangelo Edessa"/>
              </a:rPr>
              <a:t>together</a:t>
            </a:r>
            <a:r>
              <a:rPr lang="it-IT" dirty="0" smtClean="0">
                <a:latin typeface="...Estrangelo Edessa"/>
              </a:rPr>
              <a:t> with </a:t>
            </a:r>
            <a:r>
              <a:rPr lang="it-IT" dirty="0" err="1" smtClean="0">
                <a:latin typeface="...Estrangelo Edessa"/>
              </a:rPr>
              <a:t>objects</a:t>
            </a:r>
            <a:r>
              <a:rPr lang="it-IT" dirty="0" smtClean="0">
                <a:latin typeface="...Estrangelo Edessa"/>
              </a:rPr>
              <a:t> – </a:t>
            </a:r>
            <a:r>
              <a:rPr lang="it-IT" dirty="0" err="1" smtClean="0">
                <a:latin typeface="...Estrangelo Edessa"/>
              </a:rPr>
              <a:t>also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activities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manifestations</a:t>
            </a:r>
            <a:endParaRPr lang="it-IT" dirty="0">
              <a:latin typeface="...Estrangelo Edessa"/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6590805" y="4607626"/>
            <a:ext cx="35626" cy="10212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6250646" y="5807034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i="1" dirty="0" err="1" smtClean="0">
                <a:solidFill>
                  <a:schemeClr val="accent1"/>
                </a:solidFill>
                <a:latin typeface="...Estrangelo Edessa"/>
              </a:rPr>
              <a:t>It</a:t>
            </a:r>
            <a:r>
              <a:rPr lang="it-IT" i="1" dirty="0" smtClean="0">
                <a:solidFill>
                  <a:schemeClr val="accent1"/>
                </a:solidFill>
                <a:latin typeface="...Estrangelo Edessa"/>
              </a:rPr>
              <a:t> </a:t>
            </a:r>
            <a:r>
              <a:rPr lang="it-IT" i="1" dirty="0" err="1" smtClean="0">
                <a:solidFill>
                  <a:schemeClr val="accent1"/>
                </a:solidFill>
                <a:latin typeface="...Estrangelo Edessa"/>
              </a:rPr>
              <a:t>is</a:t>
            </a:r>
            <a:r>
              <a:rPr lang="it-IT" i="1" dirty="0" smtClean="0">
                <a:solidFill>
                  <a:schemeClr val="accent1"/>
                </a:solidFill>
                <a:latin typeface="...Estrangelo Edessa"/>
              </a:rPr>
              <a:t> an </a:t>
            </a:r>
            <a:r>
              <a:rPr lang="it-IT" i="1" dirty="0" err="1" smtClean="0">
                <a:solidFill>
                  <a:schemeClr val="accent1"/>
                </a:solidFill>
                <a:latin typeface="...Estrangelo Edessa"/>
              </a:rPr>
              <a:t>element</a:t>
            </a:r>
            <a:r>
              <a:rPr lang="it-IT" i="1" dirty="0" smtClean="0">
                <a:solidFill>
                  <a:schemeClr val="accent1"/>
                </a:solidFill>
                <a:latin typeface="...Estrangelo Edessa"/>
              </a:rPr>
              <a:t> of </a:t>
            </a:r>
            <a:r>
              <a:rPr lang="it-IT" i="1" dirty="0" err="1" smtClean="0">
                <a:solidFill>
                  <a:schemeClr val="accent1"/>
                </a:solidFill>
                <a:latin typeface="...Estrangelo Edessa"/>
              </a:rPr>
              <a:t>innovation</a:t>
            </a:r>
            <a:endParaRPr lang="it-IT" i="1" dirty="0">
              <a:solidFill>
                <a:schemeClr val="accent1"/>
              </a:solidFill>
              <a:latin typeface="...Estrangelo Edessa"/>
            </a:endParaRPr>
          </a:p>
        </p:txBody>
      </p:sp>
    </p:spTree>
    <p:extLst>
      <p:ext uri="{BB962C8B-B14F-4D97-AF65-F5344CB8AC3E}">
        <p14:creationId xmlns:p14="http://schemas.microsoft.com/office/powerpoint/2010/main" val="311775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i="1" dirty="0" smtClean="0">
                <a:latin typeface="...Estrangelo Edessa"/>
              </a:rPr>
              <a:t>…</a:t>
            </a:r>
            <a:r>
              <a:rPr lang="it-IT" i="1" dirty="0" err="1" smtClean="0">
                <a:latin typeface="...Estrangelo Edessa"/>
              </a:rPr>
              <a:t>summarizing</a:t>
            </a:r>
            <a:r>
              <a:rPr lang="it-IT" i="1" dirty="0" smtClean="0">
                <a:latin typeface="...Estrangelo Edessa"/>
              </a:rPr>
              <a:t>…</a:t>
            </a:r>
            <a:endParaRPr lang="it-IT" i="1" dirty="0">
              <a:latin typeface="...Estrangelo Edess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t-IT" dirty="0" smtClean="0">
                <a:latin typeface="...Estrangelo Edessa"/>
              </a:rPr>
              <a:t>1) Cultural Heritage </a:t>
            </a:r>
            <a:r>
              <a:rPr lang="it-IT" dirty="0" err="1" smtClean="0">
                <a:latin typeface="...Estrangelo Edessa"/>
              </a:rPr>
              <a:t>is</a:t>
            </a:r>
            <a:r>
              <a:rPr lang="it-IT" dirty="0" smtClean="0">
                <a:latin typeface="...Estrangelo Edessa"/>
              </a:rPr>
              <a:t> a </a:t>
            </a:r>
            <a:r>
              <a:rPr lang="it-IT" dirty="0" err="1" smtClean="0">
                <a:latin typeface="...Estrangelo Edessa"/>
              </a:rPr>
              <a:t>complex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multifaceted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concept</a:t>
            </a:r>
            <a:endParaRPr lang="it-IT" dirty="0" smtClean="0">
              <a:latin typeface="...Estrangelo Edessa"/>
            </a:endParaRPr>
          </a:p>
          <a:p>
            <a:pPr algn="just"/>
            <a:r>
              <a:rPr lang="it-IT" dirty="0" smtClean="0">
                <a:latin typeface="...Estrangelo Edessa"/>
              </a:rPr>
              <a:t>2) Cultural Heritage </a:t>
            </a:r>
            <a:r>
              <a:rPr lang="it-IT" dirty="0" err="1" smtClean="0">
                <a:latin typeface="...Estrangelo Edessa"/>
              </a:rPr>
              <a:t>is</a:t>
            </a:r>
            <a:r>
              <a:rPr lang="it-IT" dirty="0" smtClean="0">
                <a:latin typeface="...Estrangelo Edessa"/>
              </a:rPr>
              <a:t> a </a:t>
            </a:r>
            <a:r>
              <a:rPr lang="it-IT" dirty="0" err="1" smtClean="0">
                <a:latin typeface="...Estrangelo Edessa"/>
              </a:rPr>
              <a:t>very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recent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concept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coming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through</a:t>
            </a:r>
            <a:r>
              <a:rPr lang="it-IT" dirty="0" smtClean="0">
                <a:latin typeface="...Estrangelo Edessa"/>
              </a:rPr>
              <a:t> a </a:t>
            </a:r>
            <a:r>
              <a:rPr lang="it-IT" dirty="0" err="1" smtClean="0">
                <a:latin typeface="...Estrangelo Edessa"/>
              </a:rPr>
              <a:t>difficult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historical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evolution</a:t>
            </a:r>
            <a:endParaRPr lang="it-IT" dirty="0" smtClean="0">
              <a:latin typeface="...Estrangelo Edessa"/>
            </a:endParaRPr>
          </a:p>
          <a:p>
            <a:pPr algn="just"/>
            <a:r>
              <a:rPr lang="it-IT" dirty="0" smtClean="0">
                <a:latin typeface="...Estrangelo Edessa"/>
              </a:rPr>
              <a:t>3) Cultural Heritage </a:t>
            </a:r>
            <a:r>
              <a:rPr lang="it-IT" dirty="0" err="1" smtClean="0">
                <a:latin typeface="...Estrangelo Edessa"/>
              </a:rPr>
              <a:t>includes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gives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unity</a:t>
            </a:r>
            <a:r>
              <a:rPr lang="it-IT" dirty="0" smtClean="0">
                <a:latin typeface="...Estrangelo Edessa"/>
              </a:rPr>
              <a:t> to </a:t>
            </a:r>
            <a:r>
              <a:rPr lang="it-IT" dirty="0" err="1" smtClean="0">
                <a:latin typeface="...Estrangelo Edessa"/>
              </a:rPr>
              <a:t>different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categories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sources</a:t>
            </a:r>
            <a:r>
              <a:rPr lang="it-IT" dirty="0" smtClean="0">
                <a:latin typeface="...Estrangelo Edessa"/>
              </a:rPr>
              <a:t> to be </a:t>
            </a:r>
            <a:r>
              <a:rPr lang="it-IT" dirty="0" err="1" smtClean="0">
                <a:latin typeface="...Estrangelo Edessa"/>
              </a:rPr>
              <a:t>protected</a:t>
            </a:r>
            <a:endParaRPr lang="it-IT" dirty="0" smtClean="0">
              <a:latin typeface="...Estrangelo Edessa"/>
            </a:endParaRPr>
          </a:p>
          <a:p>
            <a:pPr algn="just"/>
            <a:r>
              <a:rPr lang="it-IT" dirty="0" smtClean="0">
                <a:latin typeface="...Estrangelo Edessa"/>
              </a:rPr>
              <a:t>4) Cultural Heritage </a:t>
            </a:r>
            <a:r>
              <a:rPr lang="it-IT" dirty="0" err="1" smtClean="0">
                <a:latin typeface="...Estrangelo Edessa"/>
              </a:rPr>
              <a:t>represent</a:t>
            </a:r>
            <a:r>
              <a:rPr lang="it-IT" dirty="0" smtClean="0">
                <a:latin typeface="...Estrangelo Edessa"/>
              </a:rPr>
              <a:t> the last </a:t>
            </a:r>
            <a:r>
              <a:rPr lang="it-IT" dirty="0" err="1" smtClean="0">
                <a:latin typeface="...Estrangelo Edessa"/>
              </a:rPr>
              <a:t>result</a:t>
            </a:r>
            <a:r>
              <a:rPr lang="it-IT" dirty="0" smtClean="0">
                <a:latin typeface="...Estrangelo Edessa"/>
              </a:rPr>
              <a:t> of a </a:t>
            </a:r>
            <a:r>
              <a:rPr lang="it-IT" dirty="0" err="1" smtClean="0">
                <a:latin typeface="...Estrangelo Edessa"/>
              </a:rPr>
              <a:t>terminological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evolution</a:t>
            </a:r>
            <a:endParaRPr lang="it-IT" dirty="0" smtClean="0">
              <a:latin typeface="...Estrangelo Edessa"/>
            </a:endParaRPr>
          </a:p>
          <a:p>
            <a:pPr algn="just"/>
            <a:r>
              <a:rPr lang="it-IT" dirty="0" smtClean="0">
                <a:latin typeface="...Estrangelo Edessa"/>
              </a:rPr>
              <a:t>5) Cultural Heritage </a:t>
            </a:r>
            <a:r>
              <a:rPr lang="it-IT" dirty="0" err="1" smtClean="0">
                <a:latin typeface="...Estrangelo Edessa"/>
              </a:rPr>
              <a:t>is</a:t>
            </a:r>
            <a:r>
              <a:rPr lang="it-IT" dirty="0" smtClean="0">
                <a:latin typeface="...Estrangelo Edessa"/>
              </a:rPr>
              <a:t> a </a:t>
            </a:r>
            <a:r>
              <a:rPr lang="it-IT" dirty="0" err="1" smtClean="0">
                <a:latin typeface="...Estrangelo Edessa"/>
              </a:rPr>
              <a:t>concept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that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moves</a:t>
            </a:r>
            <a:r>
              <a:rPr lang="it-IT" dirty="0" smtClean="0">
                <a:latin typeface="...Estrangelo Edessa"/>
              </a:rPr>
              <a:t> from a </a:t>
            </a:r>
            <a:r>
              <a:rPr lang="it-IT" dirty="0" err="1" smtClean="0">
                <a:latin typeface="...Estrangelo Edessa"/>
              </a:rPr>
              <a:t>material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aesthetic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meaning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approach</a:t>
            </a:r>
            <a:r>
              <a:rPr lang="it-IT" dirty="0" smtClean="0">
                <a:latin typeface="...Estrangelo Edessa"/>
              </a:rPr>
              <a:t> to a more inclusive </a:t>
            </a:r>
            <a:r>
              <a:rPr lang="it-IT" dirty="0" err="1" smtClean="0">
                <a:latin typeface="...Estrangelo Edessa"/>
              </a:rPr>
              <a:t>material-immaterial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civil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meaning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approach</a:t>
            </a:r>
            <a:endParaRPr lang="it-IT" dirty="0" smtClean="0">
              <a:latin typeface="...Estrangelo Edessa"/>
            </a:endParaRPr>
          </a:p>
          <a:p>
            <a:pPr algn="just"/>
            <a:r>
              <a:rPr lang="it-IT" dirty="0" smtClean="0">
                <a:latin typeface="...Estrangelo Edessa"/>
              </a:rPr>
              <a:t>6) Cultural Heritage </a:t>
            </a:r>
            <a:r>
              <a:rPr lang="it-IT" dirty="0" err="1" smtClean="0">
                <a:latin typeface="...Estrangelo Edessa"/>
              </a:rPr>
              <a:t>is</a:t>
            </a:r>
            <a:r>
              <a:rPr lang="it-IT" dirty="0" smtClean="0">
                <a:latin typeface="...Estrangelo Edessa"/>
              </a:rPr>
              <a:t> a </a:t>
            </a:r>
            <a:r>
              <a:rPr lang="it-IT" dirty="0" err="1" smtClean="0">
                <a:latin typeface="...Estrangelo Edessa"/>
              </a:rPr>
              <a:t>concept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deeply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linked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defined</a:t>
            </a:r>
            <a:r>
              <a:rPr lang="it-IT" dirty="0" smtClean="0">
                <a:latin typeface="...Estrangelo Edessa"/>
              </a:rPr>
              <a:t> by law </a:t>
            </a:r>
            <a:r>
              <a:rPr lang="it-IT" dirty="0" err="1" smtClean="0">
                <a:latin typeface="...Estrangelo Edessa"/>
              </a:rPr>
              <a:t>together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against</a:t>
            </a:r>
            <a:r>
              <a:rPr lang="it-IT" dirty="0" smtClean="0">
                <a:latin typeface="...Estrangelo Edessa"/>
              </a:rPr>
              <a:t> private </a:t>
            </a:r>
            <a:r>
              <a:rPr lang="it-IT" dirty="0" err="1" smtClean="0">
                <a:latin typeface="...Estrangelo Edessa"/>
              </a:rPr>
              <a:t>property</a:t>
            </a:r>
            <a:endParaRPr lang="it-IT" dirty="0" smtClean="0">
              <a:latin typeface="...Estrangelo Edessa"/>
            </a:endParaRPr>
          </a:p>
          <a:p>
            <a:pPr marL="0" indent="0" algn="just">
              <a:buNone/>
            </a:pPr>
            <a:r>
              <a:rPr lang="it-IT" u="sng" dirty="0" err="1" smtClean="0">
                <a:latin typeface="...Estrangelo Edessa"/>
              </a:rPr>
              <a:t>Keywords</a:t>
            </a:r>
            <a:r>
              <a:rPr lang="it-IT" u="sng" dirty="0" smtClean="0">
                <a:latin typeface="...Estrangelo Edessa"/>
              </a:rPr>
              <a:t>: </a:t>
            </a:r>
            <a:endParaRPr lang="it-IT" u="sng" dirty="0" smtClean="0">
              <a:solidFill>
                <a:schemeClr val="accent1"/>
              </a:solidFill>
              <a:latin typeface="...Estrangelo Edessa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835730" y="554189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accent1"/>
                </a:solidFill>
                <a:latin typeface="...Estrangelo Edessa"/>
              </a:rPr>
              <a:t>Culture</a:t>
            </a:r>
            <a:endParaRPr lang="it-IT" i="1" dirty="0">
              <a:solidFill>
                <a:schemeClr val="accent1"/>
              </a:solidFill>
              <a:latin typeface="...Estrangelo Edessa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940135" y="5562951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accent1"/>
                </a:solidFill>
                <a:latin typeface="...Estrangelo Edessa"/>
              </a:rPr>
              <a:t>Heritage</a:t>
            </a:r>
            <a:endParaRPr lang="it-IT" i="1" dirty="0">
              <a:solidFill>
                <a:schemeClr val="accent1"/>
              </a:solidFill>
              <a:latin typeface="...Estrangelo Edessa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258295" y="5569447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accent1"/>
                </a:solidFill>
                <a:latin typeface="...Estrangelo Edessa"/>
              </a:rPr>
              <a:t>Social </a:t>
            </a:r>
            <a:r>
              <a:rPr lang="it-IT" i="1" dirty="0" err="1" smtClean="0">
                <a:solidFill>
                  <a:schemeClr val="accent1"/>
                </a:solidFill>
                <a:latin typeface="...Estrangelo Edessa"/>
              </a:rPr>
              <a:t>goods</a:t>
            </a:r>
            <a:r>
              <a:rPr lang="it-IT" i="1" dirty="0" smtClean="0">
                <a:solidFill>
                  <a:schemeClr val="accent1"/>
                </a:solidFill>
                <a:latin typeface="...Estrangelo Edessa"/>
              </a:rPr>
              <a:t>/</a:t>
            </a:r>
            <a:r>
              <a:rPr lang="it-IT" i="1" dirty="0" err="1" smtClean="0">
                <a:solidFill>
                  <a:schemeClr val="accent1"/>
                </a:solidFill>
                <a:latin typeface="...Estrangelo Edessa"/>
              </a:rPr>
              <a:t>needs</a:t>
            </a:r>
            <a:endParaRPr lang="it-IT" i="1" dirty="0">
              <a:solidFill>
                <a:schemeClr val="accent1"/>
              </a:solidFill>
              <a:latin typeface="...Estrangelo Edessa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847117" y="5575943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solidFill>
                  <a:schemeClr val="accent1"/>
                </a:solidFill>
                <a:latin typeface="...Estrangelo Edessa"/>
              </a:rPr>
              <a:t>Property</a:t>
            </a:r>
            <a:endParaRPr lang="it-IT" i="1" dirty="0">
              <a:solidFill>
                <a:schemeClr val="accent1"/>
              </a:solidFill>
              <a:latin typeface="...Estrangelo Edessa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0202235" y="557594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accent1"/>
                </a:solidFill>
                <a:latin typeface="...Estrangelo Edessa"/>
              </a:rPr>
              <a:t>Law</a:t>
            </a:r>
            <a:endParaRPr lang="it-IT" i="1" dirty="0">
              <a:solidFill>
                <a:schemeClr val="accent1"/>
              </a:solidFill>
              <a:latin typeface="...Estrangelo Edessa"/>
            </a:endParaRPr>
          </a:p>
        </p:txBody>
      </p:sp>
    </p:spTree>
    <p:extLst>
      <p:ext uri="{BB962C8B-B14F-4D97-AF65-F5344CB8AC3E}">
        <p14:creationId xmlns:p14="http://schemas.microsoft.com/office/powerpoint/2010/main" val="18837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...Estrangelo Edessa"/>
              </a:rPr>
              <a:t>Cultural Heritage: a </a:t>
            </a:r>
            <a:r>
              <a:rPr lang="it-IT" dirty="0" err="1" smtClean="0">
                <a:latin typeface="...Estrangelo Edessa"/>
              </a:rPr>
              <a:t>problem</a:t>
            </a:r>
            <a:r>
              <a:rPr lang="it-IT" dirty="0" smtClean="0">
                <a:latin typeface="...Estrangelo Edessa"/>
              </a:rPr>
              <a:t> of Law</a:t>
            </a:r>
            <a:endParaRPr lang="it-IT" dirty="0">
              <a:latin typeface="...Estrangelo Edess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i="1" dirty="0" err="1" smtClean="0">
                <a:latin typeface="...Estrangelo Edessa"/>
              </a:rPr>
              <a:t>Plurality</a:t>
            </a:r>
            <a:r>
              <a:rPr lang="it-IT" i="1" dirty="0" smtClean="0">
                <a:latin typeface="...Estrangelo Edessa"/>
              </a:rPr>
              <a:t> and </a:t>
            </a:r>
            <a:r>
              <a:rPr lang="it-IT" i="1" dirty="0" err="1" smtClean="0">
                <a:latin typeface="...Estrangelo Edessa"/>
              </a:rPr>
              <a:t>interaction</a:t>
            </a:r>
            <a:r>
              <a:rPr lang="it-IT" i="1" dirty="0" smtClean="0">
                <a:latin typeface="...Estrangelo Edessa"/>
              </a:rPr>
              <a:t> of </a:t>
            </a:r>
            <a:r>
              <a:rPr lang="it-IT" i="1" dirty="0" err="1" smtClean="0">
                <a:latin typeface="...Estrangelo Edessa"/>
              </a:rPr>
              <a:t>legal</a:t>
            </a:r>
            <a:r>
              <a:rPr lang="it-IT" i="1" dirty="0" smtClean="0">
                <a:latin typeface="...Estrangelo Edessa"/>
              </a:rPr>
              <a:t> </a:t>
            </a:r>
            <a:r>
              <a:rPr lang="it-IT" i="1" dirty="0" err="1" smtClean="0">
                <a:latin typeface="...Estrangelo Edessa"/>
              </a:rPr>
              <a:t>orders</a:t>
            </a:r>
            <a:r>
              <a:rPr lang="it-IT" i="1" dirty="0" smtClean="0">
                <a:latin typeface="...Estrangelo Edessa"/>
              </a:rPr>
              <a:t> </a:t>
            </a:r>
            <a:r>
              <a:rPr lang="it-IT" dirty="0" smtClean="0">
                <a:latin typeface="...Estrangelo Edessa"/>
              </a:rPr>
              <a:t>«</a:t>
            </a:r>
            <a:r>
              <a:rPr lang="it-IT" dirty="0" err="1" smtClean="0">
                <a:latin typeface="...Estrangelo Edessa"/>
              </a:rPr>
              <a:t>seeks</a:t>
            </a:r>
            <a:r>
              <a:rPr lang="it-IT" dirty="0" smtClean="0">
                <a:latin typeface="...Estrangelo Edessa"/>
              </a:rPr>
              <a:t> to </a:t>
            </a:r>
            <a:r>
              <a:rPr lang="it-IT" dirty="0" err="1" smtClean="0">
                <a:latin typeface="...Estrangelo Edessa"/>
              </a:rPr>
              <a:t>convey</a:t>
            </a:r>
            <a:r>
              <a:rPr lang="it-IT" dirty="0" smtClean="0">
                <a:latin typeface="...Estrangelo Edessa"/>
              </a:rPr>
              <a:t> the idea </a:t>
            </a:r>
            <a:r>
              <a:rPr lang="it-IT" dirty="0" err="1" smtClean="0">
                <a:latin typeface="...Estrangelo Edessa"/>
              </a:rPr>
              <a:t>that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enforcement</a:t>
            </a:r>
            <a:r>
              <a:rPr lang="it-IT" dirty="0" smtClean="0">
                <a:latin typeface="...Estrangelo Edessa"/>
              </a:rPr>
              <a:t> of the law in the area of cultural </a:t>
            </a:r>
            <a:r>
              <a:rPr lang="it-IT" dirty="0" err="1" smtClean="0">
                <a:latin typeface="...Estrangelo Edessa"/>
              </a:rPr>
              <a:t>property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entails</a:t>
            </a:r>
            <a:r>
              <a:rPr lang="it-IT" dirty="0" smtClean="0">
                <a:latin typeface="...Estrangelo Edessa"/>
              </a:rPr>
              <a:t> a </a:t>
            </a:r>
            <a:r>
              <a:rPr lang="it-IT" dirty="0" err="1" smtClean="0">
                <a:latin typeface="...Estrangelo Edessa"/>
              </a:rPr>
              <a:t>continuous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interaction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hybridization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different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legal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orders</a:t>
            </a:r>
            <a:r>
              <a:rPr lang="it-IT" dirty="0" smtClean="0">
                <a:latin typeface="...Estrangelo Edessa"/>
              </a:rPr>
              <a:t>, private and public, </a:t>
            </a:r>
            <a:r>
              <a:rPr lang="it-IT" dirty="0" err="1" smtClean="0">
                <a:latin typeface="...Estrangelo Edessa"/>
              </a:rPr>
              <a:t>domestic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international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national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regional</a:t>
            </a:r>
            <a:r>
              <a:rPr lang="it-IT" dirty="0" smtClean="0">
                <a:latin typeface="...Estrangelo Edessa"/>
              </a:rPr>
              <a:t>, and soft and </a:t>
            </a:r>
            <a:r>
              <a:rPr lang="it-IT" dirty="0" err="1" smtClean="0">
                <a:latin typeface="...Estrangelo Edessa"/>
              </a:rPr>
              <a:t>mandatory</a:t>
            </a:r>
            <a:r>
              <a:rPr lang="it-IT" dirty="0" smtClean="0">
                <a:latin typeface="...Estrangelo Edessa"/>
              </a:rPr>
              <a:t> law» (F. Francioni, </a:t>
            </a:r>
            <a:r>
              <a:rPr lang="it-IT" i="1" dirty="0" err="1" smtClean="0">
                <a:latin typeface="...Estrangelo Edessa"/>
              </a:rPr>
              <a:t>Plurality</a:t>
            </a:r>
            <a:r>
              <a:rPr lang="it-IT" i="1" dirty="0" smtClean="0">
                <a:latin typeface="...Estrangelo Edessa"/>
              </a:rPr>
              <a:t> and </a:t>
            </a:r>
            <a:r>
              <a:rPr lang="it-IT" i="1" dirty="0" err="1" smtClean="0">
                <a:latin typeface="...Estrangelo Edessa"/>
              </a:rPr>
              <a:t>Interaction</a:t>
            </a:r>
            <a:r>
              <a:rPr lang="it-IT" i="1" dirty="0" smtClean="0">
                <a:latin typeface="...Estrangelo Edessa"/>
              </a:rPr>
              <a:t> of Legal </a:t>
            </a:r>
            <a:r>
              <a:rPr lang="it-IT" i="1" dirty="0" err="1" smtClean="0">
                <a:latin typeface="...Estrangelo Edessa"/>
              </a:rPr>
              <a:t>Orders</a:t>
            </a:r>
            <a:r>
              <a:rPr lang="it-IT" i="1" dirty="0">
                <a:latin typeface="...Estrangelo Edessa"/>
              </a:rPr>
              <a:t> </a:t>
            </a:r>
            <a:r>
              <a:rPr lang="it-IT" i="1" dirty="0" smtClean="0">
                <a:latin typeface="...Estrangelo Edessa"/>
              </a:rPr>
              <a:t>in the </a:t>
            </a:r>
            <a:r>
              <a:rPr lang="it-IT" i="1" dirty="0" err="1" smtClean="0">
                <a:latin typeface="...Estrangelo Edessa"/>
              </a:rPr>
              <a:t>Enforcement</a:t>
            </a:r>
            <a:r>
              <a:rPr lang="it-IT" i="1" dirty="0" smtClean="0">
                <a:latin typeface="...Estrangelo Edessa"/>
              </a:rPr>
              <a:t> of Cultural Heritage Law</a:t>
            </a:r>
            <a:r>
              <a:rPr lang="it-IT" dirty="0" smtClean="0">
                <a:latin typeface="...Estrangelo Edessa"/>
              </a:rPr>
              <a:t>, in F. Francioni-J. </a:t>
            </a:r>
            <a:r>
              <a:rPr lang="it-IT" dirty="0" err="1" smtClean="0">
                <a:latin typeface="...Estrangelo Edessa"/>
              </a:rPr>
              <a:t>Gordley</a:t>
            </a:r>
            <a:r>
              <a:rPr lang="it-IT" dirty="0" smtClean="0">
                <a:latin typeface="...Estrangelo Edessa"/>
              </a:rPr>
              <a:t> (ed.), </a:t>
            </a:r>
            <a:r>
              <a:rPr lang="it-IT" i="1" dirty="0" err="1" smtClean="0">
                <a:latin typeface="...Estrangelo Edessa"/>
              </a:rPr>
              <a:t>Enforcing</a:t>
            </a:r>
            <a:r>
              <a:rPr lang="it-IT" i="1" dirty="0" smtClean="0">
                <a:latin typeface="...Estrangelo Edessa"/>
              </a:rPr>
              <a:t> International Cultural Heritage Law</a:t>
            </a:r>
            <a:r>
              <a:rPr lang="it-IT" dirty="0" smtClean="0">
                <a:latin typeface="...Estrangelo Edessa"/>
              </a:rPr>
              <a:t>, Oxford </a:t>
            </a:r>
            <a:r>
              <a:rPr lang="it-IT" dirty="0" err="1" smtClean="0">
                <a:latin typeface="...Estrangelo Edessa"/>
              </a:rPr>
              <a:t>University</a:t>
            </a:r>
            <a:r>
              <a:rPr lang="it-IT" dirty="0" smtClean="0">
                <a:latin typeface="...Estrangelo Edessa"/>
              </a:rPr>
              <a:t> Press, Oxford, 2013, pag. 9)</a:t>
            </a:r>
          </a:p>
          <a:p>
            <a:pPr marL="0" indent="0" algn="just">
              <a:buNone/>
            </a:pPr>
            <a:endParaRPr lang="it-IT" i="1" dirty="0">
              <a:latin typeface="...Estrangelo Edessa"/>
            </a:endParaRPr>
          </a:p>
          <a:p>
            <a:pPr marL="0" indent="0" algn="just">
              <a:buNone/>
            </a:pPr>
            <a:r>
              <a:rPr lang="it-IT" i="1" dirty="0" smtClean="0">
                <a:latin typeface="...Estrangelo Edessa"/>
              </a:rPr>
              <a:t>Francesco Francioni </a:t>
            </a:r>
            <a:r>
              <a:rPr lang="it-IT" i="1" dirty="0" err="1" smtClean="0">
                <a:latin typeface="...Estrangelo Edessa"/>
              </a:rPr>
              <a:t>is</a:t>
            </a:r>
            <a:r>
              <a:rPr lang="it-IT" i="1" dirty="0" smtClean="0">
                <a:latin typeface="...Estrangelo Edessa"/>
              </a:rPr>
              <a:t> Professor of International Law </a:t>
            </a:r>
            <a:r>
              <a:rPr lang="it-IT" i="1" dirty="0" err="1" smtClean="0">
                <a:latin typeface="...Estrangelo Edessa"/>
              </a:rPr>
              <a:t>at</a:t>
            </a:r>
            <a:r>
              <a:rPr lang="it-IT" i="1" dirty="0" smtClean="0">
                <a:latin typeface="...Estrangelo Edessa"/>
              </a:rPr>
              <a:t> the </a:t>
            </a:r>
            <a:r>
              <a:rPr lang="it-IT" i="1" dirty="0" err="1" smtClean="0">
                <a:latin typeface="...Estrangelo Edessa"/>
              </a:rPr>
              <a:t>European</a:t>
            </a:r>
            <a:r>
              <a:rPr lang="it-IT" i="1" dirty="0" smtClean="0">
                <a:latin typeface="...Estrangelo Edessa"/>
              </a:rPr>
              <a:t> </a:t>
            </a:r>
            <a:r>
              <a:rPr lang="it-IT" i="1" dirty="0" err="1" smtClean="0">
                <a:latin typeface="...Estrangelo Edessa"/>
              </a:rPr>
              <a:t>University</a:t>
            </a:r>
            <a:r>
              <a:rPr lang="it-IT" i="1" dirty="0" smtClean="0">
                <a:latin typeface="...Estrangelo Edessa"/>
              </a:rPr>
              <a:t> </a:t>
            </a:r>
            <a:r>
              <a:rPr lang="it-IT" i="1" dirty="0" err="1" smtClean="0">
                <a:latin typeface="...Estrangelo Edessa"/>
              </a:rPr>
              <a:t>Institute</a:t>
            </a:r>
            <a:r>
              <a:rPr lang="it-IT" i="1" dirty="0" smtClean="0">
                <a:latin typeface="...Estrangelo Edessa"/>
              </a:rPr>
              <a:t> of Florence</a:t>
            </a:r>
          </a:p>
          <a:p>
            <a:pPr marL="0" indent="0" algn="just">
              <a:buNone/>
            </a:pPr>
            <a:r>
              <a:rPr lang="it-IT" i="1" dirty="0" smtClean="0">
                <a:latin typeface="...Estrangelo Edessa"/>
              </a:rPr>
              <a:t>James </a:t>
            </a:r>
            <a:r>
              <a:rPr lang="it-IT" i="1" dirty="0" err="1" smtClean="0">
                <a:latin typeface="...Estrangelo Edessa"/>
              </a:rPr>
              <a:t>Gordley</a:t>
            </a:r>
            <a:r>
              <a:rPr lang="it-IT" i="1" dirty="0" smtClean="0">
                <a:latin typeface="...Estrangelo Edessa"/>
              </a:rPr>
              <a:t> </a:t>
            </a:r>
            <a:r>
              <a:rPr lang="it-IT" i="1" dirty="0" err="1" smtClean="0">
                <a:latin typeface="...Estrangelo Edessa"/>
              </a:rPr>
              <a:t>is</a:t>
            </a:r>
            <a:r>
              <a:rPr lang="it-IT" i="1" dirty="0" smtClean="0">
                <a:latin typeface="...Estrangelo Edessa"/>
              </a:rPr>
              <a:t> </a:t>
            </a:r>
            <a:r>
              <a:rPr lang="it-IT" i="1" dirty="0" err="1" smtClean="0">
                <a:latin typeface="...Estrangelo Edessa"/>
              </a:rPr>
              <a:t>Irby</a:t>
            </a:r>
            <a:r>
              <a:rPr lang="it-IT" i="1" dirty="0" smtClean="0">
                <a:latin typeface="...Estrangelo Edessa"/>
              </a:rPr>
              <a:t> Professor of Law </a:t>
            </a:r>
            <a:r>
              <a:rPr lang="it-IT" i="1" dirty="0" err="1" smtClean="0">
                <a:latin typeface="...Estrangelo Edessa"/>
              </a:rPr>
              <a:t>at</a:t>
            </a:r>
            <a:r>
              <a:rPr lang="it-IT" i="1" dirty="0" smtClean="0">
                <a:latin typeface="...Estrangelo Edessa"/>
              </a:rPr>
              <a:t> </a:t>
            </a:r>
            <a:r>
              <a:rPr lang="it-IT" i="1" dirty="0" err="1" smtClean="0">
                <a:latin typeface="...Estrangelo Edessa"/>
              </a:rPr>
              <a:t>Tulane</a:t>
            </a:r>
            <a:r>
              <a:rPr lang="it-IT" i="1" dirty="0" smtClean="0">
                <a:latin typeface="...Estrangelo Edessa"/>
              </a:rPr>
              <a:t> Law School and </a:t>
            </a:r>
            <a:r>
              <a:rPr lang="it-IT" i="1" dirty="0" err="1" smtClean="0">
                <a:latin typeface="...Estrangelo Edessa"/>
              </a:rPr>
              <a:t>Shannon</a:t>
            </a:r>
            <a:r>
              <a:rPr lang="it-IT" i="1" dirty="0" smtClean="0">
                <a:latin typeface="...Estrangelo Edessa"/>
              </a:rPr>
              <a:t> Cecil </a:t>
            </a:r>
            <a:r>
              <a:rPr lang="it-IT" i="1" dirty="0" err="1" smtClean="0">
                <a:latin typeface="...Estrangelo Edessa"/>
              </a:rPr>
              <a:t>Turrner</a:t>
            </a:r>
            <a:r>
              <a:rPr lang="it-IT" i="1" dirty="0" smtClean="0">
                <a:latin typeface="...Estrangelo Edessa"/>
              </a:rPr>
              <a:t> Professor of </a:t>
            </a:r>
            <a:r>
              <a:rPr lang="it-IT" i="1" dirty="0" err="1" smtClean="0">
                <a:latin typeface="...Estrangelo Edessa"/>
              </a:rPr>
              <a:t>Jurisprudence</a:t>
            </a:r>
            <a:r>
              <a:rPr lang="it-IT" i="1" dirty="0" smtClean="0">
                <a:latin typeface="...Estrangelo Edessa"/>
              </a:rPr>
              <a:t> </a:t>
            </a:r>
            <a:r>
              <a:rPr lang="it-IT" i="1" dirty="0" err="1" smtClean="0">
                <a:latin typeface="...Estrangelo Edessa"/>
              </a:rPr>
              <a:t>Emeritus</a:t>
            </a:r>
            <a:r>
              <a:rPr lang="it-IT" i="1" dirty="0" smtClean="0">
                <a:latin typeface="...Estrangelo Edessa"/>
              </a:rPr>
              <a:t> </a:t>
            </a:r>
            <a:r>
              <a:rPr lang="it-IT" i="1" dirty="0" err="1" smtClean="0">
                <a:latin typeface="...Estrangelo Edessa"/>
              </a:rPr>
              <a:t>at</a:t>
            </a:r>
            <a:r>
              <a:rPr lang="it-IT" i="1" dirty="0" smtClean="0">
                <a:latin typeface="...Estrangelo Edessa"/>
              </a:rPr>
              <a:t> the School of Law of the </a:t>
            </a:r>
            <a:r>
              <a:rPr lang="it-IT" i="1" dirty="0" err="1" smtClean="0">
                <a:latin typeface="...Estrangelo Edessa"/>
              </a:rPr>
              <a:t>University</a:t>
            </a:r>
            <a:r>
              <a:rPr lang="it-IT" i="1" dirty="0" smtClean="0">
                <a:latin typeface="...Estrangelo Edessa"/>
              </a:rPr>
              <a:t> of California - </a:t>
            </a:r>
            <a:r>
              <a:rPr lang="it-IT" i="1" dirty="0" err="1" smtClean="0">
                <a:latin typeface="...Estrangelo Edessa"/>
              </a:rPr>
              <a:t>Berkely</a:t>
            </a:r>
            <a:endParaRPr lang="it-IT" i="1" dirty="0">
              <a:latin typeface="...Estrangelo Edessa"/>
            </a:endParaRPr>
          </a:p>
        </p:txBody>
      </p:sp>
    </p:spTree>
    <p:extLst>
      <p:ext uri="{BB962C8B-B14F-4D97-AF65-F5344CB8AC3E}">
        <p14:creationId xmlns:p14="http://schemas.microsoft.com/office/powerpoint/2010/main" val="334582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...Estrangelo Edessa"/>
              </a:rPr>
              <a:t>National </a:t>
            </a:r>
            <a:r>
              <a:rPr lang="it-IT" dirty="0" err="1" smtClean="0">
                <a:latin typeface="...Estrangelo Edessa"/>
              </a:rPr>
              <a:t>IdentityVs.Humankind</a:t>
            </a:r>
            <a:endParaRPr lang="it-IT" dirty="0">
              <a:latin typeface="...Estrangelo Edess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>
              <a:latin typeface="...Estrangelo Edessa"/>
            </a:endParaRPr>
          </a:p>
        </p:txBody>
      </p:sp>
      <p:sp>
        <p:nvSpPr>
          <p:cNvPr id="4" name="Ovale 3"/>
          <p:cNvSpPr/>
          <p:nvPr/>
        </p:nvSpPr>
        <p:spPr>
          <a:xfrm>
            <a:off x="2695700" y="2133600"/>
            <a:ext cx="3669474" cy="3777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i="1" dirty="0" smtClean="0">
                <a:latin typeface="...Estrangelo Edessa"/>
              </a:rPr>
              <a:t>Cultural Heritage </a:t>
            </a:r>
            <a:r>
              <a:rPr lang="it-IT" sz="1400" i="1" dirty="0" err="1" smtClean="0">
                <a:latin typeface="...Estrangelo Edessa"/>
              </a:rPr>
              <a:t>is</a:t>
            </a:r>
            <a:r>
              <a:rPr lang="it-IT" sz="1400" i="1" dirty="0" smtClean="0">
                <a:latin typeface="...Estrangelo Edessa"/>
              </a:rPr>
              <a:t> part of the </a:t>
            </a:r>
            <a:r>
              <a:rPr lang="it-IT" sz="1400" i="1" dirty="0" err="1" smtClean="0">
                <a:latin typeface="...Estrangelo Edessa"/>
              </a:rPr>
              <a:t>nation</a:t>
            </a:r>
            <a:r>
              <a:rPr lang="it-IT" sz="1400" i="1" dirty="0" smtClean="0">
                <a:latin typeface="...Estrangelo Edessa"/>
              </a:rPr>
              <a:t>: </a:t>
            </a:r>
            <a:r>
              <a:rPr lang="it-IT" sz="1400" i="1" dirty="0" err="1" smtClean="0">
                <a:latin typeface="...Estrangelo Edessa"/>
              </a:rPr>
              <a:t>it</a:t>
            </a:r>
            <a:r>
              <a:rPr lang="it-IT" sz="1400" i="1" dirty="0" smtClean="0">
                <a:latin typeface="...Estrangelo Edessa"/>
              </a:rPr>
              <a:t> </a:t>
            </a:r>
            <a:r>
              <a:rPr lang="it-IT" sz="1400" i="1" dirty="0" err="1" smtClean="0">
                <a:latin typeface="...Estrangelo Edessa"/>
              </a:rPr>
              <a:t>is</a:t>
            </a:r>
            <a:r>
              <a:rPr lang="it-IT" sz="1400" i="1" dirty="0" smtClean="0">
                <a:latin typeface="...Estrangelo Edessa"/>
              </a:rPr>
              <a:t> </a:t>
            </a:r>
            <a:r>
              <a:rPr lang="it-IT" sz="1400" i="1" dirty="0" err="1" smtClean="0">
                <a:latin typeface="...Estrangelo Edessa"/>
              </a:rPr>
              <a:t>justified</a:t>
            </a:r>
            <a:r>
              <a:rPr lang="it-IT" sz="1400" i="1" dirty="0" smtClean="0">
                <a:latin typeface="...Estrangelo Edessa"/>
              </a:rPr>
              <a:t> the </a:t>
            </a:r>
            <a:r>
              <a:rPr lang="it-IT" sz="1400" i="1" dirty="0" err="1" smtClean="0">
                <a:latin typeface="...Estrangelo Edessa"/>
              </a:rPr>
              <a:t>retention</a:t>
            </a:r>
            <a:r>
              <a:rPr lang="it-IT" sz="1400" i="1" dirty="0" smtClean="0">
                <a:latin typeface="...Estrangelo Edessa"/>
              </a:rPr>
              <a:t> of cultural </a:t>
            </a:r>
            <a:r>
              <a:rPr lang="it-IT" sz="1400" i="1" dirty="0" err="1" smtClean="0">
                <a:latin typeface="...Estrangelo Edessa"/>
              </a:rPr>
              <a:t>objects</a:t>
            </a:r>
            <a:r>
              <a:rPr lang="it-IT" sz="1400" i="1" dirty="0" smtClean="0">
                <a:latin typeface="...Estrangelo Edessa"/>
              </a:rPr>
              <a:t> </a:t>
            </a:r>
            <a:r>
              <a:rPr lang="it-IT" sz="1400" i="1" dirty="0" err="1" smtClean="0">
                <a:latin typeface="...Estrangelo Edessa"/>
              </a:rPr>
              <a:t>within</a:t>
            </a:r>
            <a:r>
              <a:rPr lang="it-IT" sz="1400" i="1" dirty="0" smtClean="0">
                <a:latin typeface="...Estrangelo Edessa"/>
              </a:rPr>
              <a:t> the </a:t>
            </a:r>
            <a:r>
              <a:rPr lang="it-IT" sz="1400" i="1" dirty="0" err="1" smtClean="0">
                <a:latin typeface="...Estrangelo Edessa"/>
              </a:rPr>
              <a:t>territory</a:t>
            </a:r>
            <a:r>
              <a:rPr lang="it-IT" sz="1400" i="1" dirty="0" smtClean="0">
                <a:latin typeface="...Estrangelo Edessa"/>
              </a:rPr>
              <a:t> of the State and the </a:t>
            </a:r>
            <a:r>
              <a:rPr lang="it-IT" sz="1400" i="1" dirty="0" err="1" smtClean="0">
                <a:latin typeface="...Estrangelo Edessa"/>
              </a:rPr>
              <a:t>imposition</a:t>
            </a:r>
            <a:r>
              <a:rPr lang="it-IT" sz="1400" i="1" dirty="0" smtClean="0">
                <a:latin typeface="...Estrangelo Edessa"/>
              </a:rPr>
              <a:t> of export </a:t>
            </a:r>
            <a:r>
              <a:rPr lang="it-IT" sz="1400" i="1" dirty="0" err="1" smtClean="0">
                <a:latin typeface="...Estrangelo Edessa"/>
              </a:rPr>
              <a:t>controls</a:t>
            </a:r>
            <a:r>
              <a:rPr lang="it-IT" sz="1400" i="1" dirty="0" smtClean="0">
                <a:latin typeface="...Estrangelo Edessa"/>
              </a:rPr>
              <a:t> and </a:t>
            </a:r>
            <a:r>
              <a:rPr lang="it-IT" sz="1400" i="1" dirty="0" err="1" smtClean="0">
                <a:latin typeface="...Estrangelo Edessa"/>
              </a:rPr>
              <a:t>limitations</a:t>
            </a:r>
            <a:r>
              <a:rPr lang="it-IT" sz="1400" i="1" dirty="0" smtClean="0">
                <a:latin typeface="...Estrangelo Edessa"/>
              </a:rPr>
              <a:t> on private </a:t>
            </a:r>
            <a:r>
              <a:rPr lang="it-IT" sz="1400" i="1" dirty="0" err="1" smtClean="0">
                <a:latin typeface="...Estrangelo Edessa"/>
              </a:rPr>
              <a:t>ownership</a:t>
            </a:r>
            <a:r>
              <a:rPr lang="it-IT" sz="1400" i="1" dirty="0" smtClean="0">
                <a:latin typeface="...Estrangelo Edessa"/>
              </a:rPr>
              <a:t> over cultural </a:t>
            </a:r>
            <a:r>
              <a:rPr lang="it-IT" sz="1400" i="1" dirty="0" err="1" smtClean="0">
                <a:latin typeface="...Estrangelo Edessa"/>
              </a:rPr>
              <a:t>goods</a:t>
            </a:r>
            <a:r>
              <a:rPr lang="it-IT" sz="1400" i="1" dirty="0" smtClean="0">
                <a:latin typeface="...Estrangelo Edessa"/>
              </a:rPr>
              <a:t> in the </a:t>
            </a:r>
            <a:r>
              <a:rPr lang="it-IT" sz="1400" i="1" dirty="0" err="1" smtClean="0">
                <a:latin typeface="...Estrangelo Edessa"/>
              </a:rPr>
              <a:t>name</a:t>
            </a:r>
            <a:r>
              <a:rPr lang="it-IT" sz="1400" i="1" dirty="0" smtClean="0">
                <a:latin typeface="...Estrangelo Edessa"/>
              </a:rPr>
              <a:t> of public </a:t>
            </a:r>
            <a:r>
              <a:rPr lang="it-IT" sz="1400" i="1" dirty="0" err="1" smtClean="0">
                <a:latin typeface="...Estrangelo Edessa"/>
              </a:rPr>
              <a:t>interest</a:t>
            </a:r>
            <a:endParaRPr lang="it-IT" sz="1400" i="1" dirty="0">
              <a:latin typeface="...Estrangelo Edessa"/>
            </a:endParaRPr>
          </a:p>
        </p:txBody>
      </p:sp>
      <p:sp>
        <p:nvSpPr>
          <p:cNvPr id="5" name="Ovale 4"/>
          <p:cNvSpPr/>
          <p:nvPr/>
        </p:nvSpPr>
        <p:spPr>
          <a:xfrm>
            <a:off x="7897091" y="2133600"/>
            <a:ext cx="3607521" cy="3777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i="1" dirty="0" smtClean="0">
                <a:latin typeface="...Estrangelo Edessa"/>
              </a:rPr>
              <a:t>Cultural Heritage </a:t>
            </a:r>
            <a:r>
              <a:rPr lang="it-IT" sz="1400" i="1" dirty="0" err="1" smtClean="0">
                <a:latin typeface="...Estrangelo Edessa"/>
              </a:rPr>
              <a:t>is</a:t>
            </a:r>
            <a:r>
              <a:rPr lang="it-IT" sz="1400" i="1" dirty="0" smtClean="0">
                <a:latin typeface="...Estrangelo Edessa"/>
              </a:rPr>
              <a:t> a part of the </a:t>
            </a:r>
            <a:r>
              <a:rPr lang="it-IT" sz="1400" i="1" dirty="0" err="1" smtClean="0">
                <a:latin typeface="...Estrangelo Edessa"/>
              </a:rPr>
              <a:t>heritage</a:t>
            </a:r>
            <a:r>
              <a:rPr lang="it-IT" sz="1400" i="1" dirty="0" smtClean="0">
                <a:latin typeface="...Estrangelo Edessa"/>
              </a:rPr>
              <a:t> of </a:t>
            </a:r>
            <a:r>
              <a:rPr lang="it-IT" sz="1400" i="1" dirty="0" err="1" smtClean="0">
                <a:latin typeface="...Estrangelo Edessa"/>
              </a:rPr>
              <a:t>humankind</a:t>
            </a:r>
            <a:r>
              <a:rPr lang="it-IT" sz="1400" i="1" dirty="0" smtClean="0">
                <a:latin typeface="...Estrangelo Edessa"/>
              </a:rPr>
              <a:t>. </a:t>
            </a:r>
            <a:r>
              <a:rPr lang="it-IT" sz="1400" i="1" dirty="0" err="1" smtClean="0">
                <a:latin typeface="...Estrangelo Edessa"/>
              </a:rPr>
              <a:t>It</a:t>
            </a:r>
            <a:r>
              <a:rPr lang="it-IT" sz="1400" i="1" dirty="0" smtClean="0">
                <a:latin typeface="...Estrangelo Edessa"/>
              </a:rPr>
              <a:t> </a:t>
            </a:r>
            <a:r>
              <a:rPr lang="it-IT" sz="1400" i="1" dirty="0" err="1" smtClean="0">
                <a:latin typeface="...Estrangelo Edessa"/>
              </a:rPr>
              <a:t>underplays</a:t>
            </a:r>
            <a:r>
              <a:rPr lang="it-IT" sz="1400" i="1" dirty="0" smtClean="0">
                <a:latin typeface="...Estrangelo Edessa"/>
              </a:rPr>
              <a:t> the </a:t>
            </a:r>
            <a:r>
              <a:rPr lang="it-IT" sz="1400" i="1" dirty="0" err="1" smtClean="0">
                <a:latin typeface="...Estrangelo Edessa"/>
              </a:rPr>
              <a:t>role</a:t>
            </a:r>
            <a:r>
              <a:rPr lang="it-IT" sz="1400" i="1" dirty="0" smtClean="0">
                <a:latin typeface="...Estrangelo Edessa"/>
              </a:rPr>
              <a:t> of cultural </a:t>
            </a:r>
            <a:r>
              <a:rPr lang="it-IT" sz="1400" i="1" dirty="0" err="1" smtClean="0">
                <a:latin typeface="...Estrangelo Edessa"/>
              </a:rPr>
              <a:t>heritage</a:t>
            </a:r>
            <a:r>
              <a:rPr lang="it-IT" sz="1400" i="1" dirty="0" smtClean="0">
                <a:latin typeface="...Estrangelo Edessa"/>
              </a:rPr>
              <a:t> </a:t>
            </a:r>
            <a:r>
              <a:rPr lang="it-IT" sz="1400" i="1" dirty="0" err="1" smtClean="0">
                <a:latin typeface="...Estrangelo Edessa"/>
              </a:rPr>
              <a:t>as</a:t>
            </a:r>
            <a:r>
              <a:rPr lang="it-IT" sz="1400" i="1" dirty="0" smtClean="0">
                <a:latin typeface="...Estrangelo Edessa"/>
              </a:rPr>
              <a:t> an </a:t>
            </a:r>
            <a:r>
              <a:rPr lang="it-IT" sz="1400" i="1" dirty="0" err="1" smtClean="0">
                <a:latin typeface="...Estrangelo Edessa"/>
              </a:rPr>
              <a:t>element</a:t>
            </a:r>
            <a:r>
              <a:rPr lang="it-IT" sz="1400" i="1" dirty="0" smtClean="0">
                <a:latin typeface="...Estrangelo Edessa"/>
              </a:rPr>
              <a:t> of </a:t>
            </a:r>
            <a:r>
              <a:rPr lang="it-IT" sz="1400" i="1" dirty="0" err="1" smtClean="0">
                <a:latin typeface="...Estrangelo Edessa"/>
              </a:rPr>
              <a:t>national</a:t>
            </a:r>
            <a:r>
              <a:rPr lang="it-IT" sz="1400" i="1" dirty="0" smtClean="0">
                <a:latin typeface="...Estrangelo Edessa"/>
              </a:rPr>
              <a:t> </a:t>
            </a:r>
            <a:r>
              <a:rPr lang="it-IT" sz="1400" i="1" dirty="0" err="1" smtClean="0">
                <a:latin typeface="...Estrangelo Edessa"/>
              </a:rPr>
              <a:t>identity</a:t>
            </a:r>
            <a:r>
              <a:rPr lang="it-IT" sz="1400" i="1" dirty="0" smtClean="0">
                <a:latin typeface="...Estrangelo Edessa"/>
              </a:rPr>
              <a:t> and </a:t>
            </a:r>
            <a:r>
              <a:rPr lang="it-IT" sz="1400" i="1" dirty="0" err="1" smtClean="0">
                <a:latin typeface="...Estrangelo Edessa"/>
              </a:rPr>
              <a:t>emphasizes</a:t>
            </a:r>
            <a:r>
              <a:rPr lang="it-IT" sz="1400" i="1" dirty="0" smtClean="0">
                <a:latin typeface="...Estrangelo Edessa"/>
              </a:rPr>
              <a:t> </a:t>
            </a:r>
            <a:r>
              <a:rPr lang="it-IT" sz="1400" i="1" dirty="0" err="1" smtClean="0">
                <a:latin typeface="...Estrangelo Edessa"/>
              </a:rPr>
              <a:t>its</a:t>
            </a:r>
            <a:r>
              <a:rPr lang="it-IT" sz="1400" i="1" dirty="0" smtClean="0">
                <a:latin typeface="...Estrangelo Edessa"/>
              </a:rPr>
              <a:t> </a:t>
            </a:r>
            <a:r>
              <a:rPr lang="it-IT" sz="1400" i="1" dirty="0" err="1" smtClean="0">
                <a:latin typeface="...Estrangelo Edessa"/>
              </a:rPr>
              <a:t>significance</a:t>
            </a:r>
            <a:r>
              <a:rPr lang="it-IT" sz="1400" i="1" dirty="0" smtClean="0">
                <a:latin typeface="...Estrangelo Edessa"/>
              </a:rPr>
              <a:t> </a:t>
            </a:r>
            <a:r>
              <a:rPr lang="it-IT" sz="1400" i="1" dirty="0" err="1" smtClean="0">
                <a:latin typeface="...Estrangelo Edessa"/>
              </a:rPr>
              <a:t>as</a:t>
            </a:r>
            <a:r>
              <a:rPr lang="it-IT" sz="1400" i="1" dirty="0" smtClean="0">
                <a:latin typeface="...Estrangelo Edessa"/>
              </a:rPr>
              <a:t> part of the </a:t>
            </a:r>
            <a:r>
              <a:rPr lang="it-IT" sz="1400" i="1" dirty="0" err="1" smtClean="0">
                <a:latin typeface="...Estrangelo Edessa"/>
              </a:rPr>
              <a:t>heritage</a:t>
            </a:r>
            <a:r>
              <a:rPr lang="it-IT" sz="1400" i="1" dirty="0" smtClean="0">
                <a:latin typeface="...Estrangelo Edessa"/>
              </a:rPr>
              <a:t> of </a:t>
            </a:r>
            <a:r>
              <a:rPr lang="it-IT" sz="1400" i="1" dirty="0" err="1" smtClean="0">
                <a:latin typeface="...Estrangelo Edessa"/>
              </a:rPr>
              <a:t>humanity</a:t>
            </a:r>
            <a:r>
              <a:rPr lang="it-IT" sz="1400" i="1" dirty="0" smtClean="0">
                <a:latin typeface="...Estrangelo Edessa"/>
              </a:rPr>
              <a:t>, </a:t>
            </a:r>
            <a:r>
              <a:rPr lang="it-IT" sz="1400" i="1" dirty="0" err="1" smtClean="0">
                <a:latin typeface="...Estrangelo Edessa"/>
              </a:rPr>
              <a:t>supporting</a:t>
            </a:r>
            <a:r>
              <a:rPr lang="it-IT" sz="1400" i="1" dirty="0" smtClean="0">
                <a:latin typeface="...Estrangelo Edessa"/>
              </a:rPr>
              <a:t> the </a:t>
            </a:r>
            <a:r>
              <a:rPr lang="it-IT" sz="1400" i="1" dirty="0" err="1" smtClean="0">
                <a:latin typeface="...Estrangelo Edessa"/>
              </a:rPr>
              <a:t>broadest</a:t>
            </a:r>
            <a:r>
              <a:rPr lang="it-IT" sz="1400" i="1" dirty="0" smtClean="0">
                <a:latin typeface="...Estrangelo Edessa"/>
              </a:rPr>
              <a:t> </a:t>
            </a:r>
            <a:r>
              <a:rPr lang="it-IT" sz="1400" i="1" dirty="0" err="1" smtClean="0">
                <a:latin typeface="...Estrangelo Edessa"/>
              </a:rPr>
              <a:t>access</a:t>
            </a:r>
            <a:r>
              <a:rPr lang="it-IT" sz="1400" i="1" dirty="0" smtClean="0">
                <a:latin typeface="...Estrangelo Edessa"/>
              </a:rPr>
              <a:t> to </a:t>
            </a:r>
            <a:r>
              <a:rPr lang="it-IT" sz="1400" i="1" dirty="0" err="1" smtClean="0">
                <a:latin typeface="...Estrangelo Edessa"/>
              </a:rPr>
              <a:t>it</a:t>
            </a:r>
            <a:r>
              <a:rPr lang="it-IT" sz="1400" i="1" dirty="0" smtClean="0">
                <a:latin typeface="...Estrangelo Edessa"/>
              </a:rPr>
              <a:t> and </a:t>
            </a:r>
            <a:r>
              <a:rPr lang="it-IT" sz="1400" i="1" dirty="0" err="1" smtClean="0">
                <a:latin typeface="...Estrangelo Edessa"/>
              </a:rPr>
              <a:t>its</a:t>
            </a:r>
            <a:r>
              <a:rPr lang="it-IT" sz="1400" i="1" dirty="0" smtClean="0">
                <a:latin typeface="...Estrangelo Edessa"/>
              </a:rPr>
              <a:t> </a:t>
            </a:r>
            <a:r>
              <a:rPr lang="it-IT" sz="1400" i="1" dirty="0" err="1" smtClean="0">
                <a:latin typeface="...Estrangelo Edessa"/>
              </a:rPr>
              <a:t>international</a:t>
            </a:r>
            <a:r>
              <a:rPr lang="it-IT" sz="1400" i="1" dirty="0" smtClean="0">
                <a:latin typeface="...Estrangelo Edessa"/>
              </a:rPr>
              <a:t> </a:t>
            </a:r>
            <a:r>
              <a:rPr lang="it-IT" sz="1400" i="1" dirty="0" err="1" smtClean="0">
                <a:latin typeface="...Estrangelo Edessa"/>
              </a:rPr>
              <a:t>circulation</a:t>
            </a:r>
            <a:r>
              <a:rPr lang="it-IT" sz="1400" i="1" dirty="0" smtClean="0">
                <a:latin typeface="...Estrangelo Edessa"/>
              </a:rPr>
              <a:t> to </a:t>
            </a:r>
            <a:r>
              <a:rPr lang="it-IT" sz="1400" i="1" dirty="0" err="1" smtClean="0">
                <a:latin typeface="...Estrangelo Edessa"/>
              </a:rPr>
              <a:t>facillitate</a:t>
            </a:r>
            <a:r>
              <a:rPr lang="it-IT" sz="1400" i="1" dirty="0" smtClean="0">
                <a:latin typeface="...Estrangelo Edessa"/>
              </a:rPr>
              <a:t> </a:t>
            </a:r>
            <a:r>
              <a:rPr lang="it-IT" sz="1400" i="1" dirty="0" err="1" smtClean="0">
                <a:latin typeface="...Estrangelo Edessa"/>
              </a:rPr>
              <a:t>exchange</a:t>
            </a:r>
            <a:r>
              <a:rPr lang="it-IT" sz="1400" i="1" dirty="0" smtClean="0">
                <a:latin typeface="...Estrangelo Edessa"/>
              </a:rPr>
              <a:t> and cultural </a:t>
            </a:r>
            <a:r>
              <a:rPr lang="it-IT" sz="1400" i="1" dirty="0" err="1" smtClean="0">
                <a:latin typeface="...Estrangelo Edessa"/>
              </a:rPr>
              <a:t>understanding</a:t>
            </a:r>
            <a:r>
              <a:rPr lang="it-IT" sz="1400" i="1" dirty="0" smtClean="0">
                <a:latin typeface="...Estrangelo Edessa"/>
              </a:rPr>
              <a:t> </a:t>
            </a:r>
            <a:r>
              <a:rPr lang="it-IT" sz="1400" i="1" dirty="0" err="1" smtClean="0">
                <a:latin typeface="...Estrangelo Edessa"/>
              </a:rPr>
              <a:t>among</a:t>
            </a:r>
            <a:r>
              <a:rPr lang="it-IT" sz="1400" i="1" dirty="0" smtClean="0">
                <a:latin typeface="...Estrangelo Edessa"/>
              </a:rPr>
              <a:t> </a:t>
            </a:r>
            <a:r>
              <a:rPr lang="it-IT" sz="1400" i="1" dirty="0" err="1" smtClean="0">
                <a:latin typeface="...Estrangelo Edessa"/>
              </a:rPr>
              <a:t>different</a:t>
            </a:r>
            <a:r>
              <a:rPr lang="it-IT" sz="1400" i="1" dirty="0" smtClean="0">
                <a:latin typeface="...Estrangelo Edessa"/>
              </a:rPr>
              <a:t> </a:t>
            </a:r>
            <a:r>
              <a:rPr lang="it-IT" sz="1400" i="1" dirty="0" err="1" smtClean="0">
                <a:latin typeface="...Estrangelo Edessa"/>
              </a:rPr>
              <a:t>people</a:t>
            </a:r>
            <a:r>
              <a:rPr lang="it-IT" sz="1400" i="1" dirty="0" smtClean="0">
                <a:latin typeface="...Estrangelo Edessa"/>
              </a:rPr>
              <a:t> of the world</a:t>
            </a:r>
            <a:endParaRPr lang="it-IT" sz="1400" i="1" dirty="0">
              <a:latin typeface="...Estrangelo Edessa"/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6103917" y="2897579"/>
            <a:ext cx="2054431" cy="356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5835276" y="2367781"/>
            <a:ext cx="2323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200" i="1" dirty="0" smtClean="0">
                <a:solidFill>
                  <a:schemeClr val="accent1"/>
                </a:solidFill>
                <a:latin typeface="...Estrangelo Edessa"/>
              </a:rPr>
              <a:t>National </a:t>
            </a:r>
            <a:r>
              <a:rPr lang="it-IT" sz="1200" i="1" dirty="0" err="1" smtClean="0">
                <a:solidFill>
                  <a:schemeClr val="accent1"/>
                </a:solidFill>
                <a:latin typeface="...Estrangelo Edessa"/>
              </a:rPr>
              <a:t>identity</a:t>
            </a:r>
            <a:r>
              <a:rPr lang="it-IT" sz="1200" i="1" dirty="0" smtClean="0">
                <a:solidFill>
                  <a:schemeClr val="accent1"/>
                </a:solidFill>
                <a:latin typeface="...Estrangelo Edessa"/>
              </a:rPr>
              <a:t>/Public </a:t>
            </a:r>
            <a:r>
              <a:rPr lang="it-IT" sz="1200" i="1" dirty="0" err="1" smtClean="0">
                <a:solidFill>
                  <a:schemeClr val="accent1"/>
                </a:solidFill>
                <a:latin typeface="...Estrangelo Edessa"/>
              </a:rPr>
              <a:t>element</a:t>
            </a:r>
            <a:endParaRPr lang="it-IT" sz="1200" i="1" dirty="0">
              <a:solidFill>
                <a:schemeClr val="accent1"/>
              </a:solidFill>
              <a:latin typeface="...Estrangelo Edessa"/>
            </a:endParaRPr>
          </a:p>
        </p:txBody>
      </p:sp>
      <p:cxnSp>
        <p:nvCxnSpPr>
          <p:cNvPr id="16" name="Connettore 2 15"/>
          <p:cNvCxnSpPr/>
          <p:nvPr/>
        </p:nvCxnSpPr>
        <p:spPr>
          <a:xfrm>
            <a:off x="5835276" y="5533901"/>
            <a:ext cx="2619955" cy="465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955036" y="5164569"/>
            <a:ext cx="2198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200" i="1" dirty="0" smtClean="0">
                <a:solidFill>
                  <a:schemeClr val="accent1"/>
                </a:solidFill>
                <a:latin typeface="...Estrangelo Edessa"/>
              </a:rPr>
              <a:t>Private </a:t>
            </a:r>
            <a:r>
              <a:rPr lang="it-IT" sz="1200" i="1" dirty="0" err="1" smtClean="0">
                <a:solidFill>
                  <a:schemeClr val="accent1"/>
                </a:solidFill>
                <a:latin typeface="...Estrangelo Edessa"/>
              </a:rPr>
              <a:t>property</a:t>
            </a:r>
            <a:r>
              <a:rPr lang="it-IT" sz="1200" i="1" dirty="0" smtClean="0">
                <a:solidFill>
                  <a:schemeClr val="accent1"/>
                </a:solidFill>
                <a:latin typeface="...Estrangelo Edessa"/>
              </a:rPr>
              <a:t>/human </a:t>
            </a:r>
            <a:r>
              <a:rPr lang="it-IT" sz="1200" i="1" dirty="0" err="1" smtClean="0">
                <a:solidFill>
                  <a:schemeClr val="accent1"/>
                </a:solidFill>
                <a:latin typeface="...Estrangelo Edessa"/>
              </a:rPr>
              <a:t>rights</a:t>
            </a:r>
            <a:endParaRPr lang="it-IT" sz="1200" i="1" dirty="0">
              <a:solidFill>
                <a:schemeClr val="accent1"/>
              </a:solidFill>
              <a:latin typeface="...Estrangelo Edessa"/>
            </a:endParaRPr>
          </a:p>
        </p:txBody>
      </p:sp>
    </p:spTree>
    <p:extLst>
      <p:ext uri="{BB962C8B-B14F-4D97-AF65-F5344CB8AC3E}">
        <p14:creationId xmlns:p14="http://schemas.microsoft.com/office/powerpoint/2010/main" val="117316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...Estrangelo Edessa"/>
              </a:rPr>
              <a:t>International and National Law: </a:t>
            </a:r>
            <a:br>
              <a:rPr lang="it-IT" dirty="0" smtClean="0">
                <a:latin typeface="...Estrangelo Edessa"/>
              </a:rPr>
            </a:br>
            <a:r>
              <a:rPr lang="it-IT" dirty="0" err="1" smtClean="0">
                <a:latin typeface="...Estrangelo Edessa"/>
              </a:rPr>
              <a:t>fields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interaction</a:t>
            </a:r>
            <a:endParaRPr lang="it-IT" dirty="0">
              <a:latin typeface="...Estrangelo Edess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...Estrangelo Edessa"/>
              </a:rPr>
              <a:t>Cultural </a:t>
            </a:r>
            <a:r>
              <a:rPr lang="it-IT" dirty="0" err="1" smtClean="0">
                <a:latin typeface="...Estrangelo Edessa"/>
              </a:rPr>
              <a:t>property</a:t>
            </a:r>
            <a:r>
              <a:rPr lang="it-IT" dirty="0" smtClean="0">
                <a:latin typeface="...Estrangelo Edessa"/>
              </a:rPr>
              <a:t> law and human </a:t>
            </a:r>
            <a:r>
              <a:rPr lang="it-IT" dirty="0" err="1" smtClean="0">
                <a:latin typeface="...Estrangelo Edessa"/>
              </a:rPr>
              <a:t>rights</a:t>
            </a:r>
            <a:r>
              <a:rPr lang="it-IT" dirty="0" smtClean="0">
                <a:latin typeface="...Estrangelo Edessa"/>
              </a:rPr>
              <a:t> law: from the </a:t>
            </a:r>
            <a:r>
              <a:rPr lang="it-IT" dirty="0" err="1" smtClean="0">
                <a:latin typeface="...Estrangelo Edessa"/>
              </a:rPr>
              <a:t>concept</a:t>
            </a:r>
            <a:r>
              <a:rPr lang="it-IT" dirty="0" smtClean="0">
                <a:latin typeface="...Estrangelo Edessa"/>
              </a:rPr>
              <a:t> of «cultural </a:t>
            </a:r>
            <a:r>
              <a:rPr lang="it-IT" dirty="0" err="1" smtClean="0">
                <a:latin typeface="...Estrangelo Edessa"/>
              </a:rPr>
              <a:t>property</a:t>
            </a:r>
            <a:r>
              <a:rPr lang="it-IT" dirty="0" smtClean="0">
                <a:latin typeface="...Estrangelo Edessa"/>
              </a:rPr>
              <a:t>» to the </a:t>
            </a:r>
            <a:r>
              <a:rPr lang="it-IT" dirty="0" err="1" smtClean="0">
                <a:latin typeface="...Estrangelo Edessa"/>
              </a:rPr>
              <a:t>concept</a:t>
            </a:r>
            <a:r>
              <a:rPr lang="it-IT" dirty="0" smtClean="0">
                <a:latin typeface="...Estrangelo Edessa"/>
              </a:rPr>
              <a:t> of «cultural </a:t>
            </a:r>
            <a:r>
              <a:rPr lang="it-IT" dirty="0" err="1" smtClean="0">
                <a:latin typeface="...Estrangelo Edessa"/>
              </a:rPr>
              <a:t>heritage</a:t>
            </a:r>
            <a:r>
              <a:rPr lang="it-IT" dirty="0" smtClean="0">
                <a:latin typeface="...Estrangelo Edessa"/>
              </a:rPr>
              <a:t>»;</a:t>
            </a:r>
          </a:p>
          <a:p>
            <a:pPr algn="just"/>
            <a:r>
              <a:rPr lang="it-IT" dirty="0" err="1" smtClean="0">
                <a:latin typeface="...Estrangelo Edessa"/>
              </a:rPr>
              <a:t>Prevention</a:t>
            </a:r>
            <a:r>
              <a:rPr lang="it-IT" dirty="0" smtClean="0">
                <a:latin typeface="...Estrangelo Edessa"/>
              </a:rPr>
              <a:t> in case of </a:t>
            </a:r>
            <a:r>
              <a:rPr lang="it-IT" dirty="0" err="1" smtClean="0">
                <a:latin typeface="...Estrangelo Edessa"/>
              </a:rPr>
              <a:t>armed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conflict</a:t>
            </a:r>
            <a:r>
              <a:rPr lang="it-IT" dirty="0" smtClean="0">
                <a:latin typeface="...Estrangelo Edessa"/>
              </a:rPr>
              <a:t> – Hague Convention for the </a:t>
            </a:r>
            <a:r>
              <a:rPr lang="it-IT" dirty="0" err="1" smtClean="0">
                <a:latin typeface="...Estrangelo Edessa"/>
              </a:rPr>
              <a:t>protection</a:t>
            </a:r>
            <a:r>
              <a:rPr lang="it-IT" dirty="0" smtClean="0">
                <a:latin typeface="...Estrangelo Edessa"/>
              </a:rPr>
              <a:t> of Cultural </a:t>
            </a:r>
            <a:r>
              <a:rPr lang="it-IT" dirty="0" err="1" smtClean="0">
                <a:latin typeface="...Estrangelo Edessa"/>
              </a:rPr>
              <a:t>Property</a:t>
            </a:r>
            <a:r>
              <a:rPr lang="it-IT" dirty="0" smtClean="0">
                <a:latin typeface="...Estrangelo Edessa"/>
              </a:rPr>
              <a:t> in case of </a:t>
            </a:r>
            <a:r>
              <a:rPr lang="it-IT" dirty="0" err="1" smtClean="0">
                <a:latin typeface="...Estrangelo Edessa"/>
              </a:rPr>
              <a:t>armed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conflict</a:t>
            </a:r>
            <a:endParaRPr lang="it-IT" dirty="0" smtClean="0">
              <a:latin typeface="...Estrangelo Edessa"/>
            </a:endParaRPr>
          </a:p>
          <a:p>
            <a:pPr algn="just"/>
            <a:r>
              <a:rPr lang="it-IT" dirty="0" err="1" smtClean="0">
                <a:latin typeface="...Estrangelo Edessa"/>
              </a:rPr>
              <a:t>Prevention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illicit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traffic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movable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objects</a:t>
            </a:r>
            <a:endParaRPr lang="it-IT" dirty="0" smtClean="0">
              <a:latin typeface="...Estrangelo Edessa"/>
            </a:endParaRPr>
          </a:p>
          <a:p>
            <a:pPr algn="just"/>
            <a:r>
              <a:rPr lang="it-IT" dirty="0" smtClean="0">
                <a:latin typeface="...Estrangelo Edessa"/>
              </a:rPr>
              <a:t>Unesco Convention </a:t>
            </a:r>
            <a:r>
              <a:rPr lang="it-IT" dirty="0" err="1" smtClean="0">
                <a:latin typeface="...Estrangelo Edessa"/>
              </a:rPr>
              <a:t>concerning</a:t>
            </a:r>
            <a:r>
              <a:rPr lang="it-IT" dirty="0" smtClean="0">
                <a:latin typeface="...Estrangelo Edessa"/>
              </a:rPr>
              <a:t> the </a:t>
            </a:r>
            <a:r>
              <a:rPr lang="it-IT" dirty="0" err="1" smtClean="0">
                <a:latin typeface="...Estrangelo Edessa"/>
              </a:rPr>
              <a:t>Protection</a:t>
            </a:r>
            <a:r>
              <a:rPr lang="it-IT" dirty="0" smtClean="0">
                <a:latin typeface="...Estrangelo Edessa"/>
              </a:rPr>
              <a:t> of the World Cultural and Natural Heritage (1972)</a:t>
            </a:r>
          </a:p>
          <a:p>
            <a:pPr algn="just"/>
            <a:r>
              <a:rPr lang="it-IT" dirty="0" err="1" smtClean="0">
                <a:latin typeface="...Estrangelo Edessa"/>
              </a:rPr>
              <a:t>Underwater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heritage</a:t>
            </a:r>
            <a:r>
              <a:rPr lang="it-IT" dirty="0" smtClean="0">
                <a:latin typeface="...Estrangelo Edessa"/>
              </a:rPr>
              <a:t> – Unesco Convention on the </a:t>
            </a:r>
            <a:r>
              <a:rPr lang="it-IT" dirty="0" err="1" smtClean="0">
                <a:latin typeface="...Estrangelo Edessa"/>
              </a:rPr>
              <a:t>Protection</a:t>
            </a:r>
            <a:r>
              <a:rPr lang="it-IT" dirty="0" smtClean="0">
                <a:latin typeface="...Estrangelo Edessa"/>
              </a:rPr>
              <a:t> of the </a:t>
            </a:r>
            <a:r>
              <a:rPr lang="it-IT" dirty="0" err="1" smtClean="0">
                <a:latin typeface="...Estrangelo Edessa"/>
              </a:rPr>
              <a:t>Underwater</a:t>
            </a:r>
            <a:r>
              <a:rPr lang="it-IT" dirty="0" smtClean="0">
                <a:latin typeface="...Estrangelo Edessa"/>
              </a:rPr>
              <a:t> Cultural Heritage (2001)</a:t>
            </a:r>
          </a:p>
          <a:p>
            <a:pPr algn="just"/>
            <a:r>
              <a:rPr lang="it-IT" dirty="0" err="1" smtClean="0">
                <a:latin typeface="...Estrangelo Edessa"/>
              </a:rPr>
              <a:t>Intangible</a:t>
            </a:r>
            <a:r>
              <a:rPr lang="it-IT" dirty="0" smtClean="0">
                <a:latin typeface="...Estrangelo Edessa"/>
              </a:rPr>
              <a:t> Cultural Heritage – Unesco Convention on the </a:t>
            </a:r>
            <a:r>
              <a:rPr lang="it-IT" dirty="0" err="1" smtClean="0">
                <a:latin typeface="...Estrangelo Edessa"/>
              </a:rPr>
              <a:t>Protection</a:t>
            </a:r>
            <a:r>
              <a:rPr lang="it-IT" dirty="0" smtClean="0">
                <a:latin typeface="...Estrangelo Edessa"/>
              </a:rPr>
              <a:t> of the </a:t>
            </a:r>
            <a:r>
              <a:rPr lang="it-IT" dirty="0" err="1" smtClean="0">
                <a:latin typeface="...Estrangelo Edessa"/>
              </a:rPr>
              <a:t>Intangible</a:t>
            </a:r>
            <a:r>
              <a:rPr lang="it-IT" dirty="0" smtClean="0">
                <a:latin typeface="...Estrangelo Edessa"/>
              </a:rPr>
              <a:t> Cultural Heritage (2003)</a:t>
            </a:r>
            <a:endParaRPr lang="it-IT" dirty="0">
              <a:latin typeface="...Estrangelo Edessa"/>
            </a:endParaRPr>
          </a:p>
        </p:txBody>
      </p:sp>
      <p:cxnSp>
        <p:nvCxnSpPr>
          <p:cNvPr id="5" name="Connettore 2 4"/>
          <p:cNvCxnSpPr/>
          <p:nvPr/>
        </p:nvCxnSpPr>
        <p:spPr>
          <a:xfrm flipV="1">
            <a:off x="3835729" y="6013786"/>
            <a:ext cx="1258785" cy="2520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1484416" y="6139822"/>
            <a:ext cx="224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latin typeface="...Estrangelo Edessa"/>
              </a:rPr>
              <a:t>Absence</a:t>
            </a:r>
            <a:r>
              <a:rPr lang="it-IT" sz="1200" dirty="0" smtClean="0">
                <a:latin typeface="...Estrangelo Edessa"/>
              </a:rPr>
              <a:t> of </a:t>
            </a:r>
            <a:r>
              <a:rPr lang="it-IT" sz="1200" dirty="0" err="1" smtClean="0">
                <a:latin typeface="...Estrangelo Edessa"/>
              </a:rPr>
              <a:t>courts</a:t>
            </a:r>
            <a:r>
              <a:rPr lang="it-IT" sz="1200" dirty="0" smtClean="0">
                <a:latin typeface="...Estrangelo Edessa"/>
              </a:rPr>
              <a:t> and </a:t>
            </a:r>
          </a:p>
          <a:p>
            <a:r>
              <a:rPr lang="it-IT" sz="1200" dirty="0" err="1">
                <a:latin typeface="...Estrangelo Edessa"/>
              </a:rPr>
              <a:t>m</a:t>
            </a:r>
            <a:r>
              <a:rPr lang="it-IT" sz="1200" dirty="0" err="1" smtClean="0">
                <a:latin typeface="...Estrangelo Edessa"/>
              </a:rPr>
              <a:t>echanisms</a:t>
            </a:r>
            <a:r>
              <a:rPr lang="it-IT" sz="1200" dirty="0" smtClean="0">
                <a:latin typeface="...Estrangelo Edessa"/>
              </a:rPr>
              <a:t> to </a:t>
            </a:r>
            <a:r>
              <a:rPr lang="it-IT" sz="1200" dirty="0" err="1" smtClean="0">
                <a:latin typeface="...Estrangelo Edessa"/>
              </a:rPr>
              <a:t>settle</a:t>
            </a:r>
            <a:r>
              <a:rPr lang="it-IT" sz="1200" dirty="0" smtClean="0">
                <a:latin typeface="...Estrangelo Edessa"/>
              </a:rPr>
              <a:t> </a:t>
            </a:r>
            <a:r>
              <a:rPr lang="it-IT" sz="1200" dirty="0" err="1" smtClean="0">
                <a:latin typeface="...Estrangelo Edessa"/>
              </a:rPr>
              <a:t>disputes</a:t>
            </a:r>
            <a:endParaRPr lang="it-IT" sz="1200" dirty="0">
              <a:latin typeface="...Estrangelo Edessa"/>
            </a:endParaRPr>
          </a:p>
        </p:txBody>
      </p:sp>
      <p:cxnSp>
        <p:nvCxnSpPr>
          <p:cNvPr id="9" name="Connettore 2 8"/>
          <p:cNvCxnSpPr/>
          <p:nvPr/>
        </p:nvCxnSpPr>
        <p:spPr>
          <a:xfrm>
            <a:off x="6947065" y="5747657"/>
            <a:ext cx="1246909" cy="3921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8348353" y="5777838"/>
            <a:ext cx="3765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latin typeface="...Estrangelo Edessa"/>
              </a:rPr>
              <a:t>Borrowed</a:t>
            </a:r>
            <a:r>
              <a:rPr lang="it-IT" sz="1200" dirty="0" smtClean="0">
                <a:latin typeface="...Estrangelo Edessa"/>
              </a:rPr>
              <a:t> fora: dispute </a:t>
            </a:r>
            <a:r>
              <a:rPr lang="it-IT" sz="1200" dirty="0" err="1" smtClean="0">
                <a:latin typeface="...Estrangelo Edessa"/>
              </a:rPr>
              <a:t>settlement</a:t>
            </a:r>
            <a:r>
              <a:rPr lang="it-IT" sz="1200" dirty="0" smtClean="0">
                <a:latin typeface="...Estrangelo Edessa"/>
              </a:rPr>
              <a:t> </a:t>
            </a:r>
            <a:r>
              <a:rPr lang="it-IT" sz="1200" dirty="0" err="1" smtClean="0">
                <a:latin typeface="...Estrangelo Edessa"/>
              </a:rPr>
              <a:t>mechanisms</a:t>
            </a:r>
            <a:endParaRPr lang="it-IT" sz="1200" dirty="0" smtClean="0">
              <a:latin typeface="...Estrangelo Edessa"/>
            </a:endParaRPr>
          </a:p>
          <a:p>
            <a:r>
              <a:rPr lang="it-IT" sz="1200" dirty="0" err="1">
                <a:latin typeface="...Estrangelo Edessa"/>
              </a:rPr>
              <a:t>e</a:t>
            </a:r>
            <a:r>
              <a:rPr lang="it-IT" sz="1200" dirty="0" err="1" smtClean="0">
                <a:latin typeface="...Estrangelo Edessa"/>
              </a:rPr>
              <a:t>stablished</a:t>
            </a:r>
            <a:r>
              <a:rPr lang="it-IT" sz="1200" dirty="0" smtClean="0">
                <a:latin typeface="...Estrangelo Edessa"/>
              </a:rPr>
              <a:t> for </a:t>
            </a:r>
            <a:r>
              <a:rPr lang="it-IT" sz="1200" dirty="0" err="1" smtClean="0">
                <a:latin typeface="...Estrangelo Edessa"/>
              </a:rPr>
              <a:t>other</a:t>
            </a:r>
            <a:r>
              <a:rPr lang="it-IT" sz="1200" dirty="0" smtClean="0">
                <a:latin typeface="...Estrangelo Edessa"/>
              </a:rPr>
              <a:t> </a:t>
            </a:r>
            <a:r>
              <a:rPr lang="it-IT" sz="1200" dirty="0" err="1" smtClean="0">
                <a:latin typeface="...Estrangelo Edessa"/>
              </a:rPr>
              <a:t>other</a:t>
            </a:r>
            <a:r>
              <a:rPr lang="it-IT" sz="1200" dirty="0" smtClean="0">
                <a:latin typeface="...Estrangelo Edessa"/>
              </a:rPr>
              <a:t> </a:t>
            </a:r>
            <a:r>
              <a:rPr lang="it-IT" sz="1200" dirty="0" err="1" smtClean="0">
                <a:latin typeface="...Estrangelo Edessa"/>
              </a:rPr>
              <a:t>categories</a:t>
            </a:r>
            <a:r>
              <a:rPr lang="it-IT" sz="1200" dirty="0" smtClean="0">
                <a:latin typeface="...Estrangelo Edessa"/>
              </a:rPr>
              <a:t> of </a:t>
            </a:r>
            <a:r>
              <a:rPr lang="it-IT" sz="1200" dirty="0" err="1" smtClean="0">
                <a:latin typeface="...Estrangelo Edessa"/>
              </a:rPr>
              <a:t>international</a:t>
            </a:r>
            <a:endParaRPr lang="it-IT" sz="1200" dirty="0" smtClean="0">
              <a:latin typeface="...Estrangelo Edessa"/>
            </a:endParaRPr>
          </a:p>
          <a:p>
            <a:r>
              <a:rPr lang="it-IT" sz="1200" dirty="0" err="1">
                <a:latin typeface="...Estrangelo Edessa"/>
              </a:rPr>
              <a:t>n</a:t>
            </a:r>
            <a:r>
              <a:rPr lang="it-IT" sz="1200" dirty="0" err="1" smtClean="0">
                <a:latin typeface="...Estrangelo Edessa"/>
              </a:rPr>
              <a:t>orms</a:t>
            </a:r>
            <a:r>
              <a:rPr lang="it-IT" sz="1200" dirty="0" smtClean="0">
                <a:latin typeface="...Estrangelo Edessa"/>
              </a:rPr>
              <a:t> and </a:t>
            </a:r>
            <a:r>
              <a:rPr lang="it-IT" sz="1200" dirty="0" err="1" smtClean="0">
                <a:latin typeface="...Estrangelo Edessa"/>
              </a:rPr>
              <a:t>used</a:t>
            </a:r>
            <a:r>
              <a:rPr lang="it-IT" sz="1200" dirty="0" smtClean="0">
                <a:latin typeface="...Estrangelo Edessa"/>
              </a:rPr>
              <a:t> to </a:t>
            </a:r>
            <a:r>
              <a:rPr lang="it-IT" sz="1200" dirty="0" err="1" smtClean="0">
                <a:latin typeface="...Estrangelo Edessa"/>
              </a:rPr>
              <a:t>enforce</a:t>
            </a:r>
            <a:r>
              <a:rPr lang="it-IT" sz="1200" dirty="0" smtClean="0">
                <a:latin typeface="...Estrangelo Edessa"/>
              </a:rPr>
              <a:t> the law </a:t>
            </a:r>
            <a:r>
              <a:rPr lang="it-IT" sz="1200" dirty="0" err="1" smtClean="0">
                <a:latin typeface="...Estrangelo Edessa"/>
              </a:rPr>
              <a:t>around</a:t>
            </a:r>
            <a:r>
              <a:rPr lang="it-IT" sz="1200" dirty="0" smtClean="0">
                <a:latin typeface="...Estrangelo Edessa"/>
              </a:rPr>
              <a:t> </a:t>
            </a:r>
          </a:p>
          <a:p>
            <a:r>
              <a:rPr lang="it-IT" sz="1200" dirty="0" smtClean="0">
                <a:latin typeface="...Estrangelo Edessa"/>
              </a:rPr>
              <a:t>Cultural </a:t>
            </a:r>
            <a:r>
              <a:rPr lang="it-IT" sz="1200" dirty="0">
                <a:latin typeface="...Estrangelo Edessa"/>
              </a:rPr>
              <a:t>H</a:t>
            </a:r>
            <a:r>
              <a:rPr lang="it-IT" sz="1200" dirty="0" smtClean="0">
                <a:latin typeface="...Estrangelo Edessa"/>
              </a:rPr>
              <a:t>eritage</a:t>
            </a:r>
            <a:endParaRPr lang="it-IT" sz="1200" dirty="0">
              <a:latin typeface="...Estrangelo Edessa"/>
            </a:endParaRPr>
          </a:p>
        </p:txBody>
      </p:sp>
    </p:spTree>
    <p:extLst>
      <p:ext uri="{BB962C8B-B14F-4D97-AF65-F5344CB8AC3E}">
        <p14:creationId xmlns:p14="http://schemas.microsoft.com/office/powerpoint/2010/main" val="336547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...Estrangelo Edessa"/>
              </a:rPr>
              <a:t>National and </a:t>
            </a:r>
            <a:r>
              <a:rPr lang="it-IT" dirty="0" err="1" smtClean="0">
                <a:latin typeface="...Estrangelo Edessa"/>
              </a:rPr>
              <a:t>international</a:t>
            </a:r>
            <a:r>
              <a:rPr lang="it-IT" dirty="0" smtClean="0">
                <a:latin typeface="...Estrangelo Edessa"/>
              </a:rPr>
              <a:t> Law:</a:t>
            </a:r>
            <a:br>
              <a:rPr lang="it-IT" dirty="0" smtClean="0">
                <a:latin typeface="...Estrangelo Edessa"/>
              </a:rPr>
            </a:br>
            <a:r>
              <a:rPr lang="it-IT" dirty="0" smtClean="0">
                <a:latin typeface="...Estrangelo Edessa"/>
              </a:rPr>
              <a:t>the </a:t>
            </a:r>
            <a:r>
              <a:rPr lang="it-IT" dirty="0" err="1" smtClean="0">
                <a:latin typeface="...Estrangelo Edessa"/>
              </a:rPr>
              <a:t>problem</a:t>
            </a:r>
            <a:r>
              <a:rPr lang="it-IT" dirty="0" smtClean="0">
                <a:latin typeface="...Estrangelo Edessa"/>
              </a:rPr>
              <a:t> of «cultural </a:t>
            </a:r>
            <a:r>
              <a:rPr lang="it-IT" dirty="0" err="1" smtClean="0">
                <a:latin typeface="...Estrangelo Edessa"/>
              </a:rPr>
              <a:t>property</a:t>
            </a:r>
            <a:r>
              <a:rPr lang="it-IT" dirty="0" smtClean="0">
                <a:latin typeface="...Estrangelo Edessa"/>
              </a:rPr>
              <a:t>»</a:t>
            </a:r>
            <a:endParaRPr lang="it-IT" dirty="0">
              <a:latin typeface="...Estrangelo Edess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err="1" smtClean="0">
                <a:latin typeface="...Estrangelo Edessa"/>
              </a:rPr>
              <a:t>When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does</a:t>
            </a:r>
            <a:r>
              <a:rPr lang="it-IT" dirty="0" smtClean="0">
                <a:latin typeface="...Estrangelo Edessa"/>
              </a:rPr>
              <a:t> the </a:t>
            </a:r>
            <a:r>
              <a:rPr lang="it-IT" dirty="0" err="1" smtClean="0">
                <a:latin typeface="...Estrangelo Edessa"/>
              </a:rPr>
              <a:t>expression</a:t>
            </a:r>
            <a:r>
              <a:rPr lang="it-IT" dirty="0" smtClean="0">
                <a:latin typeface="...Estrangelo Edessa"/>
              </a:rPr>
              <a:t> «cultural </a:t>
            </a:r>
            <a:r>
              <a:rPr lang="it-IT" dirty="0" err="1" smtClean="0">
                <a:latin typeface="...Estrangelo Edessa"/>
              </a:rPr>
              <a:t>property</a:t>
            </a:r>
            <a:r>
              <a:rPr lang="it-IT" dirty="0" smtClean="0">
                <a:latin typeface="...Estrangelo Edessa"/>
              </a:rPr>
              <a:t>» </a:t>
            </a:r>
            <a:r>
              <a:rPr lang="it-IT" dirty="0" err="1" smtClean="0">
                <a:latin typeface="...Estrangelo Edessa"/>
              </a:rPr>
              <a:t>firstly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appear</a:t>
            </a:r>
            <a:r>
              <a:rPr lang="it-IT" dirty="0" smtClean="0">
                <a:latin typeface="...Estrangelo Edessa"/>
              </a:rPr>
              <a:t>?</a:t>
            </a:r>
          </a:p>
          <a:p>
            <a:pPr marL="0" indent="0">
              <a:buNone/>
            </a:pPr>
            <a:endParaRPr lang="it-IT" dirty="0">
              <a:latin typeface="...Estrangelo Edessa"/>
            </a:endParaRPr>
          </a:p>
          <a:p>
            <a:pPr marL="0" indent="0">
              <a:buNone/>
            </a:pPr>
            <a:r>
              <a:rPr lang="it-IT" dirty="0" smtClean="0">
                <a:latin typeface="...Estrangelo Edessa"/>
              </a:rPr>
              <a:t>Hague Convention for the </a:t>
            </a:r>
            <a:r>
              <a:rPr lang="it-IT" dirty="0" err="1" smtClean="0">
                <a:latin typeface="...Estrangelo Edessa"/>
              </a:rPr>
              <a:t>Protection</a:t>
            </a:r>
            <a:r>
              <a:rPr lang="it-IT" dirty="0" smtClean="0">
                <a:latin typeface="...Estrangelo Edessa"/>
              </a:rPr>
              <a:t> of Cultural </a:t>
            </a:r>
            <a:r>
              <a:rPr lang="it-IT" dirty="0" err="1" smtClean="0">
                <a:latin typeface="...Estrangelo Edessa"/>
              </a:rPr>
              <a:t>Property</a:t>
            </a:r>
            <a:r>
              <a:rPr lang="it-IT" dirty="0" smtClean="0">
                <a:latin typeface="...Estrangelo Edessa"/>
              </a:rPr>
              <a:t> in the </a:t>
            </a:r>
            <a:r>
              <a:rPr lang="it-IT" dirty="0" err="1" smtClean="0">
                <a:latin typeface="...Estrangelo Edessa"/>
              </a:rPr>
              <a:t>Event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Armed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Conflict</a:t>
            </a:r>
            <a:r>
              <a:rPr lang="it-IT" dirty="0" smtClean="0">
                <a:latin typeface="...Estrangelo Edessa"/>
              </a:rPr>
              <a:t> (Hague – 1954)</a:t>
            </a:r>
          </a:p>
          <a:p>
            <a:pPr marL="0" indent="0">
              <a:buNone/>
            </a:pPr>
            <a:endParaRPr lang="it-IT" dirty="0">
              <a:latin typeface="...Estrangelo Edessa"/>
            </a:endParaRPr>
          </a:p>
          <a:p>
            <a:pPr marL="0" indent="0">
              <a:buNone/>
            </a:pPr>
            <a:r>
              <a:rPr lang="it-IT" dirty="0" err="1" smtClean="0">
                <a:latin typeface="...Estrangelo Edessa"/>
              </a:rPr>
              <a:t>Recollecting</a:t>
            </a:r>
            <a:r>
              <a:rPr lang="it-IT" dirty="0" smtClean="0">
                <a:latin typeface="...Estrangelo Edessa"/>
              </a:rPr>
              <a:t> the </a:t>
            </a:r>
            <a:r>
              <a:rPr lang="it-IT" dirty="0" err="1" smtClean="0">
                <a:latin typeface="...Estrangelo Edessa"/>
              </a:rPr>
              <a:t>results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other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previous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Conventions</a:t>
            </a:r>
            <a:r>
              <a:rPr lang="it-IT" dirty="0" smtClean="0">
                <a:latin typeface="...Estrangelo Edessa"/>
              </a:rPr>
              <a:t> on </a:t>
            </a:r>
            <a:r>
              <a:rPr lang="it-IT" dirty="0" err="1" smtClean="0">
                <a:latin typeface="...Estrangelo Edessa"/>
              </a:rPr>
              <a:t>Armed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Conflict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it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protected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u="sng" dirty="0" smtClean="0">
                <a:latin typeface="...Estrangelo Edessa"/>
              </a:rPr>
              <a:t>the </a:t>
            </a:r>
            <a:r>
              <a:rPr lang="it-IT" u="sng" dirty="0" err="1" smtClean="0">
                <a:latin typeface="...Estrangelo Edessa"/>
              </a:rPr>
              <a:t>property</a:t>
            </a:r>
            <a:r>
              <a:rPr lang="it-IT" u="sng" dirty="0" smtClean="0">
                <a:latin typeface="...Estrangelo Edessa"/>
              </a:rPr>
              <a:t> of </a:t>
            </a:r>
            <a:r>
              <a:rPr lang="it-IT" u="sng" dirty="0" err="1" smtClean="0">
                <a:latin typeface="...Estrangelo Edessa"/>
              </a:rPr>
              <a:t>municipalities</a:t>
            </a:r>
            <a:r>
              <a:rPr lang="it-IT" u="sng" dirty="0" smtClean="0">
                <a:latin typeface="...Estrangelo Edessa"/>
              </a:rPr>
              <a:t> and of </a:t>
            </a:r>
            <a:r>
              <a:rPr lang="it-IT" u="sng" dirty="0" err="1" smtClean="0">
                <a:latin typeface="...Estrangelo Edessa"/>
              </a:rPr>
              <a:t>institutions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dedicated</a:t>
            </a:r>
            <a:r>
              <a:rPr lang="it-IT" u="sng" dirty="0" smtClean="0">
                <a:latin typeface="...Estrangelo Edessa"/>
              </a:rPr>
              <a:t> to </a:t>
            </a:r>
            <a:r>
              <a:rPr lang="it-IT" u="sng" dirty="0" err="1" smtClean="0">
                <a:latin typeface="...Estrangelo Edessa"/>
              </a:rPr>
              <a:t>religion</a:t>
            </a:r>
            <a:r>
              <a:rPr lang="it-IT" u="sng" dirty="0" smtClean="0">
                <a:latin typeface="...Estrangelo Edessa"/>
              </a:rPr>
              <a:t>, charity and </a:t>
            </a:r>
            <a:r>
              <a:rPr lang="it-IT" u="sng" dirty="0" err="1" smtClean="0">
                <a:latin typeface="...Estrangelo Edessa"/>
              </a:rPr>
              <a:t>education</a:t>
            </a:r>
            <a:r>
              <a:rPr lang="it-IT" u="sng" dirty="0" smtClean="0">
                <a:latin typeface="...Estrangelo Edessa"/>
              </a:rPr>
              <a:t>, the </a:t>
            </a:r>
            <a:r>
              <a:rPr lang="it-IT" u="sng" dirty="0" err="1" smtClean="0">
                <a:latin typeface="...Estrangelo Edessa"/>
              </a:rPr>
              <a:t>arts</a:t>
            </a:r>
            <a:r>
              <a:rPr lang="it-IT" u="sng" dirty="0" smtClean="0">
                <a:latin typeface="...Estrangelo Edessa"/>
              </a:rPr>
              <a:t> and </a:t>
            </a:r>
            <a:r>
              <a:rPr lang="it-IT" u="sng" dirty="0" err="1" smtClean="0">
                <a:latin typeface="...Estrangelo Edessa"/>
              </a:rPr>
              <a:t>sciences</a:t>
            </a:r>
            <a:r>
              <a:rPr lang="it-IT" u="sng" dirty="0" smtClean="0">
                <a:latin typeface="...Estrangelo Edessa"/>
              </a:rPr>
              <a:t>, </a:t>
            </a:r>
            <a:r>
              <a:rPr lang="it-IT" u="sng" dirty="0" err="1" smtClean="0">
                <a:latin typeface="...Estrangelo Edessa"/>
              </a:rPr>
              <a:t>prohibited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seizure</a:t>
            </a:r>
            <a:r>
              <a:rPr lang="it-IT" u="sng" dirty="0" smtClean="0">
                <a:latin typeface="...Estrangelo Edessa"/>
              </a:rPr>
              <a:t> or </a:t>
            </a:r>
            <a:r>
              <a:rPr lang="it-IT" u="sng" dirty="0" err="1" smtClean="0">
                <a:latin typeface="...Estrangelo Edessa"/>
              </a:rPr>
              <a:t>distruction</a:t>
            </a:r>
            <a:r>
              <a:rPr lang="it-IT" u="sng" dirty="0" smtClean="0">
                <a:latin typeface="...Estrangelo Edessa"/>
              </a:rPr>
              <a:t> of or </a:t>
            </a:r>
            <a:r>
              <a:rPr lang="it-IT" u="sng" dirty="0" err="1" smtClean="0">
                <a:latin typeface="...Estrangelo Edessa"/>
              </a:rPr>
              <a:t>wilful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damage</a:t>
            </a:r>
            <a:r>
              <a:rPr lang="it-IT" u="sng" dirty="0" smtClean="0">
                <a:latin typeface="...Estrangelo Edessa"/>
              </a:rPr>
              <a:t> to </a:t>
            </a:r>
            <a:r>
              <a:rPr lang="it-IT" u="sng" dirty="0" err="1" smtClean="0">
                <a:latin typeface="...Estrangelo Edessa"/>
              </a:rPr>
              <a:t>such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institutions</a:t>
            </a:r>
            <a:r>
              <a:rPr lang="it-IT" u="sng" dirty="0" smtClean="0">
                <a:latin typeface="...Estrangelo Edessa"/>
              </a:rPr>
              <a:t>, </a:t>
            </a:r>
            <a:r>
              <a:rPr lang="it-IT" u="sng" dirty="0" err="1" smtClean="0">
                <a:latin typeface="...Estrangelo Edessa"/>
              </a:rPr>
              <a:t>historic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monuments</a:t>
            </a:r>
            <a:r>
              <a:rPr lang="it-IT" u="sng" dirty="0" smtClean="0">
                <a:latin typeface="...Estrangelo Edessa"/>
              </a:rPr>
              <a:t>, </a:t>
            </a:r>
            <a:r>
              <a:rPr lang="it-IT" u="sng" dirty="0" err="1" smtClean="0">
                <a:latin typeface="...Estrangelo Edessa"/>
              </a:rPr>
              <a:t>works</a:t>
            </a:r>
            <a:r>
              <a:rPr lang="it-IT" u="sng" dirty="0" smtClean="0">
                <a:latin typeface="...Estrangelo Edessa"/>
              </a:rPr>
              <a:t> of art and science.</a:t>
            </a:r>
          </a:p>
          <a:p>
            <a:pPr marL="0" indent="0">
              <a:buNone/>
            </a:pPr>
            <a:endParaRPr lang="it-IT" u="sng" dirty="0">
              <a:latin typeface="...Estrangelo Edessa"/>
            </a:endParaRPr>
          </a:p>
          <a:p>
            <a:pPr marL="0" indent="0">
              <a:buNone/>
            </a:pPr>
            <a:r>
              <a:rPr lang="it-IT" dirty="0" err="1" smtClean="0">
                <a:latin typeface="...Estrangelo Edessa"/>
              </a:rPr>
              <a:t>It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passed</a:t>
            </a:r>
            <a:r>
              <a:rPr lang="it-IT" dirty="0" smtClean="0">
                <a:latin typeface="...Estrangelo Edessa"/>
              </a:rPr>
              <a:t> over </a:t>
            </a:r>
            <a:r>
              <a:rPr lang="it-IT" dirty="0" err="1" smtClean="0">
                <a:latin typeface="...Estrangelo Edessa"/>
              </a:rPr>
              <a:t>other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definitions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such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i="1" dirty="0" err="1" smtClean="0">
                <a:latin typeface="...Estrangelo Edessa"/>
              </a:rPr>
              <a:t>biens</a:t>
            </a:r>
            <a:r>
              <a:rPr lang="it-IT" i="1" dirty="0" smtClean="0">
                <a:latin typeface="...Estrangelo Edessa"/>
              </a:rPr>
              <a:t> </a:t>
            </a:r>
            <a:r>
              <a:rPr lang="it-IT" i="1" dirty="0" err="1" smtClean="0">
                <a:latin typeface="...Estrangelo Edessa"/>
              </a:rPr>
              <a:t>culturels</a:t>
            </a:r>
            <a:r>
              <a:rPr lang="it-IT" i="1" dirty="0" smtClean="0">
                <a:latin typeface="...Estrangelo Edessa"/>
              </a:rPr>
              <a:t> </a:t>
            </a:r>
            <a:r>
              <a:rPr lang="it-IT" dirty="0" smtClean="0">
                <a:latin typeface="...Estrangelo Edessa"/>
              </a:rPr>
              <a:t>(France) or </a:t>
            </a:r>
            <a:r>
              <a:rPr lang="it-IT" i="1" dirty="0" smtClean="0">
                <a:latin typeface="...Estrangelo Edessa"/>
              </a:rPr>
              <a:t>beni culturali </a:t>
            </a:r>
            <a:r>
              <a:rPr lang="it-IT" dirty="0" smtClean="0">
                <a:latin typeface="...Estrangelo Edessa"/>
              </a:rPr>
              <a:t>(</a:t>
            </a:r>
            <a:r>
              <a:rPr lang="it-IT" dirty="0" err="1" smtClean="0">
                <a:latin typeface="...Estrangelo Edessa"/>
              </a:rPr>
              <a:t>Italy</a:t>
            </a:r>
            <a:r>
              <a:rPr lang="it-IT" dirty="0" smtClean="0">
                <a:latin typeface="...Estrangelo Edessa"/>
              </a:rPr>
              <a:t>), </a:t>
            </a:r>
            <a:r>
              <a:rPr lang="it-IT" dirty="0" err="1" smtClean="0">
                <a:latin typeface="...Estrangelo Edessa"/>
              </a:rPr>
              <a:t>inadequate</a:t>
            </a:r>
            <a:r>
              <a:rPr lang="it-IT" dirty="0" smtClean="0">
                <a:latin typeface="...Estrangelo Edessa"/>
              </a:rPr>
              <a:t> to </a:t>
            </a:r>
            <a:r>
              <a:rPr lang="it-IT" dirty="0" err="1" smtClean="0">
                <a:latin typeface="...Estrangelo Edessa"/>
              </a:rPr>
              <a:t>comprehend</a:t>
            </a:r>
            <a:r>
              <a:rPr lang="it-IT" dirty="0" smtClean="0">
                <a:latin typeface="...Estrangelo Edessa"/>
              </a:rPr>
              <a:t> the </a:t>
            </a:r>
            <a:r>
              <a:rPr lang="it-IT" dirty="0" err="1" smtClean="0">
                <a:latin typeface="...Estrangelo Edessa"/>
              </a:rPr>
              <a:t>whole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what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is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covered</a:t>
            </a:r>
            <a:r>
              <a:rPr lang="it-IT" dirty="0" smtClean="0">
                <a:latin typeface="...Estrangelo Edessa"/>
              </a:rPr>
              <a:t> by the «cultural </a:t>
            </a:r>
            <a:r>
              <a:rPr lang="it-IT" dirty="0" err="1" smtClean="0">
                <a:latin typeface="...Estrangelo Edessa"/>
              </a:rPr>
              <a:t>heritage</a:t>
            </a:r>
            <a:r>
              <a:rPr lang="it-IT" dirty="0" smtClean="0">
                <a:latin typeface="...Estrangelo Edessa"/>
              </a:rPr>
              <a:t>»</a:t>
            </a:r>
          </a:p>
          <a:p>
            <a:pPr marL="0" indent="0">
              <a:buNone/>
            </a:pPr>
            <a:endParaRPr lang="it-IT" dirty="0">
              <a:latin typeface="...Estrangelo Edessa"/>
            </a:endParaRPr>
          </a:p>
          <a:p>
            <a:pPr marL="0" indent="0">
              <a:buNone/>
            </a:pPr>
            <a:r>
              <a:rPr lang="it-IT" dirty="0" err="1" smtClean="0">
                <a:latin typeface="...Estrangelo Edessa"/>
              </a:rPr>
              <a:t>Discussed</a:t>
            </a:r>
            <a:r>
              <a:rPr lang="it-IT" dirty="0" smtClean="0">
                <a:latin typeface="...Estrangelo Edessa"/>
              </a:rPr>
              <a:t> in </a:t>
            </a:r>
            <a:r>
              <a:rPr lang="it-IT" dirty="0" err="1" smtClean="0">
                <a:latin typeface="...Estrangelo Edessa"/>
              </a:rPr>
              <a:t>Nahlik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i="1" dirty="0" smtClean="0">
                <a:latin typeface="...Estrangelo Edessa"/>
              </a:rPr>
              <a:t>La </a:t>
            </a:r>
            <a:r>
              <a:rPr lang="it-IT" i="1" dirty="0" err="1" smtClean="0">
                <a:latin typeface="...Estrangelo Edessa"/>
              </a:rPr>
              <a:t>protection</a:t>
            </a:r>
            <a:r>
              <a:rPr lang="it-IT" i="1" dirty="0" smtClean="0">
                <a:latin typeface="...Estrangelo Edessa"/>
              </a:rPr>
              <a:t> </a:t>
            </a:r>
            <a:r>
              <a:rPr lang="it-IT" i="1" dirty="0" err="1" smtClean="0">
                <a:latin typeface="...Estrangelo Edessa"/>
              </a:rPr>
              <a:t>internationale</a:t>
            </a:r>
            <a:r>
              <a:rPr lang="it-IT" i="1" dirty="0" smtClean="0">
                <a:latin typeface="...Estrangelo Edessa"/>
              </a:rPr>
              <a:t> </a:t>
            </a:r>
            <a:r>
              <a:rPr lang="it-IT" i="1" dirty="0" err="1" smtClean="0">
                <a:latin typeface="...Estrangelo Edessa"/>
              </a:rPr>
              <a:t>des</a:t>
            </a:r>
            <a:r>
              <a:rPr lang="it-IT" i="1" dirty="0" smtClean="0">
                <a:latin typeface="...Estrangelo Edessa"/>
              </a:rPr>
              <a:t> </a:t>
            </a:r>
            <a:r>
              <a:rPr lang="it-IT" i="1" dirty="0" err="1" smtClean="0">
                <a:latin typeface="...Estrangelo Edessa"/>
              </a:rPr>
              <a:t>biens</a:t>
            </a:r>
            <a:r>
              <a:rPr lang="it-IT" i="1" dirty="0" smtClean="0">
                <a:latin typeface="...Estrangelo Edessa"/>
              </a:rPr>
              <a:t> </a:t>
            </a:r>
            <a:r>
              <a:rPr lang="it-IT" i="1" dirty="0" err="1" smtClean="0">
                <a:latin typeface="...Estrangelo Edessa"/>
              </a:rPr>
              <a:t>culturels</a:t>
            </a:r>
            <a:r>
              <a:rPr lang="it-IT" i="1" dirty="0" smtClean="0">
                <a:latin typeface="...Estrangelo Edessa"/>
              </a:rPr>
              <a:t> en </a:t>
            </a:r>
            <a:r>
              <a:rPr lang="it-IT" i="1" dirty="0" err="1" smtClean="0">
                <a:latin typeface="...Estrangelo Edessa"/>
              </a:rPr>
              <a:t>cas</a:t>
            </a:r>
            <a:r>
              <a:rPr lang="it-IT" i="1" dirty="0" smtClean="0">
                <a:latin typeface="...Estrangelo Edessa"/>
              </a:rPr>
              <a:t> de </a:t>
            </a:r>
            <a:r>
              <a:rPr lang="it-IT" i="1" dirty="0" err="1" smtClean="0">
                <a:latin typeface="...Estrangelo Edessa"/>
              </a:rPr>
              <a:t>conflict</a:t>
            </a:r>
            <a:r>
              <a:rPr lang="it-IT" i="1" dirty="0" smtClean="0">
                <a:latin typeface="...Estrangelo Edessa"/>
              </a:rPr>
              <a:t> </a:t>
            </a:r>
            <a:r>
              <a:rPr lang="it-IT" i="1" dirty="0" err="1" smtClean="0">
                <a:latin typeface="...Estrangelo Edessa"/>
              </a:rPr>
              <a:t>armé</a:t>
            </a:r>
            <a:r>
              <a:rPr lang="it-IT" dirty="0" smtClean="0">
                <a:latin typeface="...Estrangelo Edessa"/>
              </a:rPr>
              <a:t>, «</a:t>
            </a:r>
            <a:r>
              <a:rPr lang="it-IT" dirty="0" err="1" smtClean="0">
                <a:latin typeface="...Estrangelo Edessa"/>
              </a:rPr>
              <a:t>Recueil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des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Cours</a:t>
            </a:r>
            <a:r>
              <a:rPr lang="it-IT" dirty="0" smtClean="0">
                <a:latin typeface="...Estrangelo Edessa"/>
              </a:rPr>
              <a:t> de l’</a:t>
            </a:r>
            <a:r>
              <a:rPr lang="it-IT" dirty="0" err="1" smtClean="0">
                <a:latin typeface="...Estrangelo Edessa"/>
              </a:rPr>
              <a:t>Academie</a:t>
            </a:r>
            <a:r>
              <a:rPr lang="it-IT" dirty="0" smtClean="0">
                <a:latin typeface="...Estrangelo Edessa"/>
              </a:rPr>
              <a:t> de la </a:t>
            </a:r>
            <a:r>
              <a:rPr lang="it-IT" dirty="0" err="1" smtClean="0">
                <a:latin typeface="...Estrangelo Edessa"/>
              </a:rPr>
              <a:t>Haye</a:t>
            </a:r>
            <a:r>
              <a:rPr lang="it-IT" dirty="0" smtClean="0">
                <a:latin typeface="...Estrangelo Edessa"/>
              </a:rPr>
              <a:t>» (1967)</a:t>
            </a:r>
            <a:endParaRPr lang="it-IT" dirty="0">
              <a:latin typeface="...Estrangelo Edessa"/>
            </a:endParaRPr>
          </a:p>
        </p:txBody>
      </p:sp>
    </p:spTree>
    <p:extLst>
      <p:ext uri="{BB962C8B-B14F-4D97-AF65-F5344CB8AC3E}">
        <p14:creationId xmlns:p14="http://schemas.microsoft.com/office/powerpoint/2010/main" val="349842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...Estrangelo Edessa"/>
              </a:rPr>
              <a:t>Why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has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been</a:t>
            </a:r>
            <a:r>
              <a:rPr lang="it-IT" dirty="0" smtClean="0">
                <a:latin typeface="...Estrangelo Edessa"/>
              </a:rPr>
              <a:t> the </a:t>
            </a:r>
            <a:r>
              <a:rPr lang="it-IT" dirty="0" err="1" smtClean="0">
                <a:latin typeface="...Estrangelo Edessa"/>
              </a:rPr>
              <a:t>expression</a:t>
            </a:r>
            <a:r>
              <a:rPr lang="it-IT" dirty="0" smtClean="0">
                <a:latin typeface="...Estrangelo Edessa"/>
              </a:rPr>
              <a:t> «Cultural </a:t>
            </a:r>
            <a:r>
              <a:rPr lang="it-IT" dirty="0" err="1" smtClean="0">
                <a:latin typeface="...Estrangelo Edessa"/>
              </a:rPr>
              <a:t>Property</a:t>
            </a:r>
            <a:r>
              <a:rPr lang="it-IT" dirty="0" smtClean="0">
                <a:latin typeface="...Estrangelo Edessa"/>
              </a:rPr>
              <a:t>» </a:t>
            </a:r>
            <a:r>
              <a:rPr lang="it-IT" dirty="0" err="1" smtClean="0">
                <a:latin typeface="...Estrangelo Edessa"/>
              </a:rPr>
              <a:t>introduced</a:t>
            </a:r>
            <a:r>
              <a:rPr lang="it-IT" dirty="0" smtClean="0">
                <a:latin typeface="...Estrangelo Edessa"/>
              </a:rPr>
              <a:t>?</a:t>
            </a:r>
            <a:endParaRPr lang="it-IT" dirty="0">
              <a:latin typeface="...Estrangelo Edess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2208810" y="3396342"/>
            <a:ext cx="0" cy="13537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496291" y="2730127"/>
            <a:ext cx="1673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solidFill>
                  <a:schemeClr val="accent1"/>
                </a:solidFill>
              </a:rPr>
              <a:t>Tangible</a:t>
            </a:r>
            <a:r>
              <a:rPr lang="it-IT" i="1" dirty="0" smtClean="0">
                <a:solidFill>
                  <a:schemeClr val="accent1"/>
                </a:solidFill>
              </a:rPr>
              <a:t> C.H.</a:t>
            </a:r>
          </a:p>
          <a:p>
            <a:r>
              <a:rPr lang="it-IT" i="1" dirty="0" err="1" smtClean="0">
                <a:solidFill>
                  <a:schemeClr val="accent1"/>
                </a:solidFill>
              </a:rPr>
              <a:t>Immovable</a:t>
            </a:r>
            <a:endParaRPr lang="it-IT" i="1" dirty="0">
              <a:solidFill>
                <a:schemeClr val="accent1"/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4144314" y="3396342"/>
            <a:ext cx="174" cy="13537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3645726" y="2730126"/>
            <a:ext cx="1574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solidFill>
                  <a:schemeClr val="accent1"/>
                </a:solidFill>
                <a:latin typeface="TT...Estrangelo Edessa"/>
              </a:rPr>
              <a:t>Tangible</a:t>
            </a:r>
            <a:r>
              <a:rPr lang="it-IT" i="1" dirty="0" smtClean="0">
                <a:solidFill>
                  <a:schemeClr val="accent1"/>
                </a:solidFill>
                <a:latin typeface="TT...Estrangelo Edessa"/>
              </a:rPr>
              <a:t> C.H.</a:t>
            </a:r>
          </a:p>
          <a:p>
            <a:r>
              <a:rPr lang="it-IT" i="1" dirty="0" err="1" smtClean="0">
                <a:solidFill>
                  <a:schemeClr val="accent1"/>
                </a:solidFill>
                <a:latin typeface="TT...Estrangelo Edessa"/>
              </a:rPr>
              <a:t>Movable</a:t>
            </a:r>
            <a:endParaRPr lang="it-IT" i="1" dirty="0" smtClean="0">
              <a:solidFill>
                <a:schemeClr val="accent1"/>
              </a:solidFill>
              <a:latin typeface="TT...Estrangelo Edessa"/>
            </a:endParaRPr>
          </a:p>
          <a:p>
            <a:endParaRPr lang="it-IT" i="1" dirty="0">
              <a:latin typeface="TT...Estrangelo Edessa"/>
            </a:endParaRPr>
          </a:p>
        </p:txBody>
      </p:sp>
      <p:cxnSp>
        <p:nvCxnSpPr>
          <p:cNvPr id="17" name="Connettore 2 16"/>
          <p:cNvCxnSpPr/>
          <p:nvPr/>
        </p:nvCxnSpPr>
        <p:spPr>
          <a:xfrm>
            <a:off x="6080166" y="3376458"/>
            <a:ext cx="11876" cy="13736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783283" y="2730126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solidFill>
                  <a:schemeClr val="accent1"/>
                </a:solidFill>
                <a:latin typeface="TT...Estrangelo Edessa"/>
              </a:rPr>
              <a:t>Intangible</a:t>
            </a:r>
            <a:r>
              <a:rPr lang="it-IT" i="1" dirty="0" smtClean="0">
                <a:solidFill>
                  <a:schemeClr val="accent1"/>
                </a:solidFill>
                <a:latin typeface="TT...Estrangelo Edessa"/>
              </a:rPr>
              <a:t> C.H.</a:t>
            </a:r>
          </a:p>
          <a:p>
            <a:r>
              <a:rPr lang="it-IT" i="1" dirty="0" smtClean="0">
                <a:solidFill>
                  <a:schemeClr val="accent1"/>
                </a:solidFill>
                <a:latin typeface="TT...Estrangelo Edessa"/>
              </a:rPr>
              <a:t>Art </a:t>
            </a:r>
            <a:r>
              <a:rPr lang="it-IT" i="1" dirty="0" err="1" smtClean="0">
                <a:solidFill>
                  <a:schemeClr val="accent1"/>
                </a:solidFill>
                <a:latin typeface="TT...Estrangelo Edessa"/>
              </a:rPr>
              <a:t>works</a:t>
            </a:r>
            <a:endParaRPr lang="it-IT" i="1" dirty="0">
              <a:solidFill>
                <a:schemeClr val="accent1"/>
              </a:solidFill>
              <a:latin typeface="TT...Estrangelo Edessa"/>
            </a:endParaRPr>
          </a:p>
        </p:txBody>
      </p:sp>
      <p:cxnSp>
        <p:nvCxnSpPr>
          <p:cNvPr id="21" name="Connettore 2 20"/>
          <p:cNvCxnSpPr/>
          <p:nvPr/>
        </p:nvCxnSpPr>
        <p:spPr>
          <a:xfrm>
            <a:off x="8407730" y="3376457"/>
            <a:ext cx="35626" cy="13736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8057416" y="2730126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solidFill>
                  <a:schemeClr val="accent1"/>
                </a:solidFill>
                <a:latin typeface="TT...Estrangelo Edessa"/>
              </a:rPr>
              <a:t>Intangible</a:t>
            </a:r>
            <a:r>
              <a:rPr lang="it-IT" i="1" dirty="0" smtClean="0">
                <a:solidFill>
                  <a:schemeClr val="accent1"/>
                </a:solidFill>
                <a:latin typeface="TT...Estrangelo Edessa"/>
              </a:rPr>
              <a:t> C.H.</a:t>
            </a:r>
          </a:p>
          <a:p>
            <a:r>
              <a:rPr lang="it-IT" i="1" dirty="0" err="1" smtClean="0">
                <a:solidFill>
                  <a:schemeClr val="accent1"/>
                </a:solidFill>
                <a:latin typeface="TT...Estrangelo Edessa"/>
              </a:rPr>
              <a:t>Rituals</a:t>
            </a:r>
            <a:r>
              <a:rPr lang="it-IT" i="1" dirty="0" smtClean="0">
                <a:solidFill>
                  <a:schemeClr val="accent1"/>
                </a:solidFill>
                <a:latin typeface="TT...Estrangelo Edessa"/>
              </a:rPr>
              <a:t>, </a:t>
            </a:r>
            <a:r>
              <a:rPr lang="it-IT" i="1" dirty="0" err="1" smtClean="0">
                <a:solidFill>
                  <a:schemeClr val="accent1"/>
                </a:solidFill>
                <a:latin typeface="TT...Estrangelo Edessa"/>
              </a:rPr>
              <a:t>ceremonies</a:t>
            </a:r>
            <a:endParaRPr lang="it-IT" i="1" dirty="0">
              <a:solidFill>
                <a:schemeClr val="accent1"/>
              </a:solidFill>
              <a:latin typeface="TT...Estrangelo Edessa"/>
            </a:endParaRPr>
          </a:p>
        </p:txBody>
      </p:sp>
      <p:cxnSp>
        <p:nvCxnSpPr>
          <p:cNvPr id="25" name="Connettore 2 24"/>
          <p:cNvCxnSpPr/>
          <p:nvPr/>
        </p:nvCxnSpPr>
        <p:spPr>
          <a:xfrm>
            <a:off x="11008426" y="3376457"/>
            <a:ext cx="23751" cy="13736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10268278" y="2730126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solidFill>
                  <a:schemeClr val="accent1"/>
                </a:solidFill>
                <a:latin typeface="TT...Estrangelo Edessa"/>
              </a:rPr>
              <a:t>Informations</a:t>
            </a:r>
            <a:endParaRPr lang="it-IT" i="1" dirty="0" smtClean="0">
              <a:solidFill>
                <a:schemeClr val="accent1"/>
              </a:solidFill>
              <a:latin typeface="TT...Estrangelo Edessa"/>
            </a:endParaRPr>
          </a:p>
          <a:p>
            <a:r>
              <a:rPr lang="it-IT" i="1" dirty="0">
                <a:solidFill>
                  <a:schemeClr val="accent1"/>
                </a:solidFill>
                <a:latin typeface="TT...Estrangelo Edessa"/>
              </a:rPr>
              <a:t>o</a:t>
            </a:r>
            <a:r>
              <a:rPr lang="it-IT" i="1" dirty="0" smtClean="0">
                <a:solidFill>
                  <a:schemeClr val="accent1"/>
                </a:solidFill>
                <a:latin typeface="TT...Estrangelo Edessa"/>
              </a:rPr>
              <a:t>n the </a:t>
            </a:r>
            <a:r>
              <a:rPr lang="it-IT" i="1" dirty="0" err="1" smtClean="0">
                <a:solidFill>
                  <a:schemeClr val="accent1"/>
                </a:solidFill>
                <a:latin typeface="TT...Estrangelo Edessa"/>
              </a:rPr>
              <a:t>others</a:t>
            </a:r>
            <a:endParaRPr lang="it-IT" i="1" dirty="0">
              <a:solidFill>
                <a:schemeClr val="accent1"/>
              </a:solidFill>
              <a:latin typeface="TT...Estrangelo Edessa"/>
            </a:endParaRPr>
          </a:p>
        </p:txBody>
      </p:sp>
      <p:sp>
        <p:nvSpPr>
          <p:cNvPr id="34" name="Ovale 33"/>
          <p:cNvSpPr/>
          <p:nvPr/>
        </p:nvSpPr>
        <p:spPr>
          <a:xfrm>
            <a:off x="2018804" y="4904510"/>
            <a:ext cx="9780661" cy="16729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i="1" dirty="0" smtClean="0">
                <a:latin typeface="TT...Estrangelo Edessa"/>
              </a:rPr>
              <a:t>Cultural </a:t>
            </a:r>
            <a:r>
              <a:rPr lang="it-IT" sz="2400" i="1" dirty="0" err="1" smtClean="0">
                <a:latin typeface="TT...Estrangelo Edessa"/>
              </a:rPr>
              <a:t>Property</a:t>
            </a:r>
            <a:endParaRPr lang="it-IT" sz="2400" i="1" dirty="0">
              <a:latin typeface="TT...Estrangelo Edessa"/>
            </a:endParaRPr>
          </a:p>
        </p:txBody>
      </p:sp>
    </p:spTree>
    <p:extLst>
      <p:ext uri="{BB962C8B-B14F-4D97-AF65-F5344CB8AC3E}">
        <p14:creationId xmlns:p14="http://schemas.microsoft.com/office/powerpoint/2010/main" val="100096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rights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in?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latin typeface="...Estrangelo Edessa"/>
              </a:rPr>
              <a:t>The private or the community?</a:t>
            </a:r>
          </a:p>
          <a:p>
            <a:r>
              <a:rPr lang="it-IT" dirty="0" smtClean="0">
                <a:latin typeface="...Estrangelo Edessa"/>
              </a:rPr>
              <a:t>The State or </a:t>
            </a:r>
            <a:r>
              <a:rPr lang="it-IT" dirty="0" err="1" smtClean="0">
                <a:latin typeface="...Estrangelo Edessa"/>
              </a:rPr>
              <a:t>other</a:t>
            </a:r>
            <a:r>
              <a:rPr lang="it-IT" dirty="0" smtClean="0">
                <a:latin typeface="...Estrangelo Edessa"/>
              </a:rPr>
              <a:t> public </a:t>
            </a:r>
            <a:r>
              <a:rPr lang="it-IT" dirty="0" err="1" smtClean="0">
                <a:latin typeface="...Estrangelo Edessa"/>
              </a:rPr>
              <a:t>bodies</a:t>
            </a:r>
            <a:r>
              <a:rPr lang="it-IT" dirty="0" smtClean="0">
                <a:latin typeface="...Estrangelo Edessa"/>
              </a:rPr>
              <a:t>?</a:t>
            </a:r>
          </a:p>
          <a:p>
            <a:endParaRPr lang="it-IT" dirty="0">
              <a:latin typeface="...Estrangelo Edessa"/>
            </a:endParaRPr>
          </a:p>
          <a:p>
            <a:pPr marL="0" indent="0">
              <a:buNone/>
            </a:pPr>
            <a:endParaRPr lang="it-IT" dirty="0" smtClean="0">
              <a:latin typeface="...Estrangelo Edessa"/>
            </a:endParaRPr>
          </a:p>
          <a:p>
            <a:pPr marL="0" indent="0">
              <a:buNone/>
            </a:pPr>
            <a:r>
              <a:rPr lang="it-IT" dirty="0" err="1" smtClean="0">
                <a:latin typeface="...Estrangelo Edessa"/>
              </a:rPr>
              <a:t>As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there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is</a:t>
            </a:r>
            <a:r>
              <a:rPr lang="it-IT" dirty="0" smtClean="0">
                <a:latin typeface="...Estrangelo Edessa"/>
              </a:rPr>
              <a:t> a </a:t>
            </a:r>
            <a:r>
              <a:rPr lang="it-IT" dirty="0" err="1" smtClean="0">
                <a:latin typeface="...Estrangelo Edessa"/>
              </a:rPr>
              <a:t>consensus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between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different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systems</a:t>
            </a:r>
            <a:r>
              <a:rPr lang="it-IT" dirty="0" smtClean="0">
                <a:latin typeface="...Estrangelo Edessa"/>
              </a:rPr>
              <a:t> of law on </a:t>
            </a:r>
            <a:r>
              <a:rPr lang="it-IT" dirty="0" err="1" smtClean="0">
                <a:latin typeface="...Estrangelo Edessa"/>
              </a:rPr>
              <a:t>many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aspects</a:t>
            </a:r>
            <a:r>
              <a:rPr lang="it-IT" dirty="0" smtClean="0">
                <a:latin typeface="...Estrangelo Edessa"/>
              </a:rPr>
              <a:t> of cultural </a:t>
            </a:r>
            <a:r>
              <a:rPr lang="it-IT" dirty="0" err="1" smtClean="0">
                <a:latin typeface="...Estrangelo Edessa"/>
              </a:rPr>
              <a:t>heritage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protection</a:t>
            </a:r>
            <a:r>
              <a:rPr lang="it-IT" dirty="0" smtClean="0">
                <a:latin typeface="...Estrangelo Edessa"/>
              </a:rPr>
              <a:t>, the </a:t>
            </a:r>
            <a:r>
              <a:rPr lang="it-IT" dirty="0" err="1" smtClean="0">
                <a:latin typeface="...Estrangelo Edessa"/>
              </a:rPr>
              <a:t>problem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remains</a:t>
            </a:r>
            <a:r>
              <a:rPr lang="it-IT" dirty="0" smtClean="0">
                <a:latin typeface="...Estrangelo Edessa"/>
              </a:rPr>
              <a:t> to balance the private </a:t>
            </a:r>
            <a:r>
              <a:rPr lang="it-IT" dirty="0" err="1" smtClean="0">
                <a:latin typeface="...Estrangelo Edessa"/>
              </a:rPr>
              <a:t>rights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owner</a:t>
            </a:r>
            <a:r>
              <a:rPr lang="it-IT" dirty="0" smtClean="0">
                <a:latin typeface="...Estrangelo Edessa"/>
              </a:rPr>
              <a:t> and the public </a:t>
            </a:r>
            <a:r>
              <a:rPr lang="it-IT" dirty="0" err="1" smtClean="0">
                <a:latin typeface="...Estrangelo Edessa"/>
              </a:rPr>
              <a:t>needs</a:t>
            </a:r>
            <a:r>
              <a:rPr lang="it-IT" dirty="0" smtClean="0">
                <a:latin typeface="...Estrangelo Edessa"/>
              </a:rPr>
              <a:t> of community: </a:t>
            </a:r>
            <a:r>
              <a:rPr lang="it-IT" dirty="0" err="1" smtClean="0">
                <a:latin typeface="...Estrangelo Edessa"/>
              </a:rPr>
              <a:t>whether</a:t>
            </a:r>
            <a:r>
              <a:rPr lang="it-IT" dirty="0" smtClean="0">
                <a:latin typeface="...Estrangelo Edessa"/>
              </a:rPr>
              <a:t> a </a:t>
            </a:r>
            <a:r>
              <a:rPr lang="it-IT" dirty="0" err="1" smtClean="0">
                <a:latin typeface="...Estrangelo Edessa"/>
              </a:rPr>
              <a:t>legal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system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favours</a:t>
            </a:r>
            <a:r>
              <a:rPr lang="it-IT" dirty="0" smtClean="0">
                <a:latin typeface="...Estrangelo Edessa"/>
              </a:rPr>
              <a:t> public or private </a:t>
            </a:r>
            <a:r>
              <a:rPr lang="it-IT" dirty="0" err="1" smtClean="0">
                <a:latin typeface="...Estrangelo Edessa"/>
              </a:rPr>
              <a:t>property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depends</a:t>
            </a:r>
            <a:r>
              <a:rPr lang="it-IT" dirty="0" smtClean="0">
                <a:latin typeface="...Estrangelo Edessa"/>
              </a:rPr>
              <a:t> on </a:t>
            </a:r>
            <a:r>
              <a:rPr lang="it-IT" u="sng" dirty="0" err="1" smtClean="0">
                <a:latin typeface="...Estrangelo Edessa"/>
              </a:rPr>
              <a:t>political</a:t>
            </a:r>
            <a:r>
              <a:rPr lang="it-IT" u="sng" dirty="0" smtClean="0">
                <a:latin typeface="...Estrangelo Edessa"/>
              </a:rPr>
              <a:t> and </a:t>
            </a:r>
            <a:r>
              <a:rPr lang="it-IT" u="sng" dirty="0" err="1" smtClean="0">
                <a:latin typeface="...Estrangelo Edessa"/>
              </a:rPr>
              <a:t>historical</a:t>
            </a:r>
            <a:r>
              <a:rPr lang="it-IT" u="sng" dirty="0" smtClean="0">
                <a:latin typeface="...Estrangelo Edessa"/>
              </a:rPr>
              <a:t> </a:t>
            </a:r>
            <a:r>
              <a:rPr lang="it-IT" u="sng" dirty="0" err="1" smtClean="0">
                <a:latin typeface="...Estrangelo Edessa"/>
              </a:rPr>
              <a:t>basis</a:t>
            </a:r>
            <a:r>
              <a:rPr lang="it-IT" u="sng" dirty="0" smtClean="0">
                <a:latin typeface="...Estrangelo Edessa"/>
              </a:rPr>
              <a:t> of </a:t>
            </a:r>
            <a:r>
              <a:rPr lang="it-IT" u="sng" dirty="0" err="1" smtClean="0">
                <a:latin typeface="...Estrangelo Edessa"/>
              </a:rPr>
              <a:t>that</a:t>
            </a:r>
            <a:r>
              <a:rPr lang="it-IT" u="sng" dirty="0" smtClean="0">
                <a:latin typeface="...Estrangelo Edessa"/>
              </a:rPr>
              <a:t> society</a:t>
            </a:r>
            <a:endParaRPr lang="it-IT" dirty="0">
              <a:latin typeface="...Estrangelo Edessa"/>
            </a:endParaRPr>
          </a:p>
        </p:txBody>
      </p:sp>
    </p:spTree>
    <p:extLst>
      <p:ext uri="{BB962C8B-B14F-4D97-AF65-F5344CB8AC3E}">
        <p14:creationId xmlns:p14="http://schemas.microsoft.com/office/powerpoint/2010/main" val="201358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Table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Contents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1) Cultural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a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problem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definition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subject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2)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Defining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a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perspective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3)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international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law –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UNESCO</a:t>
            </a:r>
          </a:p>
          <a:p>
            <a:pPr algn="just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4)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Tangible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Intangible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memory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identity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5) New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perspectives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cultural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management: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results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7" name="Connettore 2 6"/>
          <p:cNvCxnSpPr/>
          <p:nvPr/>
        </p:nvCxnSpPr>
        <p:spPr>
          <a:xfrm>
            <a:off x="5781821" y="4318056"/>
            <a:ext cx="1533379" cy="13645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6721543" y="5911222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b="1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First </a:t>
            </a:r>
            <a:r>
              <a:rPr lang="it-IT" b="1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aim</a:t>
            </a:r>
            <a:r>
              <a:rPr lang="it-IT" b="1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b="1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step</a:t>
            </a:r>
            <a:endParaRPr lang="it-IT" b="1" i="1" dirty="0">
              <a:solidFill>
                <a:schemeClr val="accent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13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...Estrangelo Edessa"/>
              </a:rPr>
              <a:t>On </a:t>
            </a:r>
            <a:r>
              <a:rPr lang="it-IT" dirty="0" err="1" smtClean="0">
                <a:latin typeface="...Estrangelo Edessa"/>
              </a:rPr>
              <a:t>defining</a:t>
            </a:r>
            <a:r>
              <a:rPr lang="it-IT" dirty="0" smtClean="0">
                <a:latin typeface="...Estrangelo Edessa"/>
              </a:rPr>
              <a:t> the cultural </a:t>
            </a:r>
            <a:r>
              <a:rPr lang="it-IT" dirty="0" err="1" smtClean="0">
                <a:latin typeface="...Estrangelo Edessa"/>
              </a:rPr>
              <a:t>heritage</a:t>
            </a:r>
            <a:r>
              <a:rPr lang="it-IT" dirty="0" smtClean="0">
                <a:latin typeface="...Estrangelo Edessa"/>
              </a:rPr>
              <a:t/>
            </a:r>
            <a:br>
              <a:rPr lang="it-IT" dirty="0" smtClean="0">
                <a:latin typeface="...Estrangelo Edessa"/>
              </a:rPr>
            </a:br>
            <a:r>
              <a:rPr lang="it-IT" dirty="0" smtClean="0">
                <a:latin typeface="...Estrangelo Edessa"/>
              </a:rPr>
              <a:t>The </a:t>
            </a:r>
            <a:r>
              <a:rPr lang="it-IT" dirty="0" err="1" smtClean="0">
                <a:latin typeface="...Estrangelo Edessa"/>
              </a:rPr>
              <a:t>system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international</a:t>
            </a:r>
            <a:r>
              <a:rPr lang="it-IT" dirty="0" smtClean="0">
                <a:latin typeface="...Estrangelo Edessa"/>
              </a:rPr>
              <a:t> Law</a:t>
            </a:r>
            <a:endParaRPr lang="it-IT" dirty="0">
              <a:latin typeface="...Estrangelo Edess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it-IT" dirty="0" smtClean="0">
                <a:latin typeface="...Estrangelo Edessa"/>
              </a:rPr>
              <a:t>Hague </a:t>
            </a:r>
            <a:r>
              <a:rPr lang="it-IT" dirty="0" err="1" smtClean="0">
                <a:latin typeface="...Estrangelo Edessa"/>
              </a:rPr>
              <a:t>Regulations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concerning</a:t>
            </a:r>
            <a:r>
              <a:rPr lang="it-IT" dirty="0" smtClean="0">
                <a:latin typeface="...Estrangelo Edessa"/>
              </a:rPr>
              <a:t> the Law and </a:t>
            </a:r>
            <a:r>
              <a:rPr lang="it-IT" dirty="0" err="1" smtClean="0">
                <a:latin typeface="...Estrangelo Edessa"/>
              </a:rPr>
              <a:t>Customs</a:t>
            </a:r>
            <a:r>
              <a:rPr lang="it-IT" dirty="0" smtClean="0">
                <a:latin typeface="...Estrangelo Edessa"/>
              </a:rPr>
              <a:t> of War on Land - 1907</a:t>
            </a:r>
          </a:p>
          <a:p>
            <a:pPr algn="just"/>
            <a:r>
              <a:rPr lang="it-IT" dirty="0" smtClean="0">
                <a:latin typeface="...Estrangelo Edessa"/>
              </a:rPr>
              <a:t>Hague Convention for the </a:t>
            </a:r>
            <a:r>
              <a:rPr lang="it-IT" dirty="0" err="1" smtClean="0">
                <a:latin typeface="...Estrangelo Edessa"/>
              </a:rPr>
              <a:t>Protection</a:t>
            </a:r>
            <a:r>
              <a:rPr lang="it-IT" dirty="0" smtClean="0">
                <a:latin typeface="...Estrangelo Edessa"/>
              </a:rPr>
              <a:t> of Cultural </a:t>
            </a:r>
            <a:r>
              <a:rPr lang="it-IT" dirty="0" err="1" smtClean="0">
                <a:latin typeface="...Estrangelo Edessa"/>
              </a:rPr>
              <a:t>Property</a:t>
            </a:r>
            <a:r>
              <a:rPr lang="it-IT" dirty="0" smtClean="0">
                <a:latin typeface="...Estrangelo Edessa"/>
              </a:rPr>
              <a:t> – 1954</a:t>
            </a:r>
          </a:p>
          <a:p>
            <a:pPr algn="just"/>
            <a:r>
              <a:rPr lang="it-IT" dirty="0" smtClean="0">
                <a:latin typeface="...Estrangelo Edessa"/>
              </a:rPr>
              <a:t>Unesco </a:t>
            </a:r>
            <a:r>
              <a:rPr lang="it-IT" dirty="0" err="1" smtClean="0">
                <a:latin typeface="...Estrangelo Edessa"/>
              </a:rPr>
              <a:t>Recommendation</a:t>
            </a:r>
            <a:r>
              <a:rPr lang="it-IT" dirty="0" smtClean="0">
                <a:latin typeface="...Estrangelo Edessa"/>
              </a:rPr>
              <a:t> on the </a:t>
            </a:r>
            <a:r>
              <a:rPr lang="it-IT" dirty="0" err="1" smtClean="0">
                <a:latin typeface="...Estrangelo Edessa"/>
              </a:rPr>
              <a:t>conduct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archaelogical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excavations</a:t>
            </a:r>
            <a:r>
              <a:rPr lang="it-IT" dirty="0" smtClean="0">
                <a:latin typeface="...Estrangelo Edessa"/>
              </a:rPr>
              <a:t> – 1956</a:t>
            </a:r>
          </a:p>
          <a:p>
            <a:pPr algn="just"/>
            <a:r>
              <a:rPr lang="it-IT" dirty="0" smtClean="0">
                <a:latin typeface="...Estrangelo Edessa"/>
              </a:rPr>
              <a:t>Unesco </a:t>
            </a:r>
            <a:r>
              <a:rPr lang="it-IT" dirty="0" err="1" smtClean="0">
                <a:latin typeface="...Estrangelo Edessa"/>
              </a:rPr>
              <a:t>Recommendation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concerning</a:t>
            </a:r>
            <a:r>
              <a:rPr lang="it-IT" dirty="0" smtClean="0">
                <a:latin typeface="...Estrangelo Edessa"/>
              </a:rPr>
              <a:t> the </a:t>
            </a:r>
            <a:r>
              <a:rPr lang="it-IT" dirty="0" err="1" smtClean="0">
                <a:latin typeface="...Estrangelo Edessa"/>
              </a:rPr>
              <a:t>most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Effective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Means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Rendering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Museums</a:t>
            </a:r>
            <a:r>
              <a:rPr lang="it-IT" dirty="0" smtClean="0">
                <a:latin typeface="...Estrangelo Edessa"/>
              </a:rPr>
              <a:t> – 1960</a:t>
            </a:r>
          </a:p>
          <a:p>
            <a:pPr algn="just"/>
            <a:r>
              <a:rPr lang="it-IT" dirty="0" smtClean="0">
                <a:latin typeface="...Estrangelo Edessa"/>
              </a:rPr>
              <a:t>Unesco </a:t>
            </a:r>
            <a:r>
              <a:rPr lang="it-IT" dirty="0" err="1" smtClean="0">
                <a:latin typeface="...Estrangelo Edessa"/>
              </a:rPr>
              <a:t>Recommendation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concerning</a:t>
            </a:r>
            <a:r>
              <a:rPr lang="it-IT" dirty="0" smtClean="0">
                <a:latin typeface="...Estrangelo Edessa"/>
              </a:rPr>
              <a:t> the </a:t>
            </a:r>
            <a:r>
              <a:rPr lang="it-IT" dirty="0" err="1" smtClean="0">
                <a:latin typeface="...Estrangelo Edessa"/>
              </a:rPr>
              <a:t>Safeguarding</a:t>
            </a:r>
            <a:r>
              <a:rPr lang="it-IT" dirty="0" smtClean="0">
                <a:latin typeface="...Estrangelo Edessa"/>
              </a:rPr>
              <a:t> of the Beauty and </a:t>
            </a:r>
            <a:r>
              <a:rPr lang="it-IT" dirty="0" err="1" smtClean="0">
                <a:latin typeface="...Estrangelo Edessa"/>
              </a:rPr>
              <a:t>Character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Landscapes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Sites</a:t>
            </a:r>
            <a:r>
              <a:rPr lang="it-IT" dirty="0" smtClean="0">
                <a:latin typeface="...Estrangelo Edessa"/>
              </a:rPr>
              <a:t> – 1962</a:t>
            </a:r>
          </a:p>
          <a:p>
            <a:pPr algn="just"/>
            <a:r>
              <a:rPr lang="it-IT" dirty="0" smtClean="0">
                <a:latin typeface="...Estrangelo Edessa"/>
              </a:rPr>
              <a:t>Unesco </a:t>
            </a:r>
            <a:r>
              <a:rPr lang="it-IT" dirty="0" err="1" smtClean="0">
                <a:latin typeface="...Estrangelo Edessa"/>
              </a:rPr>
              <a:t>Recommendation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concerning</a:t>
            </a:r>
            <a:r>
              <a:rPr lang="it-IT" dirty="0" smtClean="0">
                <a:latin typeface="...Estrangelo Edessa"/>
              </a:rPr>
              <a:t> the </a:t>
            </a:r>
            <a:r>
              <a:rPr lang="it-IT" dirty="0" err="1" smtClean="0">
                <a:latin typeface="...Estrangelo Edessa"/>
              </a:rPr>
              <a:t>Preservation</a:t>
            </a:r>
            <a:r>
              <a:rPr lang="it-IT" dirty="0" smtClean="0">
                <a:latin typeface="...Estrangelo Edessa"/>
              </a:rPr>
              <a:t> of Cultural </a:t>
            </a:r>
            <a:r>
              <a:rPr lang="it-IT" dirty="0" err="1" smtClean="0">
                <a:latin typeface="...Estrangelo Edessa"/>
              </a:rPr>
              <a:t>Property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Endangendered</a:t>
            </a:r>
            <a:r>
              <a:rPr lang="it-IT" dirty="0" smtClean="0">
                <a:latin typeface="...Estrangelo Edessa"/>
              </a:rPr>
              <a:t> by Public or Private Works – 1968</a:t>
            </a:r>
          </a:p>
          <a:p>
            <a:pPr algn="just"/>
            <a:r>
              <a:rPr lang="it-IT" dirty="0" smtClean="0">
                <a:latin typeface="...Estrangelo Edessa"/>
              </a:rPr>
              <a:t>Unesco Convention on the </a:t>
            </a:r>
            <a:r>
              <a:rPr lang="it-IT" dirty="0" err="1" smtClean="0">
                <a:latin typeface="...Estrangelo Edessa"/>
              </a:rPr>
              <a:t>Means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Prohibiting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Preventing</a:t>
            </a:r>
            <a:r>
              <a:rPr lang="it-IT" dirty="0" smtClean="0">
                <a:latin typeface="...Estrangelo Edessa"/>
              </a:rPr>
              <a:t> the </a:t>
            </a:r>
            <a:r>
              <a:rPr lang="it-IT" dirty="0" err="1" smtClean="0">
                <a:latin typeface="...Estrangelo Edessa"/>
              </a:rPr>
              <a:t>Illicit</a:t>
            </a:r>
            <a:r>
              <a:rPr lang="it-IT" dirty="0" smtClean="0">
                <a:latin typeface="...Estrangelo Edessa"/>
              </a:rPr>
              <a:t> Import, Export and Transfer of </a:t>
            </a:r>
            <a:r>
              <a:rPr lang="it-IT" dirty="0" err="1" smtClean="0">
                <a:latin typeface="...Estrangelo Edessa"/>
              </a:rPr>
              <a:t>Ownership</a:t>
            </a:r>
            <a:r>
              <a:rPr lang="it-IT" dirty="0" smtClean="0">
                <a:latin typeface="...Estrangelo Edessa"/>
              </a:rPr>
              <a:t> of Cultural </a:t>
            </a:r>
            <a:r>
              <a:rPr lang="it-IT" dirty="0" err="1" smtClean="0">
                <a:latin typeface="...Estrangelo Edessa"/>
              </a:rPr>
              <a:t>Property</a:t>
            </a:r>
            <a:r>
              <a:rPr lang="it-IT" dirty="0" smtClean="0">
                <a:latin typeface="...Estrangelo Edessa"/>
              </a:rPr>
              <a:t> – 1970</a:t>
            </a:r>
          </a:p>
          <a:p>
            <a:pPr algn="just"/>
            <a:r>
              <a:rPr lang="it-IT" dirty="0" smtClean="0">
                <a:latin typeface="...Estrangelo Edessa"/>
              </a:rPr>
              <a:t>Unesco Convention </a:t>
            </a:r>
            <a:r>
              <a:rPr lang="it-IT" dirty="0" err="1" smtClean="0">
                <a:latin typeface="...Estrangelo Edessa"/>
              </a:rPr>
              <a:t>concerning</a:t>
            </a:r>
            <a:r>
              <a:rPr lang="it-IT" dirty="0" smtClean="0">
                <a:latin typeface="...Estrangelo Edessa"/>
              </a:rPr>
              <a:t> the </a:t>
            </a:r>
            <a:r>
              <a:rPr lang="it-IT" dirty="0" err="1" smtClean="0">
                <a:latin typeface="...Estrangelo Edessa"/>
              </a:rPr>
              <a:t>Protection</a:t>
            </a:r>
            <a:r>
              <a:rPr lang="it-IT" dirty="0" smtClean="0">
                <a:latin typeface="...Estrangelo Edessa"/>
              </a:rPr>
              <a:t> of the World </a:t>
            </a:r>
            <a:r>
              <a:rPr lang="it-IT" dirty="0" err="1" smtClean="0">
                <a:latin typeface="...Estrangelo Edessa"/>
              </a:rPr>
              <a:t>Cutura</a:t>
            </a:r>
            <a:r>
              <a:rPr lang="it-IT" dirty="0" smtClean="0">
                <a:latin typeface="...Estrangelo Edessa"/>
              </a:rPr>
              <a:t> and Natural Heritage - 1972</a:t>
            </a:r>
            <a:endParaRPr lang="it-IT" dirty="0">
              <a:latin typeface="...Estrangelo Edessa"/>
            </a:endParaRPr>
          </a:p>
        </p:txBody>
      </p:sp>
    </p:spTree>
    <p:extLst>
      <p:ext uri="{BB962C8B-B14F-4D97-AF65-F5344CB8AC3E}">
        <p14:creationId xmlns:p14="http://schemas.microsoft.com/office/powerpoint/2010/main" val="377729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...Estrangelo Edessa"/>
              </a:rPr>
              <a:t>…</a:t>
            </a:r>
            <a:r>
              <a:rPr lang="it-IT" dirty="0" err="1" smtClean="0">
                <a:latin typeface="...Estrangelo Edessa"/>
              </a:rPr>
              <a:t>reflecting</a:t>
            </a:r>
            <a:r>
              <a:rPr lang="it-IT" dirty="0" smtClean="0">
                <a:latin typeface="...Estrangelo Edessa"/>
              </a:rPr>
              <a:t> a cultural </a:t>
            </a:r>
            <a:r>
              <a:rPr lang="it-IT" dirty="0" err="1" smtClean="0">
                <a:latin typeface="...Estrangelo Edessa"/>
              </a:rPr>
              <a:t>development</a:t>
            </a:r>
            <a:r>
              <a:rPr lang="it-IT" dirty="0" smtClean="0">
                <a:latin typeface="...Estrangelo Edessa"/>
              </a:rPr>
              <a:t>…</a:t>
            </a:r>
            <a:endParaRPr lang="it-IT" dirty="0">
              <a:latin typeface="...Estrangelo Edess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337481" y="4517409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accent1"/>
                </a:solidFill>
                <a:latin typeface="...Estrangelo Edessa"/>
              </a:rPr>
              <a:t>Hague Convention - 1954</a:t>
            </a:r>
            <a:endParaRPr lang="it-IT" i="1" dirty="0">
              <a:solidFill>
                <a:schemeClr val="accent1"/>
              </a:solidFill>
              <a:latin typeface="...Estrangelo Edessa"/>
            </a:endParaRPr>
          </a:p>
        </p:txBody>
      </p:sp>
      <p:cxnSp>
        <p:nvCxnSpPr>
          <p:cNvPr id="6" name="Connettore 2 5"/>
          <p:cNvCxnSpPr/>
          <p:nvPr/>
        </p:nvCxnSpPr>
        <p:spPr>
          <a:xfrm flipV="1">
            <a:off x="2470245" y="3384645"/>
            <a:ext cx="873456" cy="9553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e 7"/>
          <p:cNvSpPr/>
          <p:nvPr/>
        </p:nvSpPr>
        <p:spPr>
          <a:xfrm>
            <a:off x="2589212" y="1337481"/>
            <a:ext cx="2214799" cy="1883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err="1" smtClean="0">
                <a:latin typeface="...Estrangelo Edessa"/>
              </a:rPr>
              <a:t>Against</a:t>
            </a:r>
            <a:r>
              <a:rPr lang="it-IT" i="1" dirty="0" smtClean="0">
                <a:latin typeface="...Estrangelo Edessa"/>
              </a:rPr>
              <a:t> the War</a:t>
            </a:r>
            <a:endParaRPr lang="it-IT" i="1" dirty="0">
              <a:latin typeface="...Estrangelo Edessa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243248" y="4395422"/>
            <a:ext cx="3261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chemeClr val="accent1"/>
                </a:solidFill>
                <a:latin typeface="...Estrangelo Edessa"/>
              </a:rPr>
              <a:t>Unesco Convention - 1970</a:t>
            </a:r>
            <a:endParaRPr lang="it-IT" i="1" dirty="0">
              <a:solidFill>
                <a:schemeClr val="accent1"/>
              </a:solidFill>
              <a:latin typeface="...Estrangelo Edessa"/>
            </a:endParaRPr>
          </a:p>
        </p:txBody>
      </p:sp>
      <p:cxnSp>
        <p:nvCxnSpPr>
          <p:cNvPr id="11" name="Connettore 2 10"/>
          <p:cNvCxnSpPr/>
          <p:nvPr/>
        </p:nvCxnSpPr>
        <p:spPr>
          <a:xfrm flipH="1" flipV="1">
            <a:off x="9362364" y="3521122"/>
            <a:ext cx="573206" cy="7233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/>
          <p:cNvSpPr/>
          <p:nvPr/>
        </p:nvSpPr>
        <p:spPr>
          <a:xfrm>
            <a:off x="7779224" y="1514901"/>
            <a:ext cx="2156345" cy="2006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latin typeface="...Estrangelo Edessa"/>
              </a:rPr>
              <a:t>To </a:t>
            </a:r>
            <a:r>
              <a:rPr lang="it-IT" i="1" dirty="0" err="1" smtClean="0">
                <a:latin typeface="...Estrangelo Edessa"/>
              </a:rPr>
              <a:t>enforce</a:t>
            </a:r>
            <a:r>
              <a:rPr lang="it-IT" i="1" dirty="0" smtClean="0">
                <a:latin typeface="...Estrangelo Edessa"/>
              </a:rPr>
              <a:t> the State authority</a:t>
            </a:r>
            <a:endParaRPr lang="it-IT" i="1" dirty="0">
              <a:latin typeface="...Estrangelo Edessa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268036" y="6346209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accent1"/>
                </a:solidFill>
                <a:latin typeface="...Estrangelo Edessa"/>
              </a:rPr>
              <a:t>Unesco Convention - 1972</a:t>
            </a:r>
            <a:endParaRPr lang="it-IT" i="1" dirty="0">
              <a:solidFill>
                <a:schemeClr val="accent1"/>
              </a:solidFill>
              <a:latin typeface="...Estrangelo Edessa"/>
            </a:endParaRPr>
          </a:p>
        </p:txBody>
      </p:sp>
      <p:cxnSp>
        <p:nvCxnSpPr>
          <p:cNvPr id="16" name="Connettore 2 15"/>
          <p:cNvCxnSpPr/>
          <p:nvPr/>
        </p:nvCxnSpPr>
        <p:spPr>
          <a:xfrm flipH="1" flipV="1">
            <a:off x="6359857" y="4886741"/>
            <a:ext cx="13647" cy="13366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e 18"/>
          <p:cNvSpPr/>
          <p:nvPr/>
        </p:nvSpPr>
        <p:spPr>
          <a:xfrm>
            <a:off x="5268036" y="2552131"/>
            <a:ext cx="2265527" cy="2065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latin typeface="...Estrangelo Edessa"/>
              </a:rPr>
              <a:t>A new </a:t>
            </a:r>
            <a:r>
              <a:rPr lang="it-IT" i="1" dirty="0" err="1" smtClean="0">
                <a:latin typeface="...Estrangelo Edessa"/>
              </a:rPr>
              <a:t>concept</a:t>
            </a:r>
            <a:r>
              <a:rPr lang="it-IT" i="1" dirty="0" smtClean="0">
                <a:latin typeface="...Estrangelo Edessa"/>
              </a:rPr>
              <a:t> of </a:t>
            </a:r>
            <a:r>
              <a:rPr lang="it-IT" i="1" dirty="0" err="1" smtClean="0">
                <a:latin typeface="...Estrangelo Edessa"/>
              </a:rPr>
              <a:t>protection</a:t>
            </a:r>
            <a:endParaRPr lang="it-IT" i="1" dirty="0">
              <a:latin typeface="...Estrangelo Edessa"/>
            </a:endParaRPr>
          </a:p>
        </p:txBody>
      </p:sp>
    </p:spTree>
    <p:extLst>
      <p:ext uri="{BB962C8B-B14F-4D97-AF65-F5344CB8AC3E}">
        <p14:creationId xmlns:p14="http://schemas.microsoft.com/office/powerpoint/2010/main" val="265687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...Estrangelo Edessa"/>
              </a:rPr>
              <a:t>What’s</a:t>
            </a:r>
            <a:r>
              <a:rPr lang="it-IT" dirty="0" smtClean="0">
                <a:latin typeface="...Estrangelo Edessa"/>
              </a:rPr>
              <a:t> the </a:t>
            </a:r>
            <a:r>
              <a:rPr lang="it-IT" dirty="0" err="1" smtClean="0">
                <a:latin typeface="...Estrangelo Edessa"/>
              </a:rPr>
              <a:t>problem</a:t>
            </a:r>
            <a:r>
              <a:rPr lang="it-IT" dirty="0" smtClean="0">
                <a:latin typeface="...Estrangelo Edessa"/>
              </a:rPr>
              <a:t> to solve?</a:t>
            </a:r>
            <a:endParaRPr lang="it-IT" dirty="0">
              <a:latin typeface="...Estrangelo Edess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smtClean="0">
                <a:latin typeface="...Estrangelo Edessa"/>
              </a:rPr>
              <a:t>…</a:t>
            </a:r>
            <a:r>
              <a:rPr lang="it-IT" dirty="0" err="1" smtClean="0">
                <a:latin typeface="...Estrangelo Edessa"/>
              </a:rPr>
              <a:t>many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conventions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recommendations</a:t>
            </a:r>
            <a:r>
              <a:rPr lang="it-IT" dirty="0" smtClean="0">
                <a:latin typeface="...Estrangelo Edessa"/>
              </a:rPr>
              <a:t>…no </a:t>
            </a:r>
            <a:r>
              <a:rPr lang="it-IT" dirty="0" err="1" smtClean="0">
                <a:latin typeface="...Estrangelo Edessa"/>
              </a:rPr>
              <a:t>one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definition</a:t>
            </a:r>
            <a:r>
              <a:rPr lang="it-IT" dirty="0" smtClean="0">
                <a:latin typeface="...Estrangelo Edessa"/>
              </a:rPr>
              <a:t> on the </a:t>
            </a:r>
            <a:r>
              <a:rPr lang="it-IT" dirty="0" err="1" smtClean="0">
                <a:latin typeface="...Estrangelo Edessa"/>
              </a:rPr>
              <a:t>principles</a:t>
            </a:r>
            <a:r>
              <a:rPr lang="it-IT" dirty="0" smtClean="0">
                <a:latin typeface="...Estrangelo Edessa"/>
              </a:rPr>
              <a:t>…</a:t>
            </a:r>
          </a:p>
          <a:p>
            <a:pPr marL="0" indent="0">
              <a:buNone/>
            </a:pPr>
            <a:endParaRPr lang="it-IT" dirty="0" smtClean="0">
              <a:latin typeface="...Estrangelo Edessa"/>
            </a:endParaRPr>
          </a:p>
          <a:p>
            <a:pPr marL="0" indent="0" algn="just">
              <a:buNone/>
            </a:pPr>
            <a:r>
              <a:rPr lang="it-IT" dirty="0" smtClean="0">
                <a:latin typeface="...Estrangelo Edessa"/>
              </a:rPr>
              <a:t>«…for </a:t>
            </a:r>
            <a:r>
              <a:rPr lang="it-IT" dirty="0" err="1" smtClean="0">
                <a:latin typeface="...Estrangelo Edessa"/>
              </a:rPr>
              <a:t>various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reasons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each</a:t>
            </a:r>
            <a:r>
              <a:rPr lang="it-IT" dirty="0" smtClean="0">
                <a:latin typeface="...Estrangelo Edessa"/>
              </a:rPr>
              <a:t> Convention and </a:t>
            </a:r>
            <a:r>
              <a:rPr lang="it-IT" dirty="0" err="1" smtClean="0">
                <a:latin typeface="...Estrangelo Edessa"/>
              </a:rPr>
              <a:t>Recommendation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has</a:t>
            </a:r>
            <a:r>
              <a:rPr lang="it-IT" dirty="0" smtClean="0">
                <a:latin typeface="...Estrangelo Edessa"/>
              </a:rPr>
              <a:t> a </a:t>
            </a:r>
            <a:r>
              <a:rPr lang="it-IT" dirty="0" err="1" smtClean="0">
                <a:latin typeface="...Estrangelo Edessa"/>
              </a:rPr>
              <a:t>definnition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drafted</a:t>
            </a:r>
            <a:r>
              <a:rPr lang="it-IT" dirty="0" smtClean="0">
                <a:latin typeface="...Estrangelo Edessa"/>
              </a:rPr>
              <a:t> for the </a:t>
            </a:r>
            <a:r>
              <a:rPr lang="it-IT" dirty="0" err="1" smtClean="0">
                <a:latin typeface="...Estrangelo Edessa"/>
              </a:rPr>
              <a:t>purposes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that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instrument</a:t>
            </a:r>
            <a:r>
              <a:rPr lang="it-IT" dirty="0" smtClean="0">
                <a:latin typeface="...Estrangelo Edessa"/>
              </a:rPr>
              <a:t> alone; </a:t>
            </a:r>
            <a:r>
              <a:rPr lang="it-IT" dirty="0" err="1" smtClean="0">
                <a:latin typeface="...Estrangelo Edessa"/>
              </a:rPr>
              <a:t>it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may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not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at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this</a:t>
            </a:r>
            <a:r>
              <a:rPr lang="it-IT" dirty="0" smtClean="0">
                <a:latin typeface="...Estrangelo Edessa"/>
              </a:rPr>
              <a:t> stage, be </a:t>
            </a:r>
            <a:r>
              <a:rPr lang="it-IT" dirty="0" err="1" smtClean="0">
                <a:latin typeface="...Estrangelo Edessa"/>
              </a:rPr>
              <a:t>possible</a:t>
            </a:r>
            <a:r>
              <a:rPr lang="it-IT" dirty="0" smtClean="0">
                <a:latin typeface="...Estrangelo Edessa"/>
              </a:rPr>
              <a:t> to </a:t>
            </a:r>
            <a:r>
              <a:rPr lang="it-IT" dirty="0" err="1" smtClean="0">
                <a:latin typeface="...Estrangelo Edessa"/>
              </a:rPr>
              <a:t>achieve</a:t>
            </a:r>
            <a:r>
              <a:rPr lang="it-IT" dirty="0" smtClean="0">
                <a:latin typeface="...Estrangelo Edessa"/>
              </a:rPr>
              <a:t> a general </a:t>
            </a:r>
            <a:r>
              <a:rPr lang="it-IT" dirty="0" err="1" smtClean="0">
                <a:latin typeface="...Estrangelo Edessa"/>
              </a:rPr>
              <a:t>definition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suitable</a:t>
            </a:r>
            <a:r>
              <a:rPr lang="it-IT" dirty="0" smtClean="0">
                <a:latin typeface="...Estrangelo Edessa"/>
              </a:rPr>
              <a:t> for use in a </a:t>
            </a:r>
            <a:r>
              <a:rPr lang="it-IT" dirty="0" err="1" smtClean="0">
                <a:latin typeface="...Estrangelo Edessa"/>
              </a:rPr>
              <a:t>variety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contexts</a:t>
            </a:r>
            <a:r>
              <a:rPr lang="it-IT" dirty="0" smtClean="0">
                <a:latin typeface="...Estrangelo Edessa"/>
              </a:rPr>
              <a:t>» (L.V. </a:t>
            </a:r>
            <a:r>
              <a:rPr lang="it-IT" dirty="0" err="1" smtClean="0">
                <a:latin typeface="...Estrangelo Edessa"/>
              </a:rPr>
              <a:t>Prott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i="1" dirty="0" err="1" smtClean="0">
                <a:latin typeface="...Estrangelo Edessa"/>
              </a:rPr>
              <a:t>Problems</a:t>
            </a:r>
            <a:r>
              <a:rPr lang="it-IT" i="1" dirty="0" smtClean="0">
                <a:latin typeface="...Estrangelo Edessa"/>
              </a:rPr>
              <a:t> of private </a:t>
            </a:r>
            <a:r>
              <a:rPr lang="it-IT" i="1" dirty="0" err="1" smtClean="0">
                <a:latin typeface="...Estrangelo Edessa"/>
              </a:rPr>
              <a:t>international</a:t>
            </a:r>
            <a:r>
              <a:rPr lang="it-IT" i="1" dirty="0" smtClean="0">
                <a:latin typeface="...Estrangelo Edessa"/>
              </a:rPr>
              <a:t> law for the </a:t>
            </a:r>
            <a:r>
              <a:rPr lang="it-IT" i="1" dirty="0" err="1" smtClean="0">
                <a:latin typeface="...Estrangelo Edessa"/>
              </a:rPr>
              <a:t>protection</a:t>
            </a:r>
            <a:r>
              <a:rPr lang="it-IT" i="1" dirty="0" smtClean="0">
                <a:latin typeface="...Estrangelo Edessa"/>
              </a:rPr>
              <a:t> of the Cultural Heritage</a:t>
            </a:r>
            <a:r>
              <a:rPr lang="it-IT" dirty="0" smtClean="0">
                <a:latin typeface="...Estrangelo Edessa"/>
              </a:rPr>
              <a:t>, «</a:t>
            </a:r>
            <a:r>
              <a:rPr lang="it-IT" dirty="0" err="1" smtClean="0">
                <a:latin typeface="...Estrangelo Edessa"/>
              </a:rPr>
              <a:t>Recueil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des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Cours</a:t>
            </a:r>
            <a:r>
              <a:rPr lang="it-IT" dirty="0" smtClean="0">
                <a:latin typeface="...Estrangelo Edessa"/>
              </a:rPr>
              <a:t>» – 1989)</a:t>
            </a:r>
          </a:p>
          <a:p>
            <a:pPr marL="0" indent="0" algn="just">
              <a:buNone/>
            </a:pPr>
            <a:endParaRPr lang="it-IT" dirty="0">
              <a:latin typeface="...Estrangelo Edessa"/>
            </a:endParaRPr>
          </a:p>
          <a:p>
            <a:pPr marL="0" indent="0" algn="just">
              <a:buNone/>
            </a:pPr>
            <a:r>
              <a:rPr lang="it-IT" dirty="0" smtClean="0">
                <a:latin typeface="...Estrangelo Edessa"/>
              </a:rPr>
              <a:t>…cultural </a:t>
            </a:r>
            <a:r>
              <a:rPr lang="it-IT" dirty="0" err="1" smtClean="0">
                <a:latin typeface="...Estrangelo Edessa"/>
              </a:rPr>
              <a:t>heritage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is</a:t>
            </a:r>
            <a:r>
              <a:rPr lang="it-IT" dirty="0" smtClean="0">
                <a:latin typeface="...Estrangelo Edessa"/>
              </a:rPr>
              <a:t> a </a:t>
            </a:r>
            <a:r>
              <a:rPr lang="it-IT" dirty="0" err="1" smtClean="0">
                <a:latin typeface="...Estrangelo Edessa"/>
              </a:rPr>
              <a:t>concept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that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has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itself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imported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concepts</a:t>
            </a:r>
            <a:r>
              <a:rPr lang="it-IT" dirty="0" smtClean="0">
                <a:latin typeface="...Estrangelo Edessa"/>
              </a:rPr>
              <a:t> from </a:t>
            </a:r>
            <a:r>
              <a:rPr lang="it-IT" dirty="0" err="1" smtClean="0">
                <a:latin typeface="...Estrangelo Edessa"/>
              </a:rPr>
              <a:t>other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academic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disciplines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such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anthropology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archaelogy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without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incorporating</a:t>
            </a:r>
            <a:r>
              <a:rPr lang="it-IT" dirty="0" smtClean="0">
                <a:latin typeface="...Estrangelo Edessa"/>
              </a:rPr>
              <a:t> the </a:t>
            </a:r>
            <a:r>
              <a:rPr lang="it-IT" dirty="0" err="1" smtClean="0">
                <a:latin typeface="...Estrangelo Edessa"/>
              </a:rPr>
              <a:t>theoretical</a:t>
            </a:r>
            <a:r>
              <a:rPr lang="it-IT" dirty="0" smtClean="0">
                <a:latin typeface="...Estrangelo Edessa"/>
              </a:rPr>
              <a:t> background </a:t>
            </a:r>
            <a:r>
              <a:rPr lang="it-IT" dirty="0" err="1" smtClean="0">
                <a:latin typeface="...Estrangelo Edessa"/>
              </a:rPr>
              <a:t>which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smtClean="0">
                <a:latin typeface="...Estrangelo Edessa"/>
              </a:rPr>
              <a:t>led to </a:t>
            </a:r>
            <a:r>
              <a:rPr lang="it-IT" dirty="0" err="1" smtClean="0">
                <a:latin typeface="...Estrangelo Edessa"/>
              </a:rPr>
              <a:t>its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development</a:t>
            </a:r>
            <a:r>
              <a:rPr lang="it-IT" dirty="0" smtClean="0">
                <a:latin typeface="...Estrangelo Edessa"/>
              </a:rPr>
              <a:t>…</a:t>
            </a:r>
          </a:p>
          <a:p>
            <a:pPr marL="0" indent="0" algn="just">
              <a:buNone/>
            </a:pPr>
            <a:endParaRPr lang="it-IT" dirty="0">
              <a:latin typeface="...Estrangelo Edessa"/>
            </a:endParaRPr>
          </a:p>
          <a:p>
            <a:pPr marL="0" indent="0" algn="just">
              <a:buNone/>
            </a:pPr>
            <a:r>
              <a:rPr lang="it-IT" dirty="0" smtClean="0">
                <a:latin typeface="...Estrangelo Edessa"/>
              </a:rPr>
              <a:t>«</a:t>
            </a:r>
            <a:r>
              <a:rPr lang="it-IT" dirty="0" err="1" smtClean="0">
                <a:latin typeface="...Estrangelo Edessa"/>
              </a:rPr>
              <a:t>While</a:t>
            </a:r>
            <a:r>
              <a:rPr lang="it-IT" dirty="0" smtClean="0">
                <a:latin typeface="...Estrangelo Edessa"/>
              </a:rPr>
              <a:t> cultural </a:t>
            </a:r>
            <a:r>
              <a:rPr lang="it-IT" dirty="0" err="1" smtClean="0">
                <a:latin typeface="...Estrangelo Edessa"/>
              </a:rPr>
              <a:t>experts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various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disciplines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have</a:t>
            </a:r>
            <a:r>
              <a:rPr lang="it-IT" dirty="0" smtClean="0">
                <a:latin typeface="...Estrangelo Edessa"/>
              </a:rPr>
              <a:t> a </a:t>
            </a:r>
            <a:r>
              <a:rPr lang="it-IT" dirty="0" err="1" smtClean="0">
                <a:latin typeface="...Estrangelo Edessa"/>
              </a:rPr>
              <a:t>fairly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clear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conception</a:t>
            </a:r>
            <a:r>
              <a:rPr lang="it-IT" dirty="0" smtClean="0">
                <a:latin typeface="...Estrangelo Edessa"/>
              </a:rPr>
              <a:t> of the </a:t>
            </a:r>
            <a:r>
              <a:rPr lang="it-IT" dirty="0" err="1" smtClean="0">
                <a:latin typeface="...Estrangelo Edessa"/>
              </a:rPr>
              <a:t>subject-matter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their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study</a:t>
            </a:r>
            <a:r>
              <a:rPr lang="it-IT" dirty="0" smtClean="0">
                <a:latin typeface="...Estrangelo Edessa"/>
              </a:rPr>
              <a:t>, the </a:t>
            </a:r>
            <a:r>
              <a:rPr lang="it-IT" dirty="0" err="1" smtClean="0">
                <a:latin typeface="...Estrangelo Edessa"/>
              </a:rPr>
              <a:t>legal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definition</a:t>
            </a:r>
            <a:r>
              <a:rPr lang="it-IT" dirty="0" smtClean="0">
                <a:latin typeface="...Estrangelo Edessa"/>
              </a:rPr>
              <a:t> of the cultural </a:t>
            </a:r>
            <a:r>
              <a:rPr lang="it-IT" dirty="0" err="1" smtClean="0">
                <a:latin typeface="...Estrangelo Edessa"/>
              </a:rPr>
              <a:t>heritage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is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one</a:t>
            </a:r>
            <a:r>
              <a:rPr lang="it-IT" dirty="0" smtClean="0">
                <a:latin typeface="...Estrangelo Edessa"/>
              </a:rPr>
              <a:t> of the </a:t>
            </a:r>
            <a:r>
              <a:rPr lang="it-IT" dirty="0" err="1" smtClean="0">
                <a:latin typeface="...Estrangelo Edessa"/>
              </a:rPr>
              <a:t>most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difficult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confronting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scholars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today</a:t>
            </a:r>
            <a:r>
              <a:rPr lang="it-IT" dirty="0" smtClean="0">
                <a:latin typeface="...Estrangelo Edessa"/>
              </a:rPr>
              <a:t>»</a:t>
            </a:r>
            <a:endParaRPr lang="it-IT" dirty="0">
              <a:latin typeface="...Estrangelo Edessa"/>
            </a:endParaRPr>
          </a:p>
        </p:txBody>
      </p:sp>
    </p:spTree>
    <p:extLst>
      <p:ext uri="{BB962C8B-B14F-4D97-AF65-F5344CB8AC3E}">
        <p14:creationId xmlns:p14="http://schemas.microsoft.com/office/powerpoint/2010/main" val="81250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...Estrangelo Edessa"/>
              </a:rPr>
              <a:t>Cultural Heritage:</a:t>
            </a:r>
            <a:br>
              <a:rPr lang="it-IT" dirty="0" smtClean="0">
                <a:latin typeface="...Estrangelo Edessa"/>
              </a:rPr>
            </a:br>
            <a:r>
              <a:rPr lang="it-IT" dirty="0" smtClean="0">
                <a:latin typeface="...Estrangelo Edessa"/>
              </a:rPr>
              <a:t>«culture»+«</a:t>
            </a:r>
            <a:r>
              <a:rPr lang="it-IT" dirty="0" err="1" smtClean="0">
                <a:latin typeface="...Estrangelo Edessa"/>
              </a:rPr>
              <a:t>heritage</a:t>
            </a:r>
            <a:r>
              <a:rPr lang="it-IT" dirty="0" smtClean="0">
                <a:latin typeface="...Estrangelo Edessa"/>
              </a:rPr>
              <a:t>»</a:t>
            </a:r>
            <a:endParaRPr lang="it-IT" dirty="0">
              <a:latin typeface="...Estrangelo Edess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>
                <a:latin typeface="...Estrangelo Edessa"/>
              </a:rPr>
              <a:t>Culture </a:t>
            </a:r>
            <a:r>
              <a:rPr lang="it-IT" dirty="0" err="1" smtClean="0">
                <a:latin typeface="...Estrangelo Edessa"/>
              </a:rPr>
              <a:t>is</a:t>
            </a:r>
            <a:r>
              <a:rPr lang="it-IT" dirty="0" smtClean="0">
                <a:latin typeface="...Estrangelo Edessa"/>
              </a:rPr>
              <a:t> a </a:t>
            </a:r>
            <a:r>
              <a:rPr lang="it-IT" dirty="0" err="1" smtClean="0">
                <a:latin typeface="...Estrangelo Edessa"/>
              </a:rPr>
              <a:t>difficult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complex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concept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as</a:t>
            </a:r>
            <a:r>
              <a:rPr lang="it-IT" dirty="0" smtClean="0">
                <a:latin typeface="...Estrangelo Edessa"/>
              </a:rPr>
              <a:t>:</a:t>
            </a:r>
          </a:p>
          <a:p>
            <a:pPr marL="0" indent="0" algn="just">
              <a:buNone/>
            </a:pPr>
            <a:endParaRPr lang="it-IT" dirty="0">
              <a:latin typeface="...Estrangelo Edessa"/>
            </a:endParaRPr>
          </a:p>
          <a:p>
            <a:pPr marL="0" indent="0" algn="just">
              <a:buNone/>
            </a:pPr>
            <a:r>
              <a:rPr lang="it-IT" dirty="0" smtClean="0">
                <a:latin typeface="...Estrangelo Edessa"/>
              </a:rPr>
              <a:t>«…</a:t>
            </a:r>
            <a:r>
              <a:rPr lang="it-IT" dirty="0" err="1" smtClean="0">
                <a:latin typeface="...Estrangelo Edessa"/>
              </a:rPr>
              <a:t>it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is</a:t>
            </a:r>
            <a:r>
              <a:rPr lang="it-IT" dirty="0" smtClean="0">
                <a:latin typeface="...Estrangelo Edessa"/>
              </a:rPr>
              <a:t> a </a:t>
            </a:r>
            <a:r>
              <a:rPr lang="it-IT" dirty="0" err="1" smtClean="0">
                <a:latin typeface="...Estrangelo Edessa"/>
              </a:rPr>
              <a:t>totalizing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concept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beacuse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everything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becomes</a:t>
            </a:r>
            <a:r>
              <a:rPr lang="it-IT" dirty="0" smtClean="0">
                <a:latin typeface="...Estrangelo Edessa"/>
              </a:rPr>
              <a:t>, or </a:t>
            </a:r>
            <a:r>
              <a:rPr lang="it-IT" dirty="0" err="1" smtClean="0">
                <a:latin typeface="...Estrangelo Edessa"/>
              </a:rPr>
              <a:t>is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considered</a:t>
            </a:r>
            <a:r>
              <a:rPr lang="it-IT" dirty="0" smtClean="0">
                <a:latin typeface="...Estrangelo Edessa"/>
              </a:rPr>
              <a:t>, culture. </a:t>
            </a:r>
            <a:r>
              <a:rPr lang="it-IT" dirty="0" err="1" smtClean="0">
                <a:latin typeface="...Estrangelo Edessa"/>
              </a:rPr>
              <a:t>There</a:t>
            </a:r>
            <a:r>
              <a:rPr lang="it-IT" dirty="0" smtClean="0">
                <a:latin typeface="...Estrangelo Edessa"/>
              </a:rPr>
              <a:t> are </a:t>
            </a:r>
            <a:r>
              <a:rPr lang="it-IT" dirty="0" err="1" smtClean="0">
                <a:latin typeface="...Estrangelo Edessa"/>
              </a:rPr>
              <a:t>material</a:t>
            </a:r>
            <a:r>
              <a:rPr lang="it-IT" dirty="0" smtClean="0">
                <a:latin typeface="...Estrangelo Edessa"/>
              </a:rPr>
              <a:t> culture, </a:t>
            </a:r>
            <a:r>
              <a:rPr lang="it-IT" dirty="0" err="1" smtClean="0">
                <a:latin typeface="...Estrangelo Edessa"/>
              </a:rPr>
              <a:t>ritual</a:t>
            </a:r>
            <a:r>
              <a:rPr lang="it-IT" dirty="0" smtClean="0">
                <a:latin typeface="...Estrangelo Edessa"/>
              </a:rPr>
              <a:t> culture, </a:t>
            </a:r>
            <a:r>
              <a:rPr lang="it-IT" dirty="0" err="1" smtClean="0">
                <a:latin typeface="...Estrangelo Edessa"/>
              </a:rPr>
              <a:t>symbolic</a:t>
            </a:r>
            <a:r>
              <a:rPr lang="it-IT" dirty="0" smtClean="0">
                <a:latin typeface="...Estrangelo Edessa"/>
              </a:rPr>
              <a:t> culture, social </a:t>
            </a:r>
            <a:r>
              <a:rPr lang="it-IT" dirty="0" err="1" smtClean="0">
                <a:latin typeface="...Estrangelo Edessa"/>
              </a:rPr>
              <a:t>institutions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patterned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behaviour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language</a:t>
            </a:r>
            <a:r>
              <a:rPr lang="it-IT" dirty="0" smtClean="0">
                <a:latin typeface="...Estrangelo Edessa"/>
              </a:rPr>
              <a:t>-</a:t>
            </a:r>
            <a:r>
              <a:rPr lang="it-IT" dirty="0" err="1" smtClean="0">
                <a:latin typeface="...Estrangelo Edessa"/>
              </a:rPr>
              <a:t>as</a:t>
            </a:r>
            <a:r>
              <a:rPr lang="it-IT" dirty="0" smtClean="0">
                <a:latin typeface="...Estrangelo Edessa"/>
              </a:rPr>
              <a:t>-culture, </a:t>
            </a:r>
            <a:r>
              <a:rPr lang="it-IT" dirty="0" err="1" smtClean="0">
                <a:latin typeface="...Estrangelo Edessa"/>
              </a:rPr>
              <a:t>values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beliefs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ideas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ideologies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meanings</a:t>
            </a:r>
            <a:r>
              <a:rPr lang="it-IT" dirty="0" smtClean="0">
                <a:latin typeface="...Estrangelo Edessa"/>
              </a:rPr>
              <a:t> and so </a:t>
            </a:r>
            <a:r>
              <a:rPr lang="it-IT" dirty="0" err="1" smtClean="0">
                <a:latin typeface="...Estrangelo Edessa"/>
              </a:rPr>
              <a:t>forth</a:t>
            </a:r>
            <a:r>
              <a:rPr lang="it-IT" dirty="0" smtClean="0">
                <a:latin typeface="...Estrangelo Edessa"/>
              </a:rPr>
              <a:t>». </a:t>
            </a:r>
          </a:p>
          <a:p>
            <a:pPr marL="0" indent="0" algn="just">
              <a:buNone/>
            </a:pPr>
            <a:endParaRPr lang="it-IT" dirty="0">
              <a:latin typeface="...Estrangelo Edessa"/>
            </a:endParaRPr>
          </a:p>
          <a:p>
            <a:pPr marL="0" indent="0" algn="just">
              <a:buNone/>
            </a:pPr>
            <a:r>
              <a:rPr lang="it-IT" dirty="0" smtClean="0">
                <a:latin typeface="...Estrangelo Edessa"/>
              </a:rPr>
              <a:t>«…</a:t>
            </a:r>
            <a:r>
              <a:rPr lang="it-IT" dirty="0" err="1" smtClean="0">
                <a:latin typeface="...Estrangelo Edessa"/>
              </a:rPr>
              <a:t>second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not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only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is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almost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everything</a:t>
            </a:r>
            <a:r>
              <a:rPr lang="it-IT" dirty="0" smtClean="0">
                <a:latin typeface="...Estrangelo Edessa"/>
              </a:rPr>
              <a:t> in a society culture, </a:t>
            </a:r>
            <a:r>
              <a:rPr lang="it-IT" dirty="0" err="1" smtClean="0">
                <a:latin typeface="...Estrangelo Edessa"/>
              </a:rPr>
              <a:t>but</a:t>
            </a:r>
            <a:r>
              <a:rPr lang="it-IT" dirty="0" smtClean="0">
                <a:latin typeface="...Estrangelo Edessa"/>
              </a:rPr>
              <a:t> the </a:t>
            </a:r>
            <a:r>
              <a:rPr lang="it-IT" dirty="0" err="1" smtClean="0">
                <a:latin typeface="...Estrangelo Edessa"/>
              </a:rPr>
              <a:t>concept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is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also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totalizing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beacuse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everything</a:t>
            </a:r>
            <a:r>
              <a:rPr lang="it-IT" dirty="0" smtClean="0">
                <a:latin typeface="...Estrangelo Edessa"/>
              </a:rPr>
              <a:t> in the society </a:t>
            </a:r>
            <a:r>
              <a:rPr lang="it-IT" dirty="0" err="1" smtClean="0">
                <a:latin typeface="...Estrangelo Edessa"/>
              </a:rPr>
              <a:t>is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supposed</a:t>
            </a:r>
            <a:r>
              <a:rPr lang="it-IT" dirty="0" smtClean="0">
                <a:latin typeface="...Estrangelo Edessa"/>
              </a:rPr>
              <a:t> to </a:t>
            </a:r>
            <a:r>
              <a:rPr lang="it-IT" dirty="0" err="1" smtClean="0">
                <a:latin typeface="...Estrangelo Edessa"/>
              </a:rPr>
              <a:t>have</a:t>
            </a:r>
            <a:r>
              <a:rPr lang="it-IT" dirty="0" smtClean="0">
                <a:latin typeface="...Estrangelo Edessa"/>
              </a:rPr>
              <a:t> the </a:t>
            </a:r>
            <a:r>
              <a:rPr lang="it-IT" dirty="0" err="1" smtClean="0">
                <a:latin typeface="...Estrangelo Edessa"/>
              </a:rPr>
              <a:t>same</a:t>
            </a:r>
            <a:r>
              <a:rPr lang="it-IT" dirty="0" smtClean="0">
                <a:latin typeface="...Estrangelo Edessa"/>
              </a:rPr>
              <a:t> culture (</a:t>
            </a:r>
            <a:r>
              <a:rPr lang="it-IT" dirty="0" err="1" smtClean="0">
                <a:latin typeface="...Estrangelo Edessa"/>
              </a:rPr>
              <a:t>as</a:t>
            </a:r>
            <a:r>
              <a:rPr lang="it-IT" dirty="0" smtClean="0">
                <a:latin typeface="...Estrangelo Edessa"/>
              </a:rPr>
              <a:t> in the </a:t>
            </a:r>
            <a:r>
              <a:rPr lang="it-IT" dirty="0" err="1" smtClean="0">
                <a:latin typeface="...Estrangelo Edessa"/>
              </a:rPr>
              <a:t>concept</a:t>
            </a:r>
            <a:r>
              <a:rPr lang="it-IT" dirty="0" smtClean="0">
                <a:latin typeface="...Estrangelo Edessa"/>
              </a:rPr>
              <a:t> of culture </a:t>
            </a:r>
            <a:r>
              <a:rPr lang="it-IT" dirty="0" err="1" smtClean="0">
                <a:latin typeface="...Estrangelo Edessa"/>
              </a:rPr>
              <a:t>as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shared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values</a:t>
            </a:r>
            <a:r>
              <a:rPr lang="it-IT" dirty="0" smtClean="0">
                <a:latin typeface="...Estrangelo Edessa"/>
              </a:rPr>
              <a:t>»</a:t>
            </a:r>
          </a:p>
          <a:p>
            <a:pPr marL="0" indent="0" algn="just">
              <a:buNone/>
            </a:pPr>
            <a:endParaRPr lang="it-IT" dirty="0">
              <a:latin typeface="...Estrangelo Edessa"/>
            </a:endParaRPr>
          </a:p>
          <a:p>
            <a:pPr marL="0" indent="0" algn="just">
              <a:buNone/>
            </a:pPr>
            <a:endParaRPr lang="it-IT" dirty="0">
              <a:latin typeface="...Estrangelo Edessa"/>
            </a:endParaRPr>
          </a:p>
        </p:txBody>
      </p:sp>
    </p:spTree>
    <p:extLst>
      <p:ext uri="{BB962C8B-B14F-4D97-AF65-F5344CB8AC3E}">
        <p14:creationId xmlns:p14="http://schemas.microsoft.com/office/powerpoint/2010/main" val="372008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...Estrangelo Edessa"/>
              </a:rPr>
              <a:t>Heritage: a </a:t>
            </a:r>
            <a:r>
              <a:rPr lang="it-IT" dirty="0" err="1" smtClean="0">
                <a:latin typeface="...Estrangelo Edessa"/>
              </a:rPr>
              <a:t>limiting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concept</a:t>
            </a:r>
            <a:endParaRPr lang="it-IT" dirty="0">
              <a:latin typeface="...Estrangelo Edess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 smtClean="0">
                <a:latin typeface="...Estrangelo Edessa"/>
              </a:rPr>
              <a:t>It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offers</a:t>
            </a:r>
            <a:r>
              <a:rPr lang="it-IT" dirty="0" smtClean="0">
                <a:latin typeface="...Estrangelo Edessa"/>
              </a:rPr>
              <a:t> a more </a:t>
            </a:r>
            <a:r>
              <a:rPr lang="it-IT" dirty="0" err="1" smtClean="0">
                <a:latin typeface="...Estrangelo Edessa"/>
              </a:rPr>
              <a:t>limited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category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than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that</a:t>
            </a:r>
            <a:r>
              <a:rPr lang="it-IT" dirty="0" smtClean="0">
                <a:latin typeface="...Estrangelo Edessa"/>
              </a:rPr>
              <a:t> of «culture», and a more </a:t>
            </a:r>
            <a:r>
              <a:rPr lang="it-IT" dirty="0" err="1" smtClean="0">
                <a:latin typeface="...Estrangelo Edessa"/>
              </a:rPr>
              <a:t>manageable</a:t>
            </a:r>
            <a:r>
              <a:rPr lang="it-IT" dirty="0" smtClean="0">
                <a:latin typeface="...Estrangelo Edessa"/>
              </a:rPr>
              <a:t> set of </a:t>
            </a:r>
            <a:r>
              <a:rPr lang="it-IT" dirty="0" err="1" smtClean="0">
                <a:latin typeface="...Estrangelo Edessa"/>
              </a:rPr>
              <a:t>elements</a:t>
            </a:r>
            <a:r>
              <a:rPr lang="it-IT" dirty="0" smtClean="0">
                <a:latin typeface="...Estrangelo Edessa"/>
              </a:rPr>
              <a:t>.</a:t>
            </a:r>
          </a:p>
          <a:p>
            <a:pPr marL="0" indent="0">
              <a:buNone/>
            </a:pPr>
            <a:endParaRPr lang="it-IT" dirty="0">
              <a:latin typeface="...Estrangelo Edessa"/>
            </a:endParaRPr>
          </a:p>
          <a:p>
            <a:pPr marL="0" indent="0">
              <a:buNone/>
            </a:pPr>
            <a:r>
              <a:rPr lang="it-IT" dirty="0" err="1" smtClean="0">
                <a:latin typeface="...Estrangelo Edessa"/>
              </a:rPr>
              <a:t>It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includes</a:t>
            </a:r>
            <a:r>
              <a:rPr lang="it-IT" dirty="0" smtClean="0">
                <a:latin typeface="...Estrangelo Edessa"/>
              </a:rPr>
              <a:t> «</a:t>
            </a:r>
            <a:r>
              <a:rPr lang="it-IT" dirty="0" err="1" smtClean="0">
                <a:latin typeface="...Estrangelo Edessa"/>
              </a:rPr>
              <a:t>material</a:t>
            </a:r>
            <a:r>
              <a:rPr lang="it-IT" dirty="0" smtClean="0">
                <a:latin typeface="...Estrangelo Edessa"/>
              </a:rPr>
              <a:t> culture, </a:t>
            </a:r>
            <a:r>
              <a:rPr lang="it-IT" dirty="0" err="1" smtClean="0">
                <a:latin typeface="...Estrangelo Edessa"/>
              </a:rPr>
              <a:t>ritual</a:t>
            </a:r>
            <a:r>
              <a:rPr lang="it-IT" dirty="0" smtClean="0">
                <a:latin typeface="...Estrangelo Edessa"/>
              </a:rPr>
              <a:t> culture, </a:t>
            </a:r>
            <a:r>
              <a:rPr lang="it-IT" dirty="0" err="1" smtClean="0">
                <a:latin typeface="...Estrangelo Edessa"/>
              </a:rPr>
              <a:t>symbolic</a:t>
            </a:r>
            <a:r>
              <a:rPr lang="it-IT" dirty="0" smtClean="0">
                <a:latin typeface="...Estrangelo Edessa"/>
              </a:rPr>
              <a:t> culture[…], </a:t>
            </a:r>
            <a:r>
              <a:rPr lang="it-IT" dirty="0" err="1" smtClean="0">
                <a:latin typeface="...Estrangelo Edessa"/>
              </a:rPr>
              <a:t>language</a:t>
            </a:r>
            <a:r>
              <a:rPr lang="it-IT" dirty="0" smtClean="0">
                <a:latin typeface="...Estrangelo Edessa"/>
              </a:rPr>
              <a:t>-</a:t>
            </a:r>
            <a:r>
              <a:rPr lang="it-IT" dirty="0" err="1" smtClean="0">
                <a:latin typeface="...Estrangelo Edessa"/>
              </a:rPr>
              <a:t>as</a:t>
            </a:r>
            <a:r>
              <a:rPr lang="it-IT" dirty="0" smtClean="0">
                <a:latin typeface="...Estrangelo Edessa"/>
              </a:rPr>
              <a:t>-culture, </a:t>
            </a:r>
            <a:r>
              <a:rPr lang="it-IT" dirty="0" err="1" smtClean="0">
                <a:latin typeface="...Estrangelo Edessa"/>
              </a:rPr>
              <a:t>values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beliefs</a:t>
            </a:r>
            <a:r>
              <a:rPr lang="it-IT" dirty="0" smtClean="0">
                <a:latin typeface="...Estrangelo Edessa"/>
              </a:rPr>
              <a:t>, (in some </a:t>
            </a:r>
            <a:r>
              <a:rPr lang="it-IT" dirty="0" err="1" smtClean="0">
                <a:latin typeface="...Estrangelo Edessa"/>
              </a:rPr>
              <a:t>circumstances</a:t>
            </a:r>
            <a:r>
              <a:rPr lang="it-IT" dirty="0" smtClean="0">
                <a:latin typeface="...Estrangelo Edessa"/>
              </a:rPr>
              <a:t>) </a:t>
            </a:r>
            <a:r>
              <a:rPr lang="it-IT" dirty="0" err="1" smtClean="0">
                <a:latin typeface="...Estrangelo Edessa"/>
              </a:rPr>
              <a:t>ideas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ideologies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meanings</a:t>
            </a:r>
            <a:r>
              <a:rPr lang="it-IT" dirty="0" smtClean="0">
                <a:latin typeface="...Estrangelo Edessa"/>
              </a:rPr>
              <a:t>» </a:t>
            </a:r>
            <a:endParaRPr lang="it-IT" dirty="0">
              <a:latin typeface="...Estrangelo Edessa"/>
            </a:endParaRPr>
          </a:p>
        </p:txBody>
      </p:sp>
      <p:sp>
        <p:nvSpPr>
          <p:cNvPr id="4" name="Ovale 3"/>
          <p:cNvSpPr/>
          <p:nvPr/>
        </p:nvSpPr>
        <p:spPr>
          <a:xfrm>
            <a:off x="2921330" y="4096987"/>
            <a:ext cx="1864426" cy="1814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latin typeface="...Estrangelo Edessa"/>
              </a:rPr>
              <a:t>Cultural Heritage</a:t>
            </a:r>
            <a:endParaRPr lang="it-IT" i="1" dirty="0">
              <a:latin typeface="...Estrangelo Edessa"/>
            </a:endParaRPr>
          </a:p>
        </p:txBody>
      </p:sp>
      <p:sp>
        <p:nvSpPr>
          <p:cNvPr id="5" name="Ovale 4"/>
          <p:cNvSpPr/>
          <p:nvPr/>
        </p:nvSpPr>
        <p:spPr>
          <a:xfrm>
            <a:off x="8502732" y="4251367"/>
            <a:ext cx="1900052" cy="1745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latin typeface="...Estrangelo Edessa"/>
              </a:rPr>
              <a:t>Culture</a:t>
            </a:r>
            <a:endParaRPr lang="it-IT" i="1" dirty="0">
              <a:latin typeface="...Estrangelo Edessa"/>
            </a:endParaRPr>
          </a:p>
        </p:txBody>
      </p:sp>
      <p:cxnSp>
        <p:nvCxnSpPr>
          <p:cNvPr id="7" name="Connettore 2 6"/>
          <p:cNvCxnSpPr/>
          <p:nvPr/>
        </p:nvCxnSpPr>
        <p:spPr>
          <a:xfrm flipV="1">
            <a:off x="4874821" y="5130141"/>
            <a:ext cx="3538846" cy="118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874820" y="4441371"/>
            <a:ext cx="36279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...Estrangelo Edessa"/>
              </a:rPr>
              <a:t>The </a:t>
            </a:r>
            <a:r>
              <a:rPr lang="it-IT" sz="1400" dirty="0" err="1" smtClean="0">
                <a:latin typeface="...Estrangelo Edessa"/>
              </a:rPr>
              <a:t>symbolic</a:t>
            </a:r>
            <a:r>
              <a:rPr lang="it-IT" sz="1400" dirty="0" smtClean="0">
                <a:latin typeface="...Estrangelo Edessa"/>
              </a:rPr>
              <a:t> </a:t>
            </a:r>
            <a:r>
              <a:rPr lang="it-IT" sz="1400" dirty="0" err="1" smtClean="0">
                <a:latin typeface="...Estrangelo Edessa"/>
              </a:rPr>
              <a:t>relationship</a:t>
            </a:r>
            <a:r>
              <a:rPr lang="it-IT" sz="1400" dirty="0" smtClean="0">
                <a:latin typeface="...Estrangelo Edessa"/>
              </a:rPr>
              <a:t> of the cultural</a:t>
            </a:r>
          </a:p>
          <a:p>
            <a:r>
              <a:rPr lang="it-IT" sz="1400" dirty="0" smtClean="0">
                <a:latin typeface="...Estrangelo Edessa"/>
              </a:rPr>
              <a:t>Heritage to culture </a:t>
            </a:r>
            <a:r>
              <a:rPr lang="it-IT" sz="1400" dirty="0" err="1" smtClean="0">
                <a:latin typeface="...Estrangelo Edessa"/>
              </a:rPr>
              <a:t>is</a:t>
            </a:r>
            <a:r>
              <a:rPr lang="it-IT" sz="1400" dirty="0" smtClean="0">
                <a:latin typeface="...Estrangelo Edessa"/>
              </a:rPr>
              <a:t> </a:t>
            </a:r>
            <a:r>
              <a:rPr lang="it-IT" sz="1400" dirty="0" err="1" smtClean="0">
                <a:latin typeface="...Estrangelo Edessa"/>
              </a:rPr>
              <a:t>central</a:t>
            </a:r>
            <a:r>
              <a:rPr lang="it-IT" sz="1400" dirty="0" smtClean="0">
                <a:latin typeface="...Estrangelo Edessa"/>
              </a:rPr>
              <a:t> to </a:t>
            </a:r>
            <a:r>
              <a:rPr lang="it-IT" sz="1400" dirty="0" err="1" smtClean="0">
                <a:latin typeface="...Estrangelo Edessa"/>
              </a:rPr>
              <a:t>understand</a:t>
            </a:r>
            <a:endParaRPr lang="it-IT" sz="1400" dirty="0" smtClean="0">
              <a:latin typeface="...Estrangelo Edessa"/>
            </a:endParaRPr>
          </a:p>
          <a:p>
            <a:r>
              <a:rPr lang="it-IT" sz="1400" dirty="0">
                <a:latin typeface="...Estrangelo Edessa"/>
              </a:rPr>
              <a:t>t</a:t>
            </a:r>
            <a:r>
              <a:rPr lang="it-IT" sz="1400" dirty="0" smtClean="0">
                <a:latin typeface="...Estrangelo Edessa"/>
              </a:rPr>
              <a:t>he nature of cultural </a:t>
            </a:r>
            <a:r>
              <a:rPr lang="it-IT" sz="1400" dirty="0" err="1" smtClean="0">
                <a:latin typeface="...Estrangelo Edessa"/>
              </a:rPr>
              <a:t>heritage</a:t>
            </a:r>
            <a:endParaRPr lang="it-IT" sz="1400" dirty="0">
              <a:latin typeface="...Estrangelo Edessa"/>
            </a:endParaRPr>
          </a:p>
        </p:txBody>
      </p:sp>
    </p:spTree>
    <p:extLst>
      <p:ext uri="{BB962C8B-B14F-4D97-AF65-F5344CB8AC3E}">
        <p14:creationId xmlns:p14="http://schemas.microsoft.com/office/powerpoint/2010/main" val="84498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...Estrangelo Edessa"/>
              </a:rPr>
              <a:t>The keyword….</a:t>
            </a:r>
            <a:endParaRPr lang="it-IT" dirty="0">
              <a:latin typeface="...Estrangelo Edess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2589212" y="2133600"/>
            <a:ext cx="8915400" cy="3777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i="1" dirty="0" err="1" smtClean="0">
                <a:latin typeface="...Estrangelo Edessa"/>
              </a:rPr>
              <a:t>Inheritance</a:t>
            </a:r>
            <a:endParaRPr lang="it-IT" sz="2800" i="1" dirty="0">
              <a:latin typeface="...Estrangelo Edessa"/>
            </a:endParaRPr>
          </a:p>
        </p:txBody>
      </p:sp>
    </p:spTree>
    <p:extLst>
      <p:ext uri="{BB962C8B-B14F-4D97-AF65-F5344CB8AC3E}">
        <p14:creationId xmlns:p14="http://schemas.microsoft.com/office/powerpoint/2010/main" val="214059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...Estrangelo Edessa"/>
              </a:rPr>
              <a:t>Inheritance</a:t>
            </a:r>
            <a:r>
              <a:rPr lang="it-IT" dirty="0" smtClean="0">
                <a:latin typeface="...Estrangelo Edessa"/>
              </a:rPr>
              <a:t>: </a:t>
            </a:r>
            <a:r>
              <a:rPr lang="it-IT" dirty="0" err="1" smtClean="0">
                <a:latin typeface="...Estrangelo Edessa"/>
              </a:rPr>
              <a:t>meaning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content</a:t>
            </a:r>
            <a:endParaRPr lang="it-IT" dirty="0">
              <a:latin typeface="...Estrangelo Edess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>
                <a:latin typeface="...Estrangelo Edessa"/>
              </a:rPr>
              <a:t>Passage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transmission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through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generations</a:t>
            </a:r>
            <a:endParaRPr lang="it-IT" dirty="0" smtClean="0">
              <a:latin typeface="...Estrangelo Edessa"/>
            </a:endParaRPr>
          </a:p>
          <a:p>
            <a:pPr algn="just"/>
            <a:r>
              <a:rPr lang="it-IT" dirty="0" smtClean="0">
                <a:latin typeface="...Estrangelo Edessa"/>
              </a:rPr>
              <a:t>Non re-</a:t>
            </a:r>
            <a:r>
              <a:rPr lang="it-IT" dirty="0" err="1" smtClean="0">
                <a:latin typeface="...Estrangelo Edessa"/>
              </a:rPr>
              <a:t>newable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resource</a:t>
            </a:r>
            <a:endParaRPr lang="it-IT" dirty="0" smtClean="0">
              <a:latin typeface="...Estrangelo Edessa"/>
            </a:endParaRPr>
          </a:p>
          <a:p>
            <a:pPr algn="just"/>
            <a:r>
              <a:rPr lang="it-IT" dirty="0" smtClean="0">
                <a:latin typeface="...Estrangelo Edessa"/>
              </a:rPr>
              <a:t>Cultural Heritage </a:t>
            </a:r>
            <a:r>
              <a:rPr lang="it-IT" dirty="0" err="1" smtClean="0">
                <a:latin typeface="...Estrangelo Edessa"/>
              </a:rPr>
              <a:t>as</a:t>
            </a:r>
            <a:r>
              <a:rPr lang="it-IT" dirty="0" smtClean="0">
                <a:latin typeface="...Estrangelo Edessa"/>
              </a:rPr>
              <a:t> Common Heritage of </a:t>
            </a:r>
            <a:r>
              <a:rPr lang="it-IT" dirty="0" err="1" smtClean="0">
                <a:latin typeface="...Estrangelo Edessa"/>
              </a:rPr>
              <a:t>Mankind</a:t>
            </a:r>
            <a:endParaRPr lang="it-IT" dirty="0" smtClean="0">
              <a:latin typeface="...Estrangelo Edessa"/>
            </a:endParaRPr>
          </a:p>
          <a:p>
            <a:pPr algn="just"/>
            <a:r>
              <a:rPr lang="it-IT" dirty="0" smtClean="0">
                <a:latin typeface="...Estrangelo Edessa"/>
              </a:rPr>
              <a:t>The </a:t>
            </a:r>
            <a:r>
              <a:rPr lang="it-IT" dirty="0" err="1" smtClean="0">
                <a:latin typeface="...Estrangelo Edessa"/>
              </a:rPr>
              <a:t>intangible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content</a:t>
            </a:r>
            <a:r>
              <a:rPr lang="it-IT" dirty="0" smtClean="0">
                <a:latin typeface="...Estrangelo Edessa"/>
              </a:rPr>
              <a:t> of Cultural Heritage</a:t>
            </a:r>
          </a:p>
          <a:p>
            <a:pPr marL="0" indent="0" algn="just">
              <a:buNone/>
            </a:pPr>
            <a:endParaRPr lang="it-IT" dirty="0">
              <a:latin typeface="...Estrangelo Edessa"/>
            </a:endParaRPr>
          </a:p>
        </p:txBody>
      </p:sp>
    </p:spTree>
    <p:extLst>
      <p:ext uri="{BB962C8B-B14F-4D97-AF65-F5344CB8AC3E}">
        <p14:creationId xmlns:p14="http://schemas.microsoft.com/office/powerpoint/2010/main" val="205716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...Estrangelo Edessa"/>
              </a:rPr>
              <a:t>Passage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through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generations</a:t>
            </a:r>
            <a:endParaRPr lang="it-IT" dirty="0">
              <a:latin typeface="...Estrangelo Edess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2589212" y="2133600"/>
            <a:ext cx="8915400" cy="3777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latin typeface="...Estrangelo Edessa"/>
              </a:rPr>
              <a:t>1972 Unesco Convention: </a:t>
            </a:r>
            <a:r>
              <a:rPr lang="it-IT" sz="2000" dirty="0" err="1" smtClean="0">
                <a:latin typeface="...Estrangelo Edessa"/>
              </a:rPr>
              <a:t>states</a:t>
            </a:r>
            <a:r>
              <a:rPr lang="it-IT" sz="2000" dirty="0" smtClean="0">
                <a:latin typeface="...Estrangelo Edessa"/>
              </a:rPr>
              <a:t> the duty «of </a:t>
            </a:r>
            <a:r>
              <a:rPr lang="it-IT" sz="2000" dirty="0" err="1" smtClean="0">
                <a:latin typeface="...Estrangelo Edessa"/>
              </a:rPr>
              <a:t>ensuring</a:t>
            </a:r>
            <a:r>
              <a:rPr lang="it-IT" sz="2000" dirty="0" smtClean="0">
                <a:latin typeface="...Estrangelo Edessa"/>
              </a:rPr>
              <a:t> the </a:t>
            </a:r>
            <a:r>
              <a:rPr lang="it-IT" sz="2000" dirty="0" err="1" smtClean="0">
                <a:latin typeface="...Estrangelo Edessa"/>
              </a:rPr>
              <a:t>identification</a:t>
            </a:r>
            <a:r>
              <a:rPr lang="it-IT" sz="2000" dirty="0" smtClean="0">
                <a:latin typeface="...Estrangelo Edessa"/>
              </a:rPr>
              <a:t>, </a:t>
            </a:r>
            <a:r>
              <a:rPr lang="it-IT" sz="2000" dirty="0" err="1" smtClean="0">
                <a:latin typeface="...Estrangelo Edessa"/>
              </a:rPr>
              <a:t>protection</a:t>
            </a:r>
            <a:r>
              <a:rPr lang="it-IT" sz="2000" dirty="0" smtClean="0">
                <a:latin typeface="...Estrangelo Edessa"/>
              </a:rPr>
              <a:t>, </a:t>
            </a:r>
            <a:r>
              <a:rPr lang="it-IT" sz="2000" dirty="0" err="1" smtClean="0">
                <a:latin typeface="...Estrangelo Edessa"/>
              </a:rPr>
              <a:t>conservation</a:t>
            </a:r>
            <a:r>
              <a:rPr lang="it-IT" sz="2000" dirty="0" smtClean="0">
                <a:latin typeface="...Estrangelo Edessa"/>
              </a:rPr>
              <a:t>, </a:t>
            </a:r>
            <a:r>
              <a:rPr lang="it-IT" sz="2000" dirty="0" err="1" smtClean="0">
                <a:latin typeface="...Estrangelo Edessa"/>
              </a:rPr>
              <a:t>presentation</a:t>
            </a:r>
            <a:r>
              <a:rPr lang="it-IT" sz="2000" dirty="0" smtClean="0">
                <a:latin typeface="...Estrangelo Edessa"/>
              </a:rPr>
              <a:t> and </a:t>
            </a:r>
            <a:r>
              <a:rPr lang="it-IT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..Estrangelo Edessa"/>
              </a:rPr>
              <a:t>transmissions</a:t>
            </a: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..Estrangelo Edessa"/>
              </a:rPr>
              <a:t> to future </a:t>
            </a:r>
            <a:r>
              <a:rPr lang="it-IT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..Estrangelo Edessa"/>
              </a:rPr>
              <a:t>generations</a:t>
            </a: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..Estrangelo Edessa"/>
              </a:rPr>
              <a:t> </a:t>
            </a:r>
            <a:r>
              <a:rPr lang="it-IT" sz="2000" dirty="0" smtClean="0">
                <a:latin typeface="...Estrangelo Edessa"/>
              </a:rPr>
              <a:t>of the cultural and </a:t>
            </a:r>
            <a:r>
              <a:rPr lang="it-IT" sz="2000" dirty="0" err="1" smtClean="0">
                <a:latin typeface="...Estrangelo Edessa"/>
              </a:rPr>
              <a:t>natural</a:t>
            </a:r>
            <a:r>
              <a:rPr lang="it-IT" sz="2000" dirty="0" smtClean="0">
                <a:latin typeface="...Estrangelo Edessa"/>
              </a:rPr>
              <a:t> </a:t>
            </a:r>
            <a:r>
              <a:rPr lang="it-IT" sz="2000" dirty="0" err="1" smtClean="0">
                <a:latin typeface="...Estrangelo Edessa"/>
              </a:rPr>
              <a:t>heritage</a:t>
            </a:r>
            <a:r>
              <a:rPr lang="it-IT" sz="2000" dirty="0" smtClean="0">
                <a:latin typeface="...Estrangelo Edessa"/>
              </a:rPr>
              <a:t>»</a:t>
            </a:r>
            <a:endParaRPr lang="it-IT" sz="2000" dirty="0">
              <a:latin typeface="...Estrangelo Edessa"/>
            </a:endParaRPr>
          </a:p>
        </p:txBody>
      </p:sp>
    </p:spTree>
    <p:extLst>
      <p:ext uri="{BB962C8B-B14F-4D97-AF65-F5344CB8AC3E}">
        <p14:creationId xmlns:p14="http://schemas.microsoft.com/office/powerpoint/2010/main" val="153344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...Estrangelo Edessa"/>
              </a:rPr>
              <a:t>Non re-</a:t>
            </a:r>
            <a:r>
              <a:rPr lang="it-IT" dirty="0" err="1" smtClean="0">
                <a:latin typeface="...Estrangelo Edessa"/>
              </a:rPr>
              <a:t>newable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resource</a:t>
            </a:r>
            <a:endParaRPr lang="it-IT" dirty="0">
              <a:latin typeface="...Estrangelo Edess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2589212" y="2133601"/>
            <a:ext cx="8915400" cy="3685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latin typeface="...Estrangelo Edessa"/>
              </a:rPr>
              <a:t>«</a:t>
            </a:r>
            <a:r>
              <a:rPr lang="it-IT" sz="2000" dirty="0" err="1" smtClean="0">
                <a:latin typeface="...Estrangelo Edessa"/>
              </a:rPr>
              <a:t>That</a:t>
            </a:r>
            <a:r>
              <a:rPr lang="it-IT" sz="2000" dirty="0" smtClean="0">
                <a:latin typeface="...Estrangelo Edessa"/>
              </a:rPr>
              <a:t> the </a:t>
            </a:r>
            <a:r>
              <a:rPr lang="it-IT" sz="2000" dirty="0" err="1" smtClean="0">
                <a:latin typeface="...Estrangelo Edessa"/>
              </a:rPr>
              <a:t>natural</a:t>
            </a:r>
            <a:r>
              <a:rPr lang="it-IT" sz="2000" dirty="0" smtClean="0">
                <a:latin typeface="...Estrangelo Edessa"/>
              </a:rPr>
              <a:t> </a:t>
            </a:r>
            <a:r>
              <a:rPr lang="it-IT" sz="2000" dirty="0" err="1" smtClean="0">
                <a:latin typeface="...Estrangelo Edessa"/>
              </a:rPr>
              <a:t>heritage</a:t>
            </a:r>
            <a:r>
              <a:rPr lang="it-IT" sz="2000" dirty="0" smtClean="0">
                <a:latin typeface="...Estrangelo Edessa"/>
              </a:rPr>
              <a:t> </a:t>
            </a:r>
            <a:r>
              <a:rPr lang="it-IT" sz="2000" dirty="0" err="1" smtClean="0">
                <a:latin typeface="...Estrangelo Edessa"/>
              </a:rPr>
              <a:t>is</a:t>
            </a:r>
            <a:r>
              <a:rPr lang="it-IT" sz="2000" dirty="0" smtClean="0">
                <a:latin typeface="...Estrangelo Edessa"/>
              </a:rPr>
              <a:t> global </a:t>
            </a:r>
            <a:r>
              <a:rPr lang="it-IT" sz="2000" dirty="0" err="1" smtClean="0">
                <a:latin typeface="...Estrangelo Edessa"/>
              </a:rPr>
              <a:t>is</a:t>
            </a:r>
            <a:r>
              <a:rPr lang="it-IT" sz="2000" dirty="0" smtClean="0">
                <a:latin typeface="...Estrangelo Edessa"/>
              </a:rPr>
              <a:t> </a:t>
            </a:r>
            <a:r>
              <a:rPr lang="it-IT" sz="2000" dirty="0" err="1" smtClean="0">
                <a:latin typeface="...Estrangelo Edessa"/>
              </a:rPr>
              <a:t>now</a:t>
            </a:r>
            <a:r>
              <a:rPr lang="it-IT" sz="2000" dirty="0" smtClean="0">
                <a:latin typeface="...Estrangelo Edessa"/>
              </a:rPr>
              <a:t> </a:t>
            </a:r>
            <a:r>
              <a:rPr lang="it-IT" sz="2000" dirty="0" err="1" smtClean="0">
                <a:latin typeface="...Estrangelo Edessa"/>
              </a:rPr>
              <a:t>beyond</a:t>
            </a:r>
            <a:r>
              <a:rPr lang="it-IT" sz="2000" dirty="0" smtClean="0">
                <a:latin typeface="...Estrangelo Edessa"/>
              </a:rPr>
              <a:t> dispute. </a:t>
            </a:r>
            <a:r>
              <a:rPr lang="it-IT" sz="2000" dirty="0" err="1" smtClean="0">
                <a:latin typeface="...Estrangelo Edessa"/>
              </a:rPr>
              <a:t>Fresh</a:t>
            </a:r>
            <a:r>
              <a:rPr lang="it-IT" sz="2000" dirty="0" smtClean="0">
                <a:latin typeface="...Estrangelo Edessa"/>
              </a:rPr>
              <a:t> water and </a:t>
            </a:r>
            <a:r>
              <a:rPr lang="it-IT" sz="2000" dirty="0" err="1" smtClean="0">
                <a:latin typeface="...Estrangelo Edessa"/>
              </a:rPr>
              <a:t>fossil</a:t>
            </a:r>
            <a:r>
              <a:rPr lang="it-IT" sz="2000" dirty="0" smtClean="0">
                <a:latin typeface="...Estrangelo Edessa"/>
              </a:rPr>
              <a:t> </a:t>
            </a:r>
            <a:r>
              <a:rPr lang="it-IT" sz="2000" dirty="0" err="1" smtClean="0">
                <a:latin typeface="...Estrangelo Edessa"/>
              </a:rPr>
              <a:t>fuels</a:t>
            </a:r>
            <a:r>
              <a:rPr lang="it-IT" sz="2000" dirty="0" smtClean="0">
                <a:latin typeface="...Estrangelo Edessa"/>
              </a:rPr>
              <a:t>, </a:t>
            </a:r>
            <a:r>
              <a:rPr lang="it-IT" sz="2000" dirty="0" err="1" smtClean="0">
                <a:latin typeface="...Estrangelo Edessa"/>
              </a:rPr>
              <a:t>rain</a:t>
            </a:r>
            <a:r>
              <a:rPr lang="it-IT" sz="2000" dirty="0" smtClean="0">
                <a:latin typeface="...Estrangelo Edessa"/>
              </a:rPr>
              <a:t> </a:t>
            </a:r>
            <a:r>
              <a:rPr lang="it-IT" sz="2000" dirty="0" err="1" smtClean="0">
                <a:latin typeface="...Estrangelo Edessa"/>
              </a:rPr>
              <a:t>forests</a:t>
            </a:r>
            <a:r>
              <a:rPr lang="it-IT" sz="2000" dirty="0" smtClean="0">
                <a:latin typeface="...Estrangelo Edessa"/>
              </a:rPr>
              <a:t> and gene pools are </a:t>
            </a:r>
            <a:r>
              <a:rPr lang="it-IT" sz="2000" dirty="0" err="1" smtClean="0">
                <a:latin typeface="...Estrangelo Edessa"/>
              </a:rPr>
              <a:t>legacies</a:t>
            </a:r>
            <a:r>
              <a:rPr lang="it-IT" sz="2000" dirty="0" smtClean="0">
                <a:latin typeface="...Estrangelo Edessa"/>
              </a:rPr>
              <a:t> common to </a:t>
            </a:r>
            <a:r>
              <a:rPr lang="it-IT" sz="2000" dirty="0" err="1" smtClean="0">
                <a:latin typeface="...Estrangelo Edessa"/>
              </a:rPr>
              <a:t>us</a:t>
            </a:r>
            <a:r>
              <a:rPr lang="it-IT" sz="2000" dirty="0" smtClean="0">
                <a:latin typeface="...Estrangelo Edessa"/>
              </a:rPr>
              <a:t> </a:t>
            </a:r>
            <a:r>
              <a:rPr lang="it-IT" sz="2000" dirty="0" err="1" smtClean="0">
                <a:latin typeface="...Estrangelo Edessa"/>
              </a:rPr>
              <a:t>all</a:t>
            </a:r>
            <a:r>
              <a:rPr lang="it-IT" sz="2000" dirty="0" smtClean="0">
                <a:latin typeface="...Estrangelo Edessa"/>
              </a:rPr>
              <a:t> and </a:t>
            </a:r>
            <a:r>
              <a:rPr lang="it-IT" sz="2000" dirty="0" err="1" smtClean="0">
                <a:latin typeface="...Estrangelo Edessa"/>
              </a:rPr>
              <a:t>need</a:t>
            </a:r>
            <a:r>
              <a:rPr lang="it-IT" sz="2000" dirty="0" smtClean="0">
                <a:latin typeface="...Estrangelo Edessa"/>
              </a:rPr>
              <a:t> </a:t>
            </a:r>
            <a:r>
              <a:rPr lang="it-IT" sz="2000" dirty="0" err="1" smtClean="0">
                <a:latin typeface="...Estrangelo Edessa"/>
              </a:rPr>
              <a:t>all</a:t>
            </a:r>
            <a:r>
              <a:rPr lang="it-IT" sz="2000" dirty="0" smtClean="0">
                <a:latin typeface="...Estrangelo Edessa"/>
              </a:rPr>
              <a:t> care. Cultural </a:t>
            </a:r>
            <a:r>
              <a:rPr lang="it-IT" sz="2000" dirty="0" err="1" smtClean="0">
                <a:latin typeface="...Estrangelo Edessa"/>
              </a:rPr>
              <a:t>resources</a:t>
            </a:r>
            <a:r>
              <a:rPr lang="it-IT" sz="2000" dirty="0" smtClean="0">
                <a:latin typeface="...Estrangelo Edessa"/>
              </a:rPr>
              <a:t> </a:t>
            </a:r>
            <a:r>
              <a:rPr lang="it-IT" sz="2000" dirty="0" err="1" smtClean="0">
                <a:latin typeface="...Estrangelo Edessa"/>
              </a:rPr>
              <a:t>likewise</a:t>
            </a:r>
            <a:r>
              <a:rPr lang="it-IT" sz="2000" dirty="0" smtClean="0">
                <a:latin typeface="...Estrangelo Edessa"/>
              </a:rPr>
              <a:t> </a:t>
            </a:r>
            <a:r>
              <a:rPr lang="it-IT" sz="2000" dirty="0" err="1" smtClean="0">
                <a:latin typeface="...Estrangelo Edessa"/>
              </a:rPr>
              <a:t>form</a:t>
            </a:r>
            <a:r>
              <a:rPr lang="it-IT" sz="2000" dirty="0" smtClean="0">
                <a:latin typeface="...Estrangelo Edessa"/>
              </a:rPr>
              <a:t> part of the </a:t>
            </a:r>
            <a:r>
              <a:rPr lang="it-IT" sz="2000" dirty="0" err="1" smtClean="0">
                <a:latin typeface="...Estrangelo Edessa"/>
              </a:rPr>
              <a:t>universal</a:t>
            </a:r>
            <a:r>
              <a:rPr lang="it-IT" sz="2000" dirty="0" smtClean="0">
                <a:latin typeface="...Estrangelo Edessa"/>
              </a:rPr>
              <a:t> </a:t>
            </a:r>
            <a:r>
              <a:rPr lang="it-IT" sz="2000" dirty="0" err="1" smtClean="0">
                <a:latin typeface="...Estrangelo Edessa"/>
              </a:rPr>
              <a:t>heritage</a:t>
            </a:r>
            <a:r>
              <a:rPr lang="it-IT" sz="2000" dirty="0" smtClean="0">
                <a:latin typeface="...Estrangelo Edessa"/>
              </a:rPr>
              <a:t>» (D. </a:t>
            </a:r>
            <a:r>
              <a:rPr lang="it-IT" sz="2000" dirty="0" err="1" smtClean="0">
                <a:latin typeface="...Estrangelo Edessa"/>
              </a:rPr>
              <a:t>Lowenthal</a:t>
            </a:r>
            <a:r>
              <a:rPr lang="it-IT" sz="2000" dirty="0" smtClean="0">
                <a:latin typeface="...Estrangelo Edessa"/>
              </a:rPr>
              <a:t>, </a:t>
            </a:r>
            <a:r>
              <a:rPr lang="it-IT" sz="2000" i="1" dirty="0" smtClean="0">
                <a:latin typeface="...Estrangelo Edessa"/>
              </a:rPr>
              <a:t>The Heritage </a:t>
            </a:r>
            <a:r>
              <a:rPr lang="it-IT" sz="2000" i="1" dirty="0" err="1" smtClean="0">
                <a:latin typeface="...Estrangelo Edessa"/>
              </a:rPr>
              <a:t>Crusade</a:t>
            </a:r>
            <a:r>
              <a:rPr lang="it-IT" sz="2000" i="1" dirty="0" smtClean="0">
                <a:latin typeface="...Estrangelo Edessa"/>
              </a:rPr>
              <a:t> and the </a:t>
            </a:r>
            <a:r>
              <a:rPr lang="it-IT" sz="2000" i="1" dirty="0" err="1" smtClean="0">
                <a:latin typeface="...Estrangelo Edessa"/>
              </a:rPr>
              <a:t>Spoils</a:t>
            </a:r>
            <a:r>
              <a:rPr lang="it-IT" sz="2000" i="1" dirty="0" smtClean="0">
                <a:latin typeface="...Estrangelo Edessa"/>
              </a:rPr>
              <a:t> of </a:t>
            </a:r>
            <a:r>
              <a:rPr lang="it-IT" sz="2000" i="1" dirty="0" err="1" smtClean="0">
                <a:latin typeface="...Estrangelo Edessa"/>
              </a:rPr>
              <a:t>History</a:t>
            </a:r>
            <a:r>
              <a:rPr lang="it-IT" sz="2000" dirty="0" smtClean="0">
                <a:latin typeface="...Estrangelo Edessa"/>
              </a:rPr>
              <a:t>, Viking, 1997, pag. 227). </a:t>
            </a:r>
            <a:endParaRPr lang="it-IT" sz="2000" dirty="0">
              <a:latin typeface="...Estrangelo Edessa"/>
            </a:endParaRPr>
          </a:p>
        </p:txBody>
      </p:sp>
    </p:spTree>
    <p:extLst>
      <p:ext uri="{BB962C8B-B14F-4D97-AF65-F5344CB8AC3E}">
        <p14:creationId xmlns:p14="http://schemas.microsoft.com/office/powerpoint/2010/main" val="171438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...Estrangelo Edessa"/>
              </a:rPr>
              <a:t>The Common Heritage of </a:t>
            </a:r>
            <a:r>
              <a:rPr lang="it-IT" dirty="0" err="1" smtClean="0">
                <a:latin typeface="...Estrangelo Edessa"/>
              </a:rPr>
              <a:t>Mankind</a:t>
            </a:r>
            <a:endParaRPr lang="it-IT" dirty="0">
              <a:latin typeface="...Estrangelo Edess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err="1" smtClean="0">
                <a:latin typeface="...Estrangelo Edessa"/>
              </a:rPr>
              <a:t>Defined</a:t>
            </a:r>
            <a:r>
              <a:rPr lang="it-IT" dirty="0" smtClean="0">
                <a:latin typeface="...Estrangelo Edessa"/>
              </a:rPr>
              <a:t> by C. </a:t>
            </a:r>
            <a:r>
              <a:rPr lang="it-IT" dirty="0" err="1" smtClean="0">
                <a:latin typeface="...Estrangelo Edessa"/>
              </a:rPr>
              <a:t>Joyner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i="1" dirty="0" smtClean="0">
                <a:latin typeface="...Estrangelo Edessa"/>
              </a:rPr>
              <a:t>Legal </a:t>
            </a:r>
            <a:r>
              <a:rPr lang="it-IT" i="1" dirty="0" err="1" smtClean="0">
                <a:latin typeface="...Estrangelo Edessa"/>
              </a:rPr>
              <a:t>Implications</a:t>
            </a:r>
            <a:r>
              <a:rPr lang="it-IT" i="1" dirty="0" smtClean="0">
                <a:latin typeface="...Estrangelo Edessa"/>
              </a:rPr>
              <a:t> of the </a:t>
            </a:r>
            <a:r>
              <a:rPr lang="it-IT" i="1" dirty="0" err="1" smtClean="0">
                <a:latin typeface="...Estrangelo Edessa"/>
              </a:rPr>
              <a:t>Concept</a:t>
            </a:r>
            <a:r>
              <a:rPr lang="it-IT" i="1" dirty="0" smtClean="0">
                <a:latin typeface="...Estrangelo Edessa"/>
              </a:rPr>
              <a:t> of the Common Heritage of </a:t>
            </a:r>
            <a:r>
              <a:rPr lang="it-IT" i="1" dirty="0" err="1" smtClean="0">
                <a:latin typeface="...Estrangelo Edessa"/>
              </a:rPr>
              <a:t>Mankind</a:t>
            </a:r>
            <a:r>
              <a:rPr lang="it-IT" dirty="0" smtClean="0">
                <a:latin typeface="...Estrangelo Edessa"/>
              </a:rPr>
              <a:t>, I.C.L.Q. (1986), </a:t>
            </a:r>
            <a:r>
              <a:rPr lang="it-IT" dirty="0" err="1" smtClean="0">
                <a:latin typeface="...Estrangelo Edessa"/>
              </a:rPr>
              <a:t>pagg</a:t>
            </a:r>
            <a:r>
              <a:rPr lang="it-IT" dirty="0" smtClean="0">
                <a:latin typeface="...Estrangelo Edessa"/>
              </a:rPr>
              <a:t>. 190-199, </a:t>
            </a:r>
            <a:r>
              <a:rPr lang="it-IT" dirty="0" err="1" smtClean="0">
                <a:latin typeface="...Estrangelo Edessa"/>
              </a:rPr>
              <a:t>regarding</a:t>
            </a:r>
            <a:r>
              <a:rPr lang="it-IT" dirty="0" smtClean="0">
                <a:latin typeface="...Estrangelo Edessa"/>
              </a:rPr>
              <a:t> the common </a:t>
            </a:r>
            <a:r>
              <a:rPr lang="it-IT" dirty="0" err="1" smtClean="0">
                <a:latin typeface="...Estrangelo Edessa"/>
              </a:rPr>
              <a:t>space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areas</a:t>
            </a:r>
            <a:r>
              <a:rPr lang="it-IT" dirty="0" smtClean="0">
                <a:latin typeface="...Estrangelo Edessa"/>
              </a:rPr>
              <a:t>, with </a:t>
            </a:r>
            <a:r>
              <a:rPr lang="it-IT" dirty="0" err="1" smtClean="0">
                <a:latin typeface="...Estrangelo Edessa"/>
              </a:rPr>
              <a:t>five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characteristics</a:t>
            </a:r>
            <a:r>
              <a:rPr lang="it-IT" dirty="0" smtClean="0">
                <a:latin typeface="...Estrangelo Edessa"/>
              </a:rPr>
              <a:t>:</a:t>
            </a:r>
          </a:p>
          <a:p>
            <a:pPr marL="0" indent="0">
              <a:buNone/>
            </a:pPr>
            <a:endParaRPr lang="it-IT" dirty="0">
              <a:latin typeface="...Estrangelo Edessa"/>
            </a:endParaRPr>
          </a:p>
          <a:p>
            <a:pPr algn="just"/>
            <a:r>
              <a:rPr lang="it-IT" dirty="0" smtClean="0">
                <a:latin typeface="...Estrangelo Edessa"/>
              </a:rPr>
              <a:t>The </a:t>
            </a:r>
            <a:r>
              <a:rPr lang="it-IT" dirty="0" err="1" smtClean="0">
                <a:latin typeface="...Estrangelo Edessa"/>
              </a:rPr>
              <a:t>areas</a:t>
            </a:r>
            <a:r>
              <a:rPr lang="it-IT" dirty="0" smtClean="0">
                <a:latin typeface="...Estrangelo Edessa"/>
              </a:rPr>
              <a:t> are </a:t>
            </a:r>
            <a:r>
              <a:rPr lang="it-IT" dirty="0" err="1" smtClean="0">
                <a:latin typeface="...Estrangelo Edessa"/>
              </a:rPr>
              <a:t>not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subject</a:t>
            </a:r>
            <a:r>
              <a:rPr lang="it-IT" dirty="0" smtClean="0">
                <a:latin typeface="...Estrangelo Edessa"/>
              </a:rPr>
              <a:t> to </a:t>
            </a:r>
            <a:r>
              <a:rPr lang="it-IT" dirty="0" err="1" smtClean="0">
                <a:latin typeface="...Estrangelo Edessa"/>
              </a:rPr>
              <a:t>appropriation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any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kind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sovereignty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is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absent</a:t>
            </a:r>
            <a:r>
              <a:rPr lang="it-IT" dirty="0" smtClean="0">
                <a:latin typeface="...Estrangelo Edessa"/>
              </a:rPr>
              <a:t>;</a:t>
            </a:r>
          </a:p>
          <a:p>
            <a:pPr algn="just"/>
            <a:r>
              <a:rPr lang="it-IT" dirty="0" err="1" smtClean="0">
                <a:latin typeface="...Estrangelo Edessa"/>
              </a:rPr>
              <a:t>All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people</a:t>
            </a:r>
            <a:r>
              <a:rPr lang="it-IT" dirty="0" smtClean="0">
                <a:latin typeface="...Estrangelo Edessa"/>
              </a:rPr>
              <a:t> are </a:t>
            </a:r>
            <a:r>
              <a:rPr lang="it-IT" dirty="0" err="1" smtClean="0">
                <a:latin typeface="...Estrangelo Edessa"/>
              </a:rPr>
              <a:t>expected</a:t>
            </a:r>
            <a:r>
              <a:rPr lang="it-IT" dirty="0" smtClean="0">
                <a:latin typeface="...Estrangelo Edessa"/>
              </a:rPr>
              <a:t> to share in the management of the area and </a:t>
            </a:r>
            <a:r>
              <a:rPr lang="it-IT" dirty="0" err="1" smtClean="0">
                <a:latin typeface="...Estrangelo Edessa"/>
              </a:rPr>
              <a:t>States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act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only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as</a:t>
            </a:r>
            <a:r>
              <a:rPr lang="it-IT" dirty="0" smtClean="0">
                <a:latin typeface="...Estrangelo Edessa"/>
              </a:rPr>
              <a:t> agents of «</a:t>
            </a:r>
            <a:r>
              <a:rPr lang="it-IT" dirty="0" err="1" smtClean="0">
                <a:latin typeface="...Estrangelo Edessa"/>
              </a:rPr>
              <a:t>all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mankind</a:t>
            </a:r>
            <a:r>
              <a:rPr lang="it-IT" dirty="0" smtClean="0">
                <a:latin typeface="...Estrangelo Edessa"/>
              </a:rPr>
              <a:t>»;</a:t>
            </a:r>
          </a:p>
          <a:p>
            <a:pPr algn="just"/>
            <a:r>
              <a:rPr lang="it-IT" dirty="0" err="1" smtClean="0">
                <a:latin typeface="...Estrangelo Edessa"/>
              </a:rPr>
              <a:t>Resources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should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only</a:t>
            </a:r>
            <a:r>
              <a:rPr lang="it-IT" dirty="0" smtClean="0">
                <a:latin typeface="...Estrangelo Edessa"/>
              </a:rPr>
              <a:t> be </a:t>
            </a:r>
            <a:r>
              <a:rPr lang="it-IT" dirty="0" err="1" smtClean="0">
                <a:latin typeface="...Estrangelo Edessa"/>
              </a:rPr>
              <a:t>exploited</a:t>
            </a:r>
            <a:r>
              <a:rPr lang="it-IT" dirty="0" smtClean="0">
                <a:latin typeface="...Estrangelo Edessa"/>
              </a:rPr>
              <a:t> under the </a:t>
            </a:r>
            <a:r>
              <a:rPr lang="it-IT" dirty="0" err="1" smtClean="0">
                <a:latin typeface="...Estrangelo Edessa"/>
              </a:rPr>
              <a:t>auspices</a:t>
            </a:r>
            <a:r>
              <a:rPr lang="it-IT" dirty="0" smtClean="0">
                <a:latin typeface="...Estrangelo Edessa"/>
              </a:rPr>
              <a:t> of a common </a:t>
            </a:r>
            <a:r>
              <a:rPr lang="it-IT" dirty="0" err="1" smtClean="0">
                <a:latin typeface="...Estrangelo Edessa"/>
              </a:rPr>
              <a:t>space</a:t>
            </a:r>
            <a:r>
              <a:rPr lang="it-IT" dirty="0" smtClean="0">
                <a:latin typeface="...Estrangelo Edessa"/>
              </a:rPr>
              <a:t> regime mandate and </a:t>
            </a:r>
            <a:r>
              <a:rPr lang="it-IT" dirty="0" err="1" smtClean="0">
                <a:latin typeface="...Estrangelo Edessa"/>
              </a:rPr>
              <a:t>any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economic</a:t>
            </a:r>
            <a:r>
              <a:rPr lang="it-IT" dirty="0" smtClean="0">
                <a:latin typeface="...Estrangelo Edessa"/>
              </a:rPr>
              <a:t> benefits </a:t>
            </a:r>
            <a:r>
              <a:rPr lang="it-IT" dirty="0" err="1" smtClean="0">
                <a:latin typeface="...Estrangelo Edessa"/>
              </a:rPr>
              <a:t>should</a:t>
            </a:r>
            <a:r>
              <a:rPr lang="it-IT" dirty="0" smtClean="0">
                <a:latin typeface="...Estrangelo Edessa"/>
              </a:rPr>
              <a:t> be </a:t>
            </a:r>
            <a:r>
              <a:rPr lang="it-IT" dirty="0" err="1" smtClean="0">
                <a:latin typeface="...Estrangelo Edessa"/>
              </a:rPr>
              <a:t>shared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internationally</a:t>
            </a:r>
            <a:r>
              <a:rPr lang="it-IT" dirty="0" smtClean="0">
                <a:latin typeface="...Estrangelo Edessa"/>
              </a:rPr>
              <a:t>;</a:t>
            </a:r>
          </a:p>
          <a:p>
            <a:pPr algn="just"/>
            <a:r>
              <a:rPr lang="it-IT" dirty="0" err="1" smtClean="0">
                <a:latin typeface="...Estrangelo Edessa"/>
              </a:rPr>
              <a:t>Uses</a:t>
            </a:r>
            <a:r>
              <a:rPr lang="it-IT" dirty="0" smtClean="0">
                <a:latin typeface="...Estrangelo Edessa"/>
              </a:rPr>
              <a:t> of the area </a:t>
            </a:r>
            <a:r>
              <a:rPr lang="it-IT" dirty="0" err="1" smtClean="0">
                <a:latin typeface="...Estrangelo Edessa"/>
              </a:rPr>
              <a:t>should</a:t>
            </a:r>
            <a:r>
              <a:rPr lang="it-IT" dirty="0" smtClean="0">
                <a:latin typeface="...Estrangelo Edessa"/>
              </a:rPr>
              <a:t> be </a:t>
            </a:r>
            <a:r>
              <a:rPr lang="it-IT" dirty="0" err="1" smtClean="0">
                <a:latin typeface="...Estrangelo Edessa"/>
              </a:rPr>
              <a:t>exclusively</a:t>
            </a:r>
            <a:r>
              <a:rPr lang="it-IT" dirty="0" smtClean="0">
                <a:latin typeface="...Estrangelo Edessa"/>
              </a:rPr>
              <a:t> for </a:t>
            </a:r>
            <a:r>
              <a:rPr lang="it-IT" dirty="0" err="1" smtClean="0">
                <a:latin typeface="...Estrangelo Edessa"/>
              </a:rPr>
              <a:t>peaceful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purposes</a:t>
            </a:r>
            <a:r>
              <a:rPr lang="it-IT" dirty="0" smtClean="0">
                <a:latin typeface="...Estrangelo Edessa"/>
              </a:rPr>
              <a:t>;</a:t>
            </a:r>
          </a:p>
          <a:p>
            <a:pPr algn="just"/>
            <a:r>
              <a:rPr lang="it-IT" dirty="0" err="1" smtClean="0">
                <a:latin typeface="...Estrangelo Edessa"/>
              </a:rPr>
              <a:t>Scientific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research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should</a:t>
            </a:r>
            <a:r>
              <a:rPr lang="it-IT" dirty="0" smtClean="0">
                <a:latin typeface="...Estrangelo Edessa"/>
              </a:rPr>
              <a:t> be </a:t>
            </a:r>
            <a:r>
              <a:rPr lang="it-IT" dirty="0" err="1" smtClean="0">
                <a:latin typeface="...Estrangelo Edessa"/>
              </a:rPr>
              <a:t>freely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openly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permissible</a:t>
            </a:r>
            <a:r>
              <a:rPr lang="it-IT" dirty="0" smtClean="0">
                <a:latin typeface="...Estrangelo Edessa"/>
              </a:rPr>
              <a:t> and for the benefit of </a:t>
            </a:r>
            <a:r>
              <a:rPr lang="it-IT" dirty="0" err="1" smtClean="0">
                <a:latin typeface="...Estrangelo Edessa"/>
              </a:rPr>
              <a:t>all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peoples</a:t>
            </a:r>
            <a:r>
              <a:rPr lang="it-IT" dirty="0" smtClean="0">
                <a:latin typeface="...Estrangelo Edessa"/>
              </a:rPr>
              <a:t>.</a:t>
            </a:r>
            <a:endParaRPr lang="it-IT" dirty="0">
              <a:latin typeface="...Estrangelo Edessa"/>
            </a:endParaRPr>
          </a:p>
        </p:txBody>
      </p:sp>
    </p:spTree>
    <p:extLst>
      <p:ext uri="{BB962C8B-B14F-4D97-AF65-F5344CB8AC3E}">
        <p14:creationId xmlns:p14="http://schemas.microsoft.com/office/powerpoint/2010/main" val="95842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Table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contents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6)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cultural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management in a comparative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approach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comparing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Enlightment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the case of France;</a:t>
            </a:r>
          </a:p>
          <a:p>
            <a:pPr algn="just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7)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cultural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management in a comparative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approach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comparing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The «State of culture» in Germany;</a:t>
            </a:r>
          </a:p>
          <a:p>
            <a:pPr algn="just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8)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cultural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management in a comparative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approach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comparing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Ancient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modern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England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9)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cultural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management in a comparative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approach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comparing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military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environmental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culture in USA; </a:t>
            </a:r>
          </a:p>
          <a:p>
            <a:pPr algn="just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10)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cultural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management in a comparative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approach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comparing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Euromed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area;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21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...Estrangelo Edessa"/>
              </a:rPr>
              <a:t>The </a:t>
            </a:r>
            <a:r>
              <a:rPr lang="it-IT" dirty="0" err="1" smtClean="0">
                <a:latin typeface="...Estrangelo Edessa"/>
              </a:rPr>
              <a:t>Intangible</a:t>
            </a:r>
            <a:r>
              <a:rPr lang="it-IT" dirty="0" smtClean="0">
                <a:latin typeface="...Estrangelo Edessa"/>
              </a:rPr>
              <a:t> Content of Cultural Heritage</a:t>
            </a:r>
            <a:endParaRPr lang="it-IT" dirty="0">
              <a:latin typeface="...Estrangelo Edess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dirty="0" smtClean="0">
                <a:latin typeface="...Estrangelo Edessa"/>
              </a:rPr>
              <a:t>The </a:t>
            </a:r>
            <a:r>
              <a:rPr lang="it-IT" dirty="0" err="1" smtClean="0">
                <a:latin typeface="...Estrangelo Edessa"/>
              </a:rPr>
              <a:t>concept</a:t>
            </a:r>
            <a:r>
              <a:rPr lang="it-IT" dirty="0" smtClean="0">
                <a:latin typeface="...Estrangelo Edessa"/>
              </a:rPr>
              <a:t> of cultural </a:t>
            </a:r>
            <a:r>
              <a:rPr lang="it-IT" dirty="0" err="1" smtClean="0">
                <a:latin typeface="...Estrangelo Edessa"/>
              </a:rPr>
              <a:t>heritage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involves</a:t>
            </a:r>
            <a:r>
              <a:rPr lang="it-IT" dirty="0" smtClean="0">
                <a:latin typeface="...Estrangelo Edessa"/>
              </a:rPr>
              <a:t> – </a:t>
            </a:r>
            <a:r>
              <a:rPr lang="it-IT" dirty="0" err="1" smtClean="0">
                <a:latin typeface="...Estrangelo Edessa"/>
              </a:rPr>
              <a:t>since</a:t>
            </a:r>
            <a:r>
              <a:rPr lang="it-IT" dirty="0" smtClean="0">
                <a:latin typeface="...Estrangelo Edessa"/>
              </a:rPr>
              <a:t> the work </a:t>
            </a:r>
            <a:r>
              <a:rPr lang="it-IT" dirty="0" err="1" smtClean="0">
                <a:latin typeface="...Estrangelo Edessa"/>
              </a:rPr>
              <a:t>produced</a:t>
            </a:r>
            <a:r>
              <a:rPr lang="it-IT" dirty="0" smtClean="0">
                <a:latin typeface="...Estrangelo Edessa"/>
              </a:rPr>
              <a:t> by Unesco in the mid-1980s – the </a:t>
            </a:r>
            <a:r>
              <a:rPr lang="it-IT" dirty="0" err="1" smtClean="0">
                <a:latin typeface="...Estrangelo Edessa"/>
              </a:rPr>
              <a:t>intangible</a:t>
            </a:r>
            <a:r>
              <a:rPr lang="it-IT" dirty="0" smtClean="0">
                <a:latin typeface="...Estrangelo Edessa"/>
              </a:rPr>
              <a:t> culturale </a:t>
            </a:r>
            <a:r>
              <a:rPr lang="it-IT" dirty="0" err="1" smtClean="0">
                <a:latin typeface="...Estrangelo Edessa"/>
              </a:rPr>
              <a:t>heritage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as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testifies</a:t>
            </a:r>
            <a:r>
              <a:rPr lang="it-IT" dirty="0" smtClean="0">
                <a:latin typeface="...Estrangelo Edessa"/>
              </a:rPr>
              <a:t> of human life to be </a:t>
            </a:r>
            <a:r>
              <a:rPr lang="it-IT" dirty="0" err="1" smtClean="0">
                <a:latin typeface="...Estrangelo Edessa"/>
              </a:rPr>
              <a:t>preserved</a:t>
            </a:r>
            <a:r>
              <a:rPr lang="it-IT" dirty="0" smtClean="0">
                <a:latin typeface="...Estrangelo Edessa"/>
              </a:rPr>
              <a:t>.</a:t>
            </a:r>
          </a:p>
          <a:p>
            <a:pPr marL="0" indent="0" algn="just">
              <a:buNone/>
            </a:pPr>
            <a:endParaRPr lang="it-IT" dirty="0">
              <a:latin typeface="...Estrangelo Edessa"/>
            </a:endParaRPr>
          </a:p>
          <a:p>
            <a:pPr algn="just"/>
            <a:r>
              <a:rPr lang="it-IT" dirty="0" err="1" smtClean="0">
                <a:latin typeface="...Estrangelo Edessa"/>
              </a:rPr>
              <a:t>Council</a:t>
            </a:r>
            <a:r>
              <a:rPr lang="it-IT" dirty="0" smtClean="0">
                <a:latin typeface="...Estrangelo Edessa"/>
              </a:rPr>
              <a:t> of Europe Heads of State (1993) </a:t>
            </a:r>
            <a:r>
              <a:rPr lang="it-IT" dirty="0" err="1" smtClean="0">
                <a:latin typeface="...Estrangelo Edessa"/>
              </a:rPr>
              <a:t>called</a:t>
            </a:r>
            <a:r>
              <a:rPr lang="it-IT" dirty="0" smtClean="0">
                <a:latin typeface="...Estrangelo Edessa"/>
              </a:rPr>
              <a:t> to «</a:t>
            </a:r>
            <a:r>
              <a:rPr lang="it-IT" dirty="0" err="1" smtClean="0">
                <a:latin typeface="...Estrangelo Edessa"/>
              </a:rPr>
              <a:t>give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expression</a:t>
            </a:r>
            <a:r>
              <a:rPr lang="it-IT" dirty="0" smtClean="0">
                <a:latin typeface="...Estrangelo Edessa"/>
              </a:rPr>
              <a:t> in the </a:t>
            </a:r>
            <a:r>
              <a:rPr lang="it-IT" dirty="0" err="1" smtClean="0">
                <a:latin typeface="...Estrangelo Edessa"/>
              </a:rPr>
              <a:t>legal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field</a:t>
            </a:r>
            <a:r>
              <a:rPr lang="it-IT" dirty="0" smtClean="0">
                <a:latin typeface="...Estrangelo Edessa"/>
              </a:rPr>
              <a:t> to the </a:t>
            </a:r>
            <a:r>
              <a:rPr lang="it-IT" dirty="0" err="1" smtClean="0">
                <a:latin typeface="...Estrangelo Edessa"/>
              </a:rPr>
              <a:t>values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that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define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oure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European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identity</a:t>
            </a:r>
            <a:r>
              <a:rPr lang="it-IT" dirty="0" smtClean="0">
                <a:latin typeface="...Estrangelo Edessa"/>
              </a:rPr>
              <a:t>»</a:t>
            </a:r>
          </a:p>
          <a:p>
            <a:pPr algn="just"/>
            <a:r>
              <a:rPr lang="it-IT" dirty="0" smtClean="0">
                <a:latin typeface="...Estrangelo Edessa"/>
              </a:rPr>
              <a:t>Helsinki Conference (1995): «the </a:t>
            </a:r>
            <a:r>
              <a:rPr lang="it-IT" dirty="0" err="1" smtClean="0">
                <a:latin typeface="...Estrangelo Edessa"/>
              </a:rPr>
              <a:t>relationship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that</a:t>
            </a:r>
            <a:r>
              <a:rPr lang="it-IT" dirty="0" smtClean="0">
                <a:latin typeface="...Estrangelo Edessa"/>
              </a:rPr>
              <a:t> must </a:t>
            </a:r>
            <a:r>
              <a:rPr lang="it-IT" dirty="0" err="1" smtClean="0">
                <a:latin typeface="...Estrangelo Edessa"/>
              </a:rPr>
              <a:t>exist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between</a:t>
            </a:r>
            <a:r>
              <a:rPr lang="it-IT" dirty="0" smtClean="0">
                <a:latin typeface="...Estrangelo Edessa"/>
              </a:rPr>
              <a:t> the cultural </a:t>
            </a:r>
            <a:r>
              <a:rPr lang="it-IT" dirty="0" err="1" smtClean="0">
                <a:latin typeface="...Estrangelo Edessa"/>
              </a:rPr>
              <a:t>heritage</a:t>
            </a:r>
            <a:r>
              <a:rPr lang="it-IT" dirty="0" smtClean="0">
                <a:latin typeface="...Estrangelo Edessa"/>
              </a:rPr>
              <a:t> and the </a:t>
            </a:r>
            <a:r>
              <a:rPr lang="it-IT" dirty="0" err="1" smtClean="0">
                <a:latin typeface="...Estrangelo Edessa"/>
              </a:rPr>
              <a:t>natural</a:t>
            </a:r>
            <a:r>
              <a:rPr lang="it-IT" dirty="0" smtClean="0">
                <a:latin typeface="...Estrangelo Edessa"/>
              </a:rPr>
              <a:t> and social </a:t>
            </a:r>
            <a:r>
              <a:rPr lang="it-IT" dirty="0" err="1" smtClean="0">
                <a:latin typeface="...Estrangelo Edessa"/>
              </a:rPr>
              <a:t>environment</a:t>
            </a:r>
            <a:r>
              <a:rPr lang="it-IT" dirty="0" smtClean="0">
                <a:latin typeface="...Estrangelo Edessa"/>
              </a:rPr>
              <a:t> to </a:t>
            </a:r>
            <a:r>
              <a:rPr lang="it-IT" dirty="0" err="1" smtClean="0">
                <a:latin typeface="...Estrangelo Edessa"/>
              </a:rPr>
              <a:t>which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it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belongs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is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underestimated</a:t>
            </a:r>
            <a:r>
              <a:rPr lang="it-IT" dirty="0" smtClean="0">
                <a:latin typeface="...Estrangelo Edessa"/>
              </a:rPr>
              <a:t>. </a:t>
            </a:r>
            <a:r>
              <a:rPr lang="it-IT" dirty="0" err="1" smtClean="0">
                <a:latin typeface="...Estrangelo Edessa"/>
              </a:rPr>
              <a:t>Lastly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being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based</a:t>
            </a:r>
            <a:r>
              <a:rPr lang="it-IT" dirty="0" smtClean="0">
                <a:latin typeface="...Estrangelo Edessa"/>
              </a:rPr>
              <a:t> on </a:t>
            </a:r>
            <a:r>
              <a:rPr lang="it-IT" dirty="0" err="1" smtClean="0">
                <a:latin typeface="...Estrangelo Edessa"/>
              </a:rPr>
              <a:t>architectural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archaeological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heritage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these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definitions</a:t>
            </a:r>
            <a:r>
              <a:rPr lang="it-IT" dirty="0" smtClean="0">
                <a:latin typeface="...Estrangelo Edessa"/>
              </a:rPr>
              <a:t> focus on the </a:t>
            </a:r>
            <a:r>
              <a:rPr lang="it-IT" dirty="0" err="1" smtClean="0">
                <a:latin typeface="...Estrangelo Edessa"/>
              </a:rPr>
              <a:t>physical</a:t>
            </a:r>
            <a:r>
              <a:rPr lang="it-IT" dirty="0" smtClean="0">
                <a:latin typeface="...Estrangelo Edessa"/>
              </a:rPr>
              <a:t> side, </a:t>
            </a:r>
            <a:r>
              <a:rPr lang="it-IT" dirty="0" err="1" smtClean="0">
                <a:latin typeface="...Estrangelo Edessa"/>
              </a:rPr>
              <a:t>completely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ignoring</a:t>
            </a:r>
            <a:r>
              <a:rPr lang="it-IT" dirty="0" smtClean="0">
                <a:latin typeface="...Estrangelo Edessa"/>
              </a:rPr>
              <a:t> the </a:t>
            </a:r>
            <a:r>
              <a:rPr lang="it-IT" dirty="0" err="1" smtClean="0">
                <a:latin typeface="...Estrangelo Edessa"/>
              </a:rPr>
              <a:t>question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its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function</a:t>
            </a:r>
            <a:r>
              <a:rPr lang="it-IT" dirty="0" smtClean="0">
                <a:latin typeface="...Estrangelo Edessa"/>
              </a:rPr>
              <a:t> in </a:t>
            </a:r>
            <a:r>
              <a:rPr lang="it-IT" dirty="0" err="1" smtClean="0">
                <a:latin typeface="...Estrangelo Edessa"/>
              </a:rPr>
              <a:t>contemporary</a:t>
            </a:r>
            <a:r>
              <a:rPr lang="it-IT" dirty="0" smtClean="0">
                <a:latin typeface="...Estrangelo Edessa"/>
              </a:rPr>
              <a:t> society» (art. 5).</a:t>
            </a:r>
          </a:p>
          <a:p>
            <a:pPr algn="just"/>
            <a:r>
              <a:rPr lang="it-IT" dirty="0" smtClean="0">
                <a:latin typeface="...Estrangelo Edessa"/>
              </a:rPr>
              <a:t>Helsinki Conference – </a:t>
            </a:r>
            <a:r>
              <a:rPr lang="it-IT" dirty="0" err="1" smtClean="0">
                <a:latin typeface="...Estrangelo Edessa"/>
              </a:rPr>
              <a:t>document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Finland</a:t>
            </a:r>
            <a:r>
              <a:rPr lang="it-IT" dirty="0" smtClean="0">
                <a:latin typeface="...Estrangelo Edessa"/>
              </a:rPr>
              <a:t>: «in a wide </a:t>
            </a:r>
            <a:r>
              <a:rPr lang="it-IT" dirty="0" err="1" smtClean="0">
                <a:latin typeface="...Estrangelo Edessa"/>
              </a:rPr>
              <a:t>sense</a:t>
            </a:r>
            <a:r>
              <a:rPr lang="it-IT" dirty="0" smtClean="0">
                <a:latin typeface="...Estrangelo Edessa"/>
              </a:rPr>
              <a:t> the </a:t>
            </a:r>
            <a:r>
              <a:rPr lang="it-IT" dirty="0" err="1" smtClean="0">
                <a:latin typeface="...Estrangelo Edessa"/>
              </a:rPr>
              <a:t>concept</a:t>
            </a:r>
            <a:r>
              <a:rPr lang="it-IT" dirty="0" smtClean="0">
                <a:latin typeface="...Estrangelo Edessa"/>
              </a:rPr>
              <a:t> of the cultural </a:t>
            </a:r>
            <a:r>
              <a:rPr lang="it-IT" dirty="0" err="1" smtClean="0">
                <a:latin typeface="...Estrangelo Edessa"/>
              </a:rPr>
              <a:t>heritage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covers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all</a:t>
            </a:r>
            <a:r>
              <a:rPr lang="it-IT" dirty="0" smtClean="0">
                <a:latin typeface="...Estrangelo Edessa"/>
              </a:rPr>
              <a:t> the </a:t>
            </a:r>
            <a:r>
              <a:rPr lang="it-IT" dirty="0" err="1" smtClean="0">
                <a:latin typeface="...Estrangelo Edessa"/>
              </a:rPr>
              <a:t>manifestations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messages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intellectual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activity</a:t>
            </a:r>
            <a:r>
              <a:rPr lang="it-IT" dirty="0" smtClean="0">
                <a:latin typeface="...Estrangelo Edessa"/>
              </a:rPr>
              <a:t> in </a:t>
            </a:r>
            <a:r>
              <a:rPr lang="it-IT" dirty="0" err="1" smtClean="0">
                <a:latin typeface="...Estrangelo Edessa"/>
              </a:rPr>
              <a:t>our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environment</a:t>
            </a:r>
            <a:r>
              <a:rPr lang="it-IT" dirty="0" smtClean="0">
                <a:latin typeface="...Estrangelo Edessa"/>
              </a:rPr>
              <a:t>. </a:t>
            </a:r>
            <a:r>
              <a:rPr lang="it-IT" dirty="0" err="1" smtClean="0">
                <a:latin typeface="...Estrangelo Edessa"/>
              </a:rPr>
              <a:t>These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messages</a:t>
            </a:r>
            <a:r>
              <a:rPr lang="it-IT" dirty="0" smtClean="0">
                <a:latin typeface="...Estrangelo Edessa"/>
              </a:rPr>
              <a:t> are </a:t>
            </a:r>
            <a:r>
              <a:rPr lang="it-IT" dirty="0" err="1" smtClean="0">
                <a:latin typeface="...Estrangelo Edessa"/>
              </a:rPr>
              <a:t>passed</a:t>
            </a:r>
            <a:r>
              <a:rPr lang="it-IT" dirty="0" smtClean="0">
                <a:latin typeface="...Estrangelo Edessa"/>
              </a:rPr>
              <a:t> on from generation to generation </a:t>
            </a:r>
            <a:r>
              <a:rPr lang="it-IT" dirty="0" err="1" smtClean="0">
                <a:latin typeface="...Estrangelo Edessa"/>
              </a:rPr>
              <a:t>through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learning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intellectual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quest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insights</a:t>
            </a:r>
            <a:r>
              <a:rPr lang="it-IT" dirty="0" smtClean="0">
                <a:latin typeface="...Estrangelo Edessa"/>
              </a:rPr>
              <a:t>»</a:t>
            </a:r>
            <a:endParaRPr lang="it-IT" dirty="0">
              <a:latin typeface="...Estrangelo Edessa"/>
            </a:endParaRPr>
          </a:p>
        </p:txBody>
      </p:sp>
      <p:cxnSp>
        <p:nvCxnSpPr>
          <p:cNvPr id="5" name="Connettore 2 4"/>
          <p:cNvCxnSpPr/>
          <p:nvPr/>
        </p:nvCxnSpPr>
        <p:spPr>
          <a:xfrm flipH="1">
            <a:off x="3776353" y="5735782"/>
            <a:ext cx="1472541" cy="3800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3004457" y="6293923"/>
            <a:ext cx="918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accent1"/>
                </a:solidFill>
                <a:latin typeface="...Estrangelo Edessa"/>
              </a:rPr>
              <a:t>MEDIATION: </a:t>
            </a:r>
            <a:r>
              <a:rPr lang="it-IT" i="1" dirty="0" err="1" smtClean="0">
                <a:solidFill>
                  <a:schemeClr val="accent1"/>
                </a:solidFill>
                <a:latin typeface="...Estrangelo Edessa"/>
              </a:rPr>
              <a:t>values</a:t>
            </a:r>
            <a:r>
              <a:rPr lang="it-IT" i="1" dirty="0" smtClean="0">
                <a:solidFill>
                  <a:schemeClr val="accent1"/>
                </a:solidFill>
                <a:latin typeface="...Estrangelo Edessa"/>
              </a:rPr>
              <a:t> of </a:t>
            </a:r>
            <a:r>
              <a:rPr lang="it-IT" i="1" dirty="0" err="1" smtClean="0">
                <a:solidFill>
                  <a:schemeClr val="accent1"/>
                </a:solidFill>
                <a:latin typeface="...Estrangelo Edessa"/>
              </a:rPr>
              <a:t>intangible</a:t>
            </a:r>
            <a:r>
              <a:rPr lang="it-IT" i="1" dirty="0" smtClean="0">
                <a:solidFill>
                  <a:schemeClr val="accent1"/>
                </a:solidFill>
                <a:latin typeface="...Estrangelo Edessa"/>
              </a:rPr>
              <a:t> cultural </a:t>
            </a:r>
            <a:r>
              <a:rPr lang="it-IT" i="1" dirty="0" err="1" smtClean="0">
                <a:solidFill>
                  <a:schemeClr val="accent1"/>
                </a:solidFill>
                <a:latin typeface="...Estrangelo Edessa"/>
              </a:rPr>
              <a:t>heritage</a:t>
            </a:r>
            <a:r>
              <a:rPr lang="it-IT" i="1" dirty="0" smtClean="0">
                <a:solidFill>
                  <a:schemeClr val="accent1"/>
                </a:solidFill>
                <a:latin typeface="...Estrangelo Edessa"/>
              </a:rPr>
              <a:t> are </a:t>
            </a:r>
            <a:r>
              <a:rPr lang="it-IT" i="1" dirty="0" err="1" smtClean="0">
                <a:solidFill>
                  <a:schemeClr val="accent1"/>
                </a:solidFill>
                <a:latin typeface="...Estrangelo Edessa"/>
              </a:rPr>
              <a:t>mediated</a:t>
            </a:r>
            <a:r>
              <a:rPr lang="it-IT" i="1" dirty="0" smtClean="0">
                <a:solidFill>
                  <a:schemeClr val="accent1"/>
                </a:solidFill>
                <a:latin typeface="...Estrangelo Edessa"/>
              </a:rPr>
              <a:t> </a:t>
            </a:r>
            <a:r>
              <a:rPr lang="it-IT" i="1" dirty="0" err="1" smtClean="0">
                <a:solidFill>
                  <a:schemeClr val="accent1"/>
                </a:solidFill>
                <a:latin typeface="...Estrangelo Edessa"/>
              </a:rPr>
              <a:t>through</a:t>
            </a:r>
            <a:r>
              <a:rPr lang="it-IT" i="1" dirty="0" smtClean="0">
                <a:solidFill>
                  <a:schemeClr val="accent1"/>
                </a:solidFill>
                <a:latin typeface="...Estrangelo Edessa"/>
              </a:rPr>
              <a:t> </a:t>
            </a:r>
            <a:r>
              <a:rPr lang="it-IT" i="1" dirty="0" err="1" smtClean="0">
                <a:solidFill>
                  <a:schemeClr val="accent1"/>
                </a:solidFill>
                <a:latin typeface="...Estrangelo Edessa"/>
              </a:rPr>
              <a:t>tangible</a:t>
            </a:r>
            <a:r>
              <a:rPr lang="it-IT" i="1" dirty="0" smtClean="0">
                <a:solidFill>
                  <a:schemeClr val="accent1"/>
                </a:solidFill>
                <a:latin typeface="...Estrangelo Edessa"/>
              </a:rPr>
              <a:t> </a:t>
            </a:r>
            <a:r>
              <a:rPr lang="it-IT" i="1" dirty="0" err="1" smtClean="0">
                <a:solidFill>
                  <a:schemeClr val="accent1"/>
                </a:solidFill>
                <a:latin typeface="...Estrangelo Edessa"/>
              </a:rPr>
              <a:t>objects</a:t>
            </a:r>
            <a:endParaRPr lang="it-IT" i="1" dirty="0">
              <a:solidFill>
                <a:schemeClr val="accent1"/>
              </a:solidFill>
              <a:latin typeface="...Estrangelo Edessa"/>
            </a:endParaRPr>
          </a:p>
        </p:txBody>
      </p:sp>
    </p:spTree>
    <p:extLst>
      <p:ext uri="{BB962C8B-B14F-4D97-AF65-F5344CB8AC3E}">
        <p14:creationId xmlns:p14="http://schemas.microsoft.com/office/powerpoint/2010/main" val="114449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...Estrangelo Edessa"/>
              </a:rPr>
              <a:t>Cultural Heritage </a:t>
            </a:r>
            <a:r>
              <a:rPr lang="it-IT" dirty="0" err="1" smtClean="0">
                <a:latin typeface="...Estrangelo Edessa"/>
              </a:rPr>
              <a:t>as</a:t>
            </a:r>
            <a:r>
              <a:rPr lang="it-IT" dirty="0" smtClean="0">
                <a:latin typeface="...Estrangelo Edessa"/>
              </a:rPr>
              <a:t> part of human </a:t>
            </a:r>
            <a:r>
              <a:rPr lang="it-IT" dirty="0" err="1" smtClean="0">
                <a:latin typeface="...Estrangelo Edessa"/>
              </a:rPr>
              <a:t>rights</a:t>
            </a:r>
            <a:endParaRPr lang="it-IT" dirty="0">
              <a:latin typeface="...Estrangelo Edess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 smtClean="0">
                <a:latin typeface="...Estrangelo Edessa"/>
              </a:rPr>
              <a:t>The </a:t>
            </a:r>
            <a:r>
              <a:rPr lang="it-IT" dirty="0" err="1" smtClean="0">
                <a:latin typeface="...Estrangelo Edessa"/>
              </a:rPr>
              <a:t>existence</a:t>
            </a:r>
            <a:r>
              <a:rPr lang="it-IT" dirty="0" smtClean="0">
                <a:latin typeface="...Estrangelo Edessa"/>
              </a:rPr>
              <a:t> of human </a:t>
            </a:r>
            <a:r>
              <a:rPr lang="it-IT" dirty="0" err="1" smtClean="0">
                <a:latin typeface="...Estrangelo Edessa"/>
              </a:rPr>
              <a:t>rights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is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fundamental</a:t>
            </a:r>
            <a:r>
              <a:rPr lang="it-IT" dirty="0" smtClean="0">
                <a:latin typeface="...Estrangelo Edessa"/>
              </a:rPr>
              <a:t> for the </a:t>
            </a:r>
            <a:r>
              <a:rPr lang="it-IT" dirty="0" err="1" smtClean="0">
                <a:latin typeface="...Estrangelo Edessa"/>
              </a:rPr>
              <a:t>protection</a:t>
            </a:r>
            <a:r>
              <a:rPr lang="it-IT" dirty="0" smtClean="0">
                <a:latin typeface="...Estrangelo Edessa"/>
              </a:rPr>
              <a:t> of cultural </a:t>
            </a:r>
            <a:r>
              <a:rPr lang="it-IT" dirty="0" err="1" smtClean="0">
                <a:latin typeface="...Estrangelo Edessa"/>
              </a:rPr>
              <a:t>heritage</a:t>
            </a:r>
            <a:r>
              <a:rPr lang="it-IT" dirty="0" smtClean="0">
                <a:latin typeface="...Estrangelo Edessa"/>
              </a:rPr>
              <a:t>: </a:t>
            </a:r>
            <a:r>
              <a:rPr lang="it-IT" dirty="0" err="1" smtClean="0">
                <a:latin typeface="...Estrangelo Edessa"/>
              </a:rPr>
              <a:t>even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if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they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were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not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designed</a:t>
            </a:r>
            <a:r>
              <a:rPr lang="it-IT" dirty="0" smtClean="0">
                <a:latin typeface="...Estrangelo Edessa"/>
              </a:rPr>
              <a:t> for </a:t>
            </a:r>
            <a:r>
              <a:rPr lang="it-IT" dirty="0" err="1" smtClean="0">
                <a:latin typeface="...Estrangelo Edessa"/>
              </a:rPr>
              <a:t>this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purpose</a:t>
            </a:r>
            <a:r>
              <a:rPr lang="it-IT" dirty="0" smtClean="0">
                <a:latin typeface="...Estrangelo Edessa"/>
              </a:rPr>
              <a:t>, the </a:t>
            </a:r>
            <a:r>
              <a:rPr lang="it-IT" dirty="0" err="1" smtClean="0">
                <a:latin typeface="...Estrangelo Edessa"/>
              </a:rPr>
              <a:t>existence</a:t>
            </a:r>
            <a:r>
              <a:rPr lang="it-IT" dirty="0" smtClean="0">
                <a:latin typeface="...Estrangelo Edessa"/>
              </a:rPr>
              <a:t> of cultural </a:t>
            </a:r>
            <a:r>
              <a:rPr lang="it-IT" dirty="0" err="1" smtClean="0">
                <a:latin typeface="...Estrangelo Edessa"/>
              </a:rPr>
              <a:t>rights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is</a:t>
            </a:r>
            <a:r>
              <a:rPr lang="it-IT" dirty="0" smtClean="0">
                <a:latin typeface="...Estrangelo Edessa"/>
              </a:rPr>
              <a:t> a </a:t>
            </a:r>
            <a:r>
              <a:rPr lang="it-IT" dirty="0" err="1" smtClean="0">
                <a:latin typeface="...Estrangelo Edessa"/>
              </a:rPr>
              <a:t>prerequisite</a:t>
            </a:r>
            <a:r>
              <a:rPr lang="it-IT" dirty="0" smtClean="0">
                <a:latin typeface="...Estrangelo Edessa"/>
              </a:rPr>
              <a:t> for the </a:t>
            </a:r>
            <a:r>
              <a:rPr lang="it-IT" dirty="0" err="1" smtClean="0">
                <a:latin typeface="...Estrangelo Edessa"/>
              </a:rPr>
              <a:t>protection</a:t>
            </a:r>
            <a:r>
              <a:rPr lang="it-IT" dirty="0" smtClean="0">
                <a:latin typeface="...Estrangelo Edessa"/>
              </a:rPr>
              <a:t> of culture. Unesco </a:t>
            </a:r>
            <a:r>
              <a:rPr lang="it-IT" dirty="0" err="1" smtClean="0">
                <a:latin typeface="...Estrangelo Edessa"/>
              </a:rPr>
              <a:t>jas</a:t>
            </a:r>
            <a:r>
              <a:rPr lang="it-IT" dirty="0" smtClean="0">
                <a:latin typeface="...Estrangelo Edessa"/>
              </a:rPr>
              <a:t> a special </a:t>
            </a:r>
            <a:r>
              <a:rPr lang="it-IT" dirty="0" err="1" smtClean="0">
                <a:latin typeface="...Estrangelo Edessa"/>
              </a:rPr>
              <a:t>role</a:t>
            </a:r>
            <a:r>
              <a:rPr lang="it-IT" dirty="0" smtClean="0">
                <a:latin typeface="...Estrangelo Edessa"/>
              </a:rPr>
              <a:t> in relation to cultural </a:t>
            </a:r>
            <a:r>
              <a:rPr lang="it-IT" dirty="0" err="1" smtClean="0">
                <a:latin typeface="...Estrangelo Edessa"/>
              </a:rPr>
              <a:t>rights</a:t>
            </a:r>
            <a:r>
              <a:rPr lang="it-IT" dirty="0" smtClean="0">
                <a:latin typeface="...Estrangelo Edessa"/>
              </a:rPr>
              <a:t>. </a:t>
            </a:r>
            <a:r>
              <a:rPr lang="it-IT" dirty="0" err="1" smtClean="0">
                <a:latin typeface="...Estrangelo Edessa"/>
              </a:rPr>
              <a:t>Article</a:t>
            </a:r>
            <a:r>
              <a:rPr lang="it-IT" dirty="0" smtClean="0">
                <a:latin typeface="...Estrangelo Edessa"/>
              </a:rPr>
              <a:t> 1 of </a:t>
            </a:r>
            <a:r>
              <a:rPr lang="it-IT" dirty="0" err="1" smtClean="0">
                <a:latin typeface="...Estrangelo Edessa"/>
              </a:rPr>
              <a:t>its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Constitution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reads</a:t>
            </a:r>
            <a:r>
              <a:rPr lang="it-IT" dirty="0" smtClean="0">
                <a:latin typeface="...Estrangelo Edessa"/>
              </a:rPr>
              <a:t>: ‘the </a:t>
            </a:r>
            <a:r>
              <a:rPr lang="it-IT" dirty="0" err="1" smtClean="0">
                <a:latin typeface="...Estrangelo Edessa"/>
              </a:rPr>
              <a:t>purpose</a:t>
            </a:r>
            <a:r>
              <a:rPr lang="it-IT" dirty="0" smtClean="0">
                <a:latin typeface="...Estrangelo Edessa"/>
              </a:rPr>
              <a:t> of the </a:t>
            </a:r>
            <a:r>
              <a:rPr lang="it-IT" dirty="0" err="1" smtClean="0">
                <a:latin typeface="...Estrangelo Edessa"/>
              </a:rPr>
              <a:t>organisation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is</a:t>
            </a:r>
            <a:r>
              <a:rPr lang="it-IT" dirty="0" smtClean="0">
                <a:latin typeface="...Estrangelo Edessa"/>
              </a:rPr>
              <a:t> to </a:t>
            </a:r>
            <a:r>
              <a:rPr lang="it-IT" dirty="0" err="1" smtClean="0">
                <a:latin typeface="...Estrangelo Edessa"/>
              </a:rPr>
              <a:t>contribute</a:t>
            </a:r>
            <a:r>
              <a:rPr lang="it-IT" dirty="0" smtClean="0">
                <a:latin typeface="...Estrangelo Edessa"/>
              </a:rPr>
              <a:t> to </a:t>
            </a:r>
            <a:r>
              <a:rPr lang="it-IT" dirty="0" err="1" smtClean="0">
                <a:latin typeface="...Estrangelo Edessa"/>
              </a:rPr>
              <a:t>peace</a:t>
            </a:r>
            <a:r>
              <a:rPr lang="it-IT" dirty="0" smtClean="0">
                <a:latin typeface="...Estrangelo Edessa"/>
              </a:rPr>
              <a:t> and security by </a:t>
            </a:r>
            <a:r>
              <a:rPr lang="it-IT" dirty="0" err="1" smtClean="0">
                <a:latin typeface="...Estrangelo Edessa"/>
              </a:rPr>
              <a:t>promoting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collaboration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among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nations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through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education</a:t>
            </a:r>
            <a:r>
              <a:rPr lang="it-IT" dirty="0" smtClean="0">
                <a:latin typeface="...Estrangelo Edessa"/>
              </a:rPr>
              <a:t>, science and culture in </a:t>
            </a:r>
            <a:r>
              <a:rPr lang="it-IT" dirty="0" err="1" smtClean="0">
                <a:latin typeface="...Estrangelo Edessa"/>
              </a:rPr>
              <a:t>order</a:t>
            </a:r>
            <a:r>
              <a:rPr lang="it-IT" dirty="0" smtClean="0">
                <a:latin typeface="...Estrangelo Edessa"/>
              </a:rPr>
              <a:t> to </a:t>
            </a:r>
            <a:r>
              <a:rPr lang="it-IT" dirty="0" err="1" smtClean="0">
                <a:latin typeface="...Estrangelo Edessa"/>
              </a:rPr>
              <a:t>further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respect</a:t>
            </a:r>
            <a:r>
              <a:rPr lang="it-IT" dirty="0" smtClean="0">
                <a:latin typeface="...Estrangelo Edessa"/>
              </a:rPr>
              <a:t> for </a:t>
            </a:r>
            <a:r>
              <a:rPr lang="it-IT" dirty="0" err="1" smtClean="0">
                <a:latin typeface="...Estrangelo Edessa"/>
              </a:rPr>
              <a:t>justice</a:t>
            </a:r>
            <a:r>
              <a:rPr lang="it-IT" dirty="0" smtClean="0">
                <a:latin typeface="...Estrangelo Edessa"/>
              </a:rPr>
              <a:t>, the </a:t>
            </a:r>
            <a:r>
              <a:rPr lang="it-IT" dirty="0" err="1" smtClean="0">
                <a:latin typeface="...Estrangelo Edessa"/>
              </a:rPr>
              <a:t>rule</a:t>
            </a:r>
            <a:r>
              <a:rPr lang="it-IT" dirty="0" smtClean="0">
                <a:latin typeface="...Estrangelo Edessa"/>
              </a:rPr>
              <a:t> of law and for the human </a:t>
            </a:r>
            <a:r>
              <a:rPr lang="it-IT" dirty="0" err="1" smtClean="0">
                <a:latin typeface="...Estrangelo Edessa"/>
              </a:rPr>
              <a:t>rights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fundamental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freedoms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which</a:t>
            </a:r>
            <a:r>
              <a:rPr lang="it-IT" dirty="0" smtClean="0">
                <a:latin typeface="...Estrangelo Edessa"/>
              </a:rPr>
              <a:t> are </a:t>
            </a:r>
            <a:r>
              <a:rPr lang="it-IT" dirty="0" err="1" smtClean="0">
                <a:latin typeface="...Estrangelo Edessa"/>
              </a:rPr>
              <a:t>affirmed</a:t>
            </a:r>
            <a:r>
              <a:rPr lang="it-IT" dirty="0" smtClean="0">
                <a:latin typeface="...Estrangelo Edessa"/>
              </a:rPr>
              <a:t> for the </a:t>
            </a:r>
            <a:r>
              <a:rPr lang="it-IT" dirty="0" err="1" smtClean="0">
                <a:latin typeface="...Estrangelo Edessa"/>
              </a:rPr>
              <a:t>peoples</a:t>
            </a:r>
            <a:r>
              <a:rPr lang="it-IT" dirty="0" smtClean="0">
                <a:latin typeface="...Estrangelo Edessa"/>
              </a:rPr>
              <a:t> of the world, </a:t>
            </a:r>
            <a:r>
              <a:rPr lang="it-IT" dirty="0" err="1" smtClean="0">
                <a:latin typeface="...Estrangelo Edessa"/>
              </a:rPr>
              <a:t>without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dinstinction</a:t>
            </a:r>
            <a:r>
              <a:rPr lang="it-IT" dirty="0" smtClean="0">
                <a:latin typeface="...Estrangelo Edessa"/>
              </a:rPr>
              <a:t> of race, sex, </a:t>
            </a:r>
            <a:r>
              <a:rPr lang="it-IT" dirty="0" err="1" smtClean="0">
                <a:latin typeface="...Estrangelo Edessa"/>
              </a:rPr>
              <a:t>language</a:t>
            </a:r>
            <a:r>
              <a:rPr lang="it-IT" dirty="0" smtClean="0">
                <a:latin typeface="...Estrangelo Edessa"/>
              </a:rPr>
              <a:t> or </a:t>
            </a:r>
            <a:r>
              <a:rPr lang="it-IT" dirty="0" err="1" smtClean="0">
                <a:latin typeface="...Estrangelo Edessa"/>
              </a:rPr>
              <a:t>religion</a:t>
            </a:r>
            <a:r>
              <a:rPr lang="it-IT" dirty="0" smtClean="0">
                <a:latin typeface="...Estrangelo Edessa"/>
              </a:rPr>
              <a:t>, by the Charter of the </a:t>
            </a:r>
            <a:r>
              <a:rPr lang="it-IT" dirty="0" err="1" smtClean="0">
                <a:latin typeface="...Estrangelo Edessa"/>
              </a:rPr>
              <a:t>United</a:t>
            </a:r>
            <a:r>
              <a:rPr lang="it-IT" dirty="0" smtClean="0">
                <a:latin typeface="...Estrangelo Edessa"/>
              </a:rPr>
              <a:t> Nations» (</a:t>
            </a:r>
            <a:r>
              <a:rPr lang="it-IT" dirty="0" err="1" smtClean="0">
                <a:latin typeface="...Estrangelo Edessa"/>
              </a:rPr>
              <a:t>Prott</a:t>
            </a:r>
            <a:r>
              <a:rPr lang="it-IT" dirty="0" smtClean="0">
                <a:latin typeface="...Estrangelo Edessa"/>
              </a:rPr>
              <a:t>. </a:t>
            </a:r>
            <a:r>
              <a:rPr lang="it-IT" dirty="0" err="1" smtClean="0">
                <a:latin typeface="...Estrangelo Edessa"/>
              </a:rPr>
              <a:t>Quoted</a:t>
            </a:r>
            <a:r>
              <a:rPr lang="it-IT" dirty="0" smtClean="0">
                <a:latin typeface="...Estrangelo Edessa"/>
              </a:rPr>
              <a:t>).</a:t>
            </a:r>
          </a:p>
          <a:p>
            <a:pPr marL="0" indent="0">
              <a:buNone/>
            </a:pPr>
            <a:endParaRPr lang="it-IT" dirty="0">
              <a:latin typeface="...Estrangelo Edessa"/>
            </a:endParaRPr>
          </a:p>
          <a:p>
            <a:pPr marL="0" indent="0">
              <a:buNone/>
            </a:pPr>
            <a:r>
              <a:rPr lang="it-IT" dirty="0" smtClean="0">
                <a:latin typeface="...Estrangelo Edessa"/>
              </a:rPr>
              <a:t>The </a:t>
            </a:r>
            <a:r>
              <a:rPr lang="it-IT" dirty="0" err="1" smtClean="0">
                <a:latin typeface="...Estrangelo Edessa"/>
              </a:rPr>
              <a:t>concept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has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been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accepted</a:t>
            </a:r>
            <a:r>
              <a:rPr lang="it-IT" dirty="0" smtClean="0">
                <a:latin typeface="...Estrangelo Edessa"/>
              </a:rPr>
              <a:t> in the International </a:t>
            </a:r>
            <a:r>
              <a:rPr lang="it-IT" dirty="0" err="1" smtClean="0">
                <a:latin typeface="...Estrangelo Edessa"/>
              </a:rPr>
              <a:t>Covenant</a:t>
            </a:r>
            <a:r>
              <a:rPr lang="it-IT" dirty="0" smtClean="0">
                <a:latin typeface="...Estrangelo Edessa"/>
              </a:rPr>
              <a:t> on </a:t>
            </a:r>
            <a:r>
              <a:rPr lang="it-IT" dirty="0" err="1" smtClean="0">
                <a:latin typeface="...Estrangelo Edessa"/>
              </a:rPr>
              <a:t>Civil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Political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Rights</a:t>
            </a:r>
            <a:r>
              <a:rPr lang="it-IT" dirty="0" smtClean="0">
                <a:latin typeface="...Estrangelo Edessa"/>
              </a:rPr>
              <a:t>, and International </a:t>
            </a:r>
            <a:r>
              <a:rPr lang="it-IT" dirty="0" err="1" smtClean="0">
                <a:latin typeface="...Estrangelo Edessa"/>
              </a:rPr>
              <a:t>Covenant</a:t>
            </a:r>
            <a:r>
              <a:rPr lang="it-IT" dirty="0" smtClean="0">
                <a:latin typeface="...Estrangelo Edessa"/>
              </a:rPr>
              <a:t> on </a:t>
            </a:r>
            <a:r>
              <a:rPr lang="it-IT" dirty="0" err="1" smtClean="0">
                <a:latin typeface="...Estrangelo Edessa"/>
              </a:rPr>
              <a:t>Economic</a:t>
            </a:r>
            <a:r>
              <a:rPr lang="it-IT" dirty="0" smtClean="0">
                <a:latin typeface="...Estrangelo Edessa"/>
              </a:rPr>
              <a:t> Social and Cultural </a:t>
            </a:r>
            <a:r>
              <a:rPr lang="it-IT" dirty="0" err="1" smtClean="0">
                <a:latin typeface="...Estrangelo Edessa"/>
              </a:rPr>
              <a:t>Rights</a:t>
            </a:r>
            <a:r>
              <a:rPr lang="it-IT" dirty="0" smtClean="0">
                <a:latin typeface="...Estrangelo Edessa"/>
              </a:rPr>
              <a:t> (1966), </a:t>
            </a:r>
            <a:r>
              <a:rPr lang="it-IT" dirty="0" err="1" smtClean="0">
                <a:latin typeface="...Estrangelo Edessa"/>
              </a:rPr>
              <a:t>but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also</a:t>
            </a:r>
            <a:r>
              <a:rPr lang="it-IT" dirty="0" smtClean="0">
                <a:latin typeface="...Estrangelo Edessa"/>
              </a:rPr>
              <a:t> in </a:t>
            </a:r>
            <a:r>
              <a:rPr lang="it-IT" dirty="0" err="1" smtClean="0">
                <a:latin typeface="...Estrangelo Edessa"/>
              </a:rPr>
              <a:t>further</a:t>
            </a:r>
            <a:r>
              <a:rPr lang="it-IT" dirty="0" smtClean="0">
                <a:latin typeface="...Estrangelo Edessa"/>
              </a:rPr>
              <a:t> Unesco </a:t>
            </a:r>
            <a:r>
              <a:rPr lang="it-IT" dirty="0" err="1" smtClean="0">
                <a:latin typeface="...Estrangelo Edessa"/>
              </a:rPr>
              <a:t>Conventions</a:t>
            </a:r>
            <a:r>
              <a:rPr lang="it-IT" dirty="0" smtClean="0">
                <a:latin typeface="...Estrangelo Edessa"/>
              </a:rPr>
              <a:t>. And, </a:t>
            </a:r>
            <a:r>
              <a:rPr lang="it-IT" dirty="0" err="1" smtClean="0">
                <a:latin typeface="...Estrangelo Edessa"/>
              </a:rPr>
              <a:t>today</a:t>
            </a:r>
            <a:r>
              <a:rPr lang="it-IT" dirty="0" smtClean="0">
                <a:latin typeface="...Estrangelo Edessa"/>
              </a:rPr>
              <a:t>, in the </a:t>
            </a:r>
            <a:r>
              <a:rPr lang="it-IT" dirty="0" err="1" smtClean="0">
                <a:latin typeface="...Estrangelo Edessa"/>
              </a:rPr>
              <a:t>recognition</a:t>
            </a:r>
            <a:r>
              <a:rPr lang="it-IT" dirty="0" smtClean="0">
                <a:latin typeface="...Estrangelo Edessa"/>
              </a:rPr>
              <a:t> of the right to culture, </a:t>
            </a:r>
            <a:r>
              <a:rPr lang="it-IT" dirty="0" err="1" smtClean="0">
                <a:latin typeface="...Estrangelo Edessa"/>
              </a:rPr>
              <a:t>such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as</a:t>
            </a:r>
            <a:r>
              <a:rPr lang="it-IT" dirty="0" smtClean="0">
                <a:latin typeface="...Estrangelo Edessa"/>
              </a:rPr>
              <a:t> the right to </a:t>
            </a:r>
            <a:r>
              <a:rPr lang="it-IT" dirty="0" err="1" smtClean="0">
                <a:latin typeface="...Estrangelo Edessa"/>
              </a:rPr>
              <a:t>safety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instruction</a:t>
            </a:r>
            <a:r>
              <a:rPr lang="it-IT" dirty="0" smtClean="0">
                <a:latin typeface="...Estrangelo Edessa"/>
              </a:rPr>
              <a:t>, a </a:t>
            </a:r>
            <a:r>
              <a:rPr lang="it-IT" dirty="0" err="1" smtClean="0">
                <a:latin typeface="...Estrangelo Edessa"/>
              </a:rPr>
              <a:t>decent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environment</a:t>
            </a:r>
            <a:r>
              <a:rPr lang="it-IT" dirty="0" smtClean="0">
                <a:latin typeface="...Estrangelo Edessa"/>
              </a:rPr>
              <a:t> and so on.</a:t>
            </a:r>
            <a:endParaRPr lang="it-IT" dirty="0">
              <a:latin typeface="...Estrangelo Edessa"/>
            </a:endParaRPr>
          </a:p>
        </p:txBody>
      </p:sp>
    </p:spTree>
    <p:extLst>
      <p:ext uri="{BB962C8B-B14F-4D97-AF65-F5344CB8AC3E}">
        <p14:creationId xmlns:p14="http://schemas.microsoft.com/office/powerpoint/2010/main" val="321100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...Estrangelo Edessa"/>
              </a:rPr>
              <a:t>Common </a:t>
            </a:r>
            <a:r>
              <a:rPr lang="it-IT" dirty="0" err="1" smtClean="0">
                <a:latin typeface="...Estrangelo Edessa"/>
              </a:rPr>
              <a:t>elements</a:t>
            </a:r>
            <a:r>
              <a:rPr lang="it-IT" dirty="0" smtClean="0">
                <a:latin typeface="...Estrangelo Edessa"/>
              </a:rPr>
              <a:t> of cultural </a:t>
            </a:r>
            <a:r>
              <a:rPr lang="it-IT" dirty="0" err="1" smtClean="0">
                <a:latin typeface="...Estrangelo Edessa"/>
              </a:rPr>
              <a:t>heritage</a:t>
            </a:r>
            <a:endParaRPr lang="it-IT" dirty="0">
              <a:latin typeface="...Estrangelo Edess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>
                <a:latin typeface="...Estrangelo Edessa"/>
              </a:rPr>
              <a:t>Different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categories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objects</a:t>
            </a:r>
            <a:r>
              <a:rPr lang="it-IT" dirty="0" smtClean="0">
                <a:latin typeface="...Estrangelo Edessa"/>
              </a:rPr>
              <a:t>: </a:t>
            </a:r>
            <a:r>
              <a:rPr lang="it-IT" dirty="0" err="1" smtClean="0">
                <a:latin typeface="...Estrangelo Edessa"/>
              </a:rPr>
              <a:t>tangible</a:t>
            </a:r>
            <a:r>
              <a:rPr lang="it-IT" dirty="0" smtClean="0">
                <a:latin typeface="...Estrangelo Edessa"/>
              </a:rPr>
              <a:t> (</a:t>
            </a:r>
            <a:r>
              <a:rPr lang="it-IT" dirty="0" err="1" smtClean="0">
                <a:latin typeface="...Estrangelo Edessa"/>
              </a:rPr>
              <a:t>immovable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movable</a:t>
            </a:r>
            <a:r>
              <a:rPr lang="it-IT" dirty="0" smtClean="0">
                <a:latin typeface="...Estrangelo Edessa"/>
              </a:rPr>
              <a:t>) and </a:t>
            </a:r>
            <a:r>
              <a:rPr lang="it-IT" dirty="0" err="1" smtClean="0">
                <a:latin typeface="...Estrangelo Edessa"/>
              </a:rPr>
              <a:t>intangible</a:t>
            </a:r>
            <a:r>
              <a:rPr lang="it-IT" dirty="0" smtClean="0">
                <a:latin typeface="...Estrangelo Edessa"/>
              </a:rPr>
              <a:t> (know-how, </a:t>
            </a:r>
            <a:r>
              <a:rPr lang="it-IT" dirty="0" err="1" smtClean="0">
                <a:latin typeface="...Estrangelo Edessa"/>
              </a:rPr>
              <a:t>arts</a:t>
            </a:r>
            <a:r>
              <a:rPr lang="it-IT" dirty="0" smtClean="0">
                <a:latin typeface="...Estrangelo Edessa"/>
              </a:rPr>
              <a:t>, dance, music, folklore, </a:t>
            </a:r>
            <a:r>
              <a:rPr lang="it-IT" dirty="0" err="1" smtClean="0">
                <a:latin typeface="...Estrangelo Edessa"/>
              </a:rPr>
              <a:t>rituals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ceremonies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values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mediated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through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material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objects</a:t>
            </a:r>
            <a:r>
              <a:rPr lang="it-IT" dirty="0" smtClean="0">
                <a:latin typeface="...Estrangelo Edessa"/>
              </a:rPr>
              <a:t>)</a:t>
            </a:r>
          </a:p>
          <a:p>
            <a:pPr algn="just"/>
            <a:r>
              <a:rPr lang="it-IT" dirty="0" smtClean="0">
                <a:latin typeface="...Estrangelo Edessa"/>
              </a:rPr>
              <a:t>The </a:t>
            </a:r>
            <a:r>
              <a:rPr lang="it-IT" dirty="0" err="1" smtClean="0">
                <a:latin typeface="...Estrangelo Edessa"/>
              </a:rPr>
              <a:t>concept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i="1" u="sng" dirty="0" err="1" smtClean="0">
                <a:latin typeface="...Estrangelo Edessa"/>
              </a:rPr>
              <a:t>inheritance</a:t>
            </a:r>
            <a:r>
              <a:rPr lang="it-IT" dirty="0" smtClean="0">
                <a:latin typeface="...Estrangelo Edessa"/>
              </a:rPr>
              <a:t>: from </a:t>
            </a:r>
            <a:r>
              <a:rPr lang="it-IT" dirty="0" err="1" smtClean="0">
                <a:latin typeface="...Estrangelo Edessa"/>
              </a:rPr>
              <a:t>past</a:t>
            </a:r>
            <a:r>
              <a:rPr lang="it-IT" dirty="0" smtClean="0">
                <a:latin typeface="...Estrangelo Edessa"/>
              </a:rPr>
              <a:t>, to </a:t>
            </a:r>
            <a:r>
              <a:rPr lang="it-IT" dirty="0" err="1" smtClean="0">
                <a:latin typeface="...Estrangelo Edessa"/>
              </a:rPr>
              <a:t>present</a:t>
            </a:r>
            <a:r>
              <a:rPr lang="it-IT" dirty="0" smtClean="0">
                <a:latin typeface="...Estrangelo Edessa"/>
              </a:rPr>
              <a:t>, to future,, </a:t>
            </a:r>
            <a:r>
              <a:rPr lang="it-IT" dirty="0" err="1" smtClean="0">
                <a:latin typeface="...Estrangelo Edessa"/>
              </a:rPr>
              <a:t>through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generations</a:t>
            </a:r>
            <a:endParaRPr lang="it-IT" dirty="0" smtClean="0">
              <a:latin typeface="...Estrangelo Edessa"/>
            </a:endParaRPr>
          </a:p>
          <a:p>
            <a:pPr algn="just"/>
            <a:r>
              <a:rPr lang="it-IT" dirty="0" smtClean="0">
                <a:latin typeface="...Estrangelo Edessa"/>
              </a:rPr>
              <a:t>Building and </a:t>
            </a:r>
            <a:r>
              <a:rPr lang="it-IT" dirty="0" err="1" smtClean="0">
                <a:latin typeface="...Estrangelo Edessa"/>
              </a:rPr>
              <a:t>defining</a:t>
            </a:r>
            <a:r>
              <a:rPr lang="it-IT" dirty="0" smtClean="0">
                <a:latin typeface="...Estrangelo Edessa"/>
              </a:rPr>
              <a:t> the </a:t>
            </a:r>
            <a:r>
              <a:rPr lang="it-IT" dirty="0" err="1" smtClean="0">
                <a:latin typeface="...Estrangelo Edessa"/>
              </a:rPr>
              <a:t>identity</a:t>
            </a:r>
            <a:r>
              <a:rPr lang="it-IT" dirty="0" smtClean="0">
                <a:latin typeface="...Estrangelo Edessa"/>
              </a:rPr>
              <a:t> – of a </a:t>
            </a:r>
            <a:r>
              <a:rPr lang="it-IT" dirty="0" err="1" smtClean="0">
                <a:latin typeface="...Estrangelo Edessa"/>
              </a:rPr>
              <a:t>group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tribe</a:t>
            </a:r>
            <a:r>
              <a:rPr lang="it-IT" dirty="0" smtClean="0">
                <a:latin typeface="...Estrangelo Edessa"/>
              </a:rPr>
              <a:t>, </a:t>
            </a:r>
            <a:r>
              <a:rPr lang="it-IT" dirty="0" err="1" smtClean="0">
                <a:latin typeface="...Estrangelo Edessa"/>
              </a:rPr>
              <a:t>nation</a:t>
            </a:r>
            <a:r>
              <a:rPr lang="it-IT" dirty="0" smtClean="0">
                <a:latin typeface="...Estrangelo Edessa"/>
              </a:rPr>
              <a:t>, or </a:t>
            </a:r>
            <a:r>
              <a:rPr lang="it-IT" dirty="0" err="1" smtClean="0">
                <a:latin typeface="...Estrangelo Edessa"/>
              </a:rPr>
              <a:t>supranational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entity</a:t>
            </a:r>
            <a:endParaRPr lang="it-IT" dirty="0" smtClean="0">
              <a:latin typeface="...Estrangelo Edessa"/>
            </a:endParaRPr>
          </a:p>
          <a:p>
            <a:pPr algn="just"/>
            <a:r>
              <a:rPr lang="it-IT" dirty="0" smtClean="0">
                <a:latin typeface="...Estrangelo Edessa"/>
              </a:rPr>
              <a:t>The cultural </a:t>
            </a:r>
            <a:r>
              <a:rPr lang="it-IT" dirty="0" err="1" smtClean="0">
                <a:latin typeface="...Estrangelo Edessa"/>
              </a:rPr>
              <a:t>heritage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is</a:t>
            </a:r>
            <a:r>
              <a:rPr lang="it-IT" dirty="0" smtClean="0">
                <a:latin typeface="...Estrangelo Edessa"/>
              </a:rPr>
              <a:t> the </a:t>
            </a:r>
            <a:r>
              <a:rPr lang="it-IT" dirty="0" err="1" smtClean="0">
                <a:latin typeface="...Estrangelo Edessa"/>
              </a:rPr>
              <a:t>result</a:t>
            </a:r>
            <a:r>
              <a:rPr lang="it-IT" dirty="0" smtClean="0">
                <a:latin typeface="...Estrangelo Edessa"/>
              </a:rPr>
              <a:t> of </a:t>
            </a:r>
            <a:r>
              <a:rPr lang="it-IT" dirty="0" err="1" smtClean="0">
                <a:latin typeface="...Estrangelo Edessa"/>
              </a:rPr>
              <a:t>historical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conditions</a:t>
            </a:r>
            <a:r>
              <a:rPr lang="it-IT" dirty="0" smtClean="0">
                <a:latin typeface="...Estrangelo Edessa"/>
              </a:rPr>
              <a:t> and </a:t>
            </a:r>
            <a:r>
              <a:rPr lang="it-IT" dirty="0" err="1" smtClean="0">
                <a:latin typeface="...Estrangelo Edessa"/>
              </a:rPr>
              <a:t>political</a:t>
            </a:r>
            <a:r>
              <a:rPr lang="it-IT" dirty="0" smtClean="0">
                <a:latin typeface="...Estrangelo Edessa"/>
              </a:rPr>
              <a:t> </a:t>
            </a:r>
            <a:r>
              <a:rPr lang="it-IT" dirty="0" err="1" smtClean="0">
                <a:latin typeface="...Estrangelo Edessa"/>
              </a:rPr>
              <a:t>choises</a:t>
            </a:r>
            <a:endParaRPr lang="it-IT" dirty="0" smtClean="0">
              <a:latin typeface="...Estrangelo Edessa"/>
            </a:endParaRPr>
          </a:p>
          <a:p>
            <a:pPr algn="just"/>
            <a:r>
              <a:rPr lang="it-IT" dirty="0" smtClean="0">
                <a:latin typeface="...Estrangelo Edessa"/>
              </a:rPr>
              <a:t>The </a:t>
            </a:r>
            <a:r>
              <a:rPr lang="it-IT" dirty="0" err="1" smtClean="0">
                <a:latin typeface="...Estrangelo Edessa"/>
              </a:rPr>
              <a:t>relationship</a:t>
            </a:r>
            <a:r>
              <a:rPr lang="it-IT" dirty="0" smtClean="0">
                <a:latin typeface="...Estrangelo Edessa"/>
              </a:rPr>
              <a:t> with human </a:t>
            </a:r>
            <a:r>
              <a:rPr lang="it-IT" dirty="0" err="1" smtClean="0">
                <a:latin typeface="...Estrangelo Edessa"/>
              </a:rPr>
              <a:t>rights</a:t>
            </a:r>
            <a:endParaRPr lang="it-IT" dirty="0">
              <a:latin typeface="...Estrangelo Edessa"/>
            </a:endParaRPr>
          </a:p>
        </p:txBody>
      </p:sp>
    </p:spTree>
    <p:extLst>
      <p:ext uri="{BB962C8B-B14F-4D97-AF65-F5344CB8AC3E}">
        <p14:creationId xmlns:p14="http://schemas.microsoft.com/office/powerpoint/2010/main" val="98307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...Estrangelo Edessa"/>
              </a:rPr>
              <a:t>…</a:t>
            </a:r>
            <a:r>
              <a:rPr lang="it-IT" i="1" dirty="0" err="1" smtClean="0">
                <a:latin typeface="...Estrangelo Edessa"/>
              </a:rPr>
              <a:t>summarizing</a:t>
            </a:r>
            <a:r>
              <a:rPr lang="it-IT" i="1" dirty="0" smtClean="0">
                <a:latin typeface="...Estrangelo Edessa"/>
              </a:rPr>
              <a:t>…</a:t>
            </a:r>
            <a:endParaRPr lang="it-IT" dirty="0">
              <a:latin typeface="...Estrangelo Edess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latin typeface="...Estrangelo Edessa"/>
              </a:rPr>
              <a:t>Cultural </a:t>
            </a:r>
            <a:r>
              <a:rPr lang="it-IT" dirty="0" err="1" smtClean="0">
                <a:latin typeface="...Estrangelo Edessa"/>
              </a:rPr>
              <a:t>Property</a:t>
            </a:r>
            <a:endParaRPr lang="it-IT" dirty="0" smtClean="0">
              <a:latin typeface="...Estrangelo Edessa"/>
            </a:endParaRPr>
          </a:p>
          <a:p>
            <a:r>
              <a:rPr lang="it-IT" dirty="0" smtClean="0">
                <a:latin typeface="...Estrangelo Edessa"/>
              </a:rPr>
              <a:t>Culture and Heritage</a:t>
            </a:r>
          </a:p>
          <a:p>
            <a:r>
              <a:rPr lang="it-IT" dirty="0" smtClean="0">
                <a:latin typeface="...Estrangelo Edessa"/>
              </a:rPr>
              <a:t>A </a:t>
            </a:r>
            <a:r>
              <a:rPr lang="it-IT" dirty="0" err="1" smtClean="0">
                <a:latin typeface="...Estrangelo Edessa"/>
              </a:rPr>
              <a:t>problem</a:t>
            </a:r>
            <a:r>
              <a:rPr lang="it-IT" dirty="0" smtClean="0">
                <a:latin typeface="...Estrangelo Edessa"/>
              </a:rPr>
              <a:t> of Law – National and International Law</a:t>
            </a:r>
          </a:p>
          <a:p>
            <a:pPr algn="just"/>
            <a:r>
              <a:rPr lang="it-IT" dirty="0" smtClean="0">
                <a:latin typeface="...Estrangelo Edessa"/>
              </a:rPr>
              <a:t>The </a:t>
            </a:r>
            <a:r>
              <a:rPr lang="it-IT" dirty="0" err="1" smtClean="0">
                <a:latin typeface="...Estrangelo Edessa"/>
              </a:rPr>
              <a:t>contents</a:t>
            </a:r>
            <a:r>
              <a:rPr lang="it-IT" dirty="0" smtClean="0">
                <a:latin typeface="...Estrangelo Edessa"/>
              </a:rPr>
              <a:t> of cultural </a:t>
            </a:r>
            <a:r>
              <a:rPr lang="it-IT" dirty="0" err="1" smtClean="0">
                <a:latin typeface="...Estrangelo Edessa"/>
              </a:rPr>
              <a:t>heritage</a:t>
            </a:r>
            <a:endParaRPr lang="it-IT" dirty="0" smtClean="0">
              <a:latin typeface="...Estrangelo Edessa"/>
            </a:endParaRPr>
          </a:p>
          <a:p>
            <a:pPr algn="just"/>
            <a:endParaRPr lang="it-IT" dirty="0">
              <a:latin typeface="...Estrangelo Edessa"/>
            </a:endParaRPr>
          </a:p>
          <a:p>
            <a:pPr marL="0" indent="0" algn="just">
              <a:buNone/>
            </a:pPr>
            <a:r>
              <a:rPr lang="it-IT" i="1" dirty="0" err="1" smtClean="0">
                <a:latin typeface="...Estrangelo Edessa"/>
              </a:rPr>
              <a:t>Keywords</a:t>
            </a:r>
            <a:r>
              <a:rPr lang="it-IT" i="1" dirty="0" smtClean="0">
                <a:latin typeface="...Estrangelo Edessa"/>
              </a:rPr>
              <a:t>: </a:t>
            </a:r>
            <a:endParaRPr lang="it-IT" i="1" dirty="0">
              <a:latin typeface="...Estrangelo Edessa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90109" y="410886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accent1"/>
                </a:solidFill>
                <a:latin typeface="...Estrangelo Edessa"/>
              </a:rPr>
              <a:t>Culture</a:t>
            </a:r>
            <a:endParaRPr lang="it-IT" i="1" dirty="0">
              <a:solidFill>
                <a:schemeClr val="accent1"/>
              </a:solidFill>
              <a:latin typeface="...Estrangelo Edessa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237018" y="4022411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solidFill>
                  <a:schemeClr val="accent1"/>
                </a:solidFill>
                <a:latin typeface="...Estrangelo Edessa"/>
              </a:rPr>
              <a:t>Property</a:t>
            </a:r>
            <a:endParaRPr lang="it-IT" i="1" dirty="0">
              <a:solidFill>
                <a:schemeClr val="accent1"/>
              </a:solidFill>
              <a:latin typeface="...Estrangelo Edessa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745184" y="4074433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accent1"/>
                </a:solidFill>
                <a:latin typeface="...Estrangelo Edessa"/>
              </a:rPr>
              <a:t>Heritage</a:t>
            </a:r>
            <a:endParaRPr lang="it-IT" i="1" dirty="0">
              <a:solidFill>
                <a:schemeClr val="accent1"/>
              </a:solidFill>
              <a:latin typeface="...Estrangelo Edessa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205848" y="392005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accent1"/>
                </a:solidFill>
                <a:latin typeface="...Estrangelo Edessa"/>
              </a:rPr>
              <a:t>Law</a:t>
            </a:r>
            <a:endParaRPr lang="it-IT" i="1" dirty="0">
              <a:solidFill>
                <a:schemeClr val="accent1"/>
              </a:solidFill>
              <a:latin typeface="...Estrangelo Edessa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217671" y="405841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accent1"/>
                </a:solidFill>
                <a:latin typeface="...Estrangelo Edessa"/>
              </a:rPr>
              <a:t>Identity</a:t>
            </a:r>
            <a:endParaRPr lang="it-IT" i="1" dirty="0">
              <a:solidFill>
                <a:schemeClr val="accent1"/>
              </a:solidFill>
              <a:latin typeface="...Estrangelo Edessa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40779" y="5272644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accent1"/>
                </a:solidFill>
                <a:latin typeface="...Estrangelo Edessa"/>
              </a:rPr>
              <a:t>Human </a:t>
            </a:r>
            <a:r>
              <a:rPr lang="it-IT" i="1" dirty="0" err="1" smtClean="0">
                <a:solidFill>
                  <a:schemeClr val="accent1"/>
                </a:solidFill>
                <a:latin typeface="...Estrangelo Edessa"/>
              </a:rPr>
              <a:t>Rights</a:t>
            </a:r>
            <a:endParaRPr lang="it-IT" i="1" dirty="0">
              <a:solidFill>
                <a:schemeClr val="accent1"/>
              </a:solidFill>
              <a:latin typeface="...Estrangelo Edessa"/>
            </a:endParaRPr>
          </a:p>
        </p:txBody>
      </p:sp>
    </p:spTree>
    <p:extLst>
      <p:ext uri="{BB962C8B-B14F-4D97-AF65-F5344CB8AC3E}">
        <p14:creationId xmlns:p14="http://schemas.microsoft.com/office/powerpoint/2010/main" val="394180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Table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contents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11)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cultural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management in a comparative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approach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comparing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Eastern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Europe and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socialism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12)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cultural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management in a comparative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approach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comparing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Eastern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Europe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today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peculiar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case of Poland;</a:t>
            </a:r>
          </a:p>
          <a:p>
            <a:pPr algn="just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13)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cultural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management in a comparative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approach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comparing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socialist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world and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peculiar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case of China;</a:t>
            </a:r>
          </a:p>
          <a:p>
            <a:pPr algn="just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14) A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window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worlds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the South-American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continent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colonial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15) A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window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worlds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the case of Japan;</a:t>
            </a:r>
          </a:p>
          <a:p>
            <a:pPr algn="just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16)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management: a cultural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Commonwealth?</a:t>
            </a:r>
          </a:p>
          <a:p>
            <a:pPr algn="just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17)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management: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risks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opportunities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EU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7137070" y="5997039"/>
            <a:ext cx="1341912" cy="3562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7783004" y="6270171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Third </a:t>
            </a:r>
            <a:r>
              <a:rPr lang="it-IT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aim</a:t>
            </a:r>
            <a:r>
              <a:rPr lang="it-IT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step</a:t>
            </a:r>
            <a:endParaRPr lang="it-IT" i="1" dirty="0">
              <a:solidFill>
                <a:schemeClr val="accent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10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Table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Contents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18) In the global world: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risks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opportunities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19) From an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economic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point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view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</a:p>
          <a:p>
            <a:pPr algn="just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20) A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mean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diplomacy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?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6436426" y="3491345"/>
            <a:ext cx="914400" cy="914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6652510" y="4572000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Fourth</a:t>
            </a:r>
            <a:r>
              <a:rPr lang="it-IT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aim</a:t>
            </a:r>
            <a:r>
              <a:rPr lang="it-IT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step</a:t>
            </a:r>
            <a:endParaRPr lang="it-IT" i="1" dirty="0">
              <a:solidFill>
                <a:schemeClr val="accent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9" name="Figura a mano libera 8"/>
          <p:cNvSpPr/>
          <p:nvPr/>
        </p:nvSpPr>
        <p:spPr>
          <a:xfrm>
            <a:off x="2600696" y="2629516"/>
            <a:ext cx="7623425" cy="3294420"/>
          </a:xfrm>
          <a:custGeom>
            <a:avLst/>
            <a:gdLst>
              <a:gd name="connsiteX0" fmla="*/ 0 w 7623425"/>
              <a:gd name="connsiteY0" fmla="*/ 1598100 h 3294420"/>
              <a:gd name="connsiteX1" fmla="*/ 5011387 w 7623425"/>
              <a:gd name="connsiteY1" fmla="*/ 3260645 h 3294420"/>
              <a:gd name="connsiteX2" fmla="*/ 7374577 w 7623425"/>
              <a:gd name="connsiteY2" fmla="*/ 244313 h 3294420"/>
              <a:gd name="connsiteX3" fmla="*/ 7552707 w 7623425"/>
              <a:gd name="connsiteY3" fmla="*/ 184936 h 3294420"/>
              <a:gd name="connsiteX4" fmla="*/ 7552707 w 7623425"/>
              <a:gd name="connsiteY4" fmla="*/ 184936 h 3294420"/>
              <a:gd name="connsiteX5" fmla="*/ 7552707 w 7623425"/>
              <a:gd name="connsiteY5" fmla="*/ 541196 h 3294420"/>
              <a:gd name="connsiteX6" fmla="*/ 7552707 w 7623425"/>
              <a:gd name="connsiteY6" fmla="*/ 541196 h 329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3425" h="3294420">
                <a:moveTo>
                  <a:pt x="0" y="1598100"/>
                </a:moveTo>
                <a:cubicBezTo>
                  <a:pt x="1891145" y="2542188"/>
                  <a:pt x="3782291" y="3486276"/>
                  <a:pt x="5011387" y="3260645"/>
                </a:cubicBezTo>
                <a:cubicBezTo>
                  <a:pt x="6240483" y="3035014"/>
                  <a:pt x="6951024" y="756931"/>
                  <a:pt x="7374577" y="244313"/>
                </a:cubicBezTo>
                <a:cubicBezTo>
                  <a:pt x="7798130" y="-268305"/>
                  <a:pt x="7552707" y="184936"/>
                  <a:pt x="7552707" y="184936"/>
                </a:cubicBezTo>
                <a:lnTo>
                  <a:pt x="7552707" y="184936"/>
                </a:lnTo>
                <a:lnTo>
                  <a:pt x="7552707" y="541196"/>
                </a:lnTo>
                <a:lnTo>
                  <a:pt x="7552707" y="54119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8838061" y="3621974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Building a </a:t>
            </a:r>
            <a:r>
              <a:rPr lang="it-IT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bibliography</a:t>
            </a:r>
            <a:endParaRPr lang="it-IT" i="1" dirty="0">
              <a:solidFill>
                <a:schemeClr val="accent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53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Lesson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Cultural Heritage: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problem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definition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subject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2529444"/>
            <a:ext cx="8915400" cy="3381778"/>
          </a:xfrm>
        </p:spPr>
        <p:txBody>
          <a:bodyPr/>
          <a:lstStyle/>
          <a:p>
            <a:pPr marL="0" indent="0" algn="ctr">
              <a:buNone/>
            </a:pPr>
            <a:r>
              <a:rPr lang="it-IT" b="1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Aims</a:t>
            </a:r>
            <a:r>
              <a:rPr lang="it-IT" b="1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b="1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Topics</a:t>
            </a:r>
            <a:endParaRPr lang="it-IT" b="1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ctr">
              <a:buNone/>
            </a:pPr>
            <a:endParaRPr lang="it-IT" b="1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answering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question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b="1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What</a:t>
            </a:r>
            <a:r>
              <a:rPr lang="it-IT" b="1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b="1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b="1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b="1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b="1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?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observe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characterizing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answering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question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b="1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what</a:t>
            </a:r>
            <a:r>
              <a:rPr lang="it-IT" b="1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b="1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does</a:t>
            </a:r>
            <a:r>
              <a:rPr lang="it-IT" b="1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b="1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b="1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b="1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consist</a:t>
            </a:r>
            <a:r>
              <a:rPr lang="it-IT" b="1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of?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introduce a first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comparison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answering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question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b="1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b="1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b="1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b="1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b="1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</a:t>
            </a:r>
            <a:r>
              <a:rPr lang="it-IT" b="1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b="1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b="1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b="1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same</a:t>
            </a:r>
            <a:r>
              <a:rPr lang="it-IT" b="1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b="1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it-IT" b="1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over the world?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93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Discussing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?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very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general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definition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linked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common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sense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pPr marL="0" indent="0" algn="just">
              <a:buNone/>
            </a:pP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Cultural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refers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myriad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manifestations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culture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that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human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beings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have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inherited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forebears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art,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archtecture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rural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urban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crafts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music,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language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literature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film,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documentary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digital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records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folklore and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oral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culinary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traditions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indigenous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medicine,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ceremonies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rituals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religion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sports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games, dance and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perfoming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recreational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practices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such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those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involving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hunting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fishing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(James A.R.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Nafziger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Id.(ed.), 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Cultural Heritage Law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Elgar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Research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Collection,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Cheltenham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UK – Northampton, MA, USA, 2012, pag. XIII).</a:t>
            </a:r>
          </a:p>
          <a:p>
            <a:pPr marL="0" indent="0" algn="just">
              <a:buNone/>
            </a:pPr>
            <a:endParaRPr lang="it-IT" i="1" u="sng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just">
              <a:buNone/>
            </a:pP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James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Nafziger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Thomas B.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Stoel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Professor of Law and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Director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International Programs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Willamette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University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College of Law, USA</a:t>
            </a:r>
            <a:endParaRPr lang="it-IT" i="1" u="sng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79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Very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general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definitions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Cultural Heritage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consists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manifestations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human life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represent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view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life and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witness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validity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that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view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marL="0" indent="0" algn="just">
              <a:buNone/>
            </a:pPr>
            <a:endParaRPr lang="it-IT" i="1" u="sng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Tangible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movable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immovable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Intangible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performing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arts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crafts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music, dance,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linked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particularly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values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community,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tribe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group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marL="0" indent="0" algn="just">
              <a:buNone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Lyndel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V.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Patrick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O’Keefe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«Cultural Heritage» or «Cultural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»?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in 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Cultural Heritage Law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quoted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pagg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3-5).</a:t>
            </a:r>
          </a:p>
          <a:p>
            <a:pPr marL="0" indent="0" algn="just">
              <a:buNone/>
            </a:pP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just">
              <a:buNone/>
            </a:pP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Lyndel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Professor of Cultural Heritage Law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University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Sidney, Australia</a:t>
            </a:r>
          </a:p>
          <a:p>
            <a:pPr marL="0" indent="0" algn="just">
              <a:buNone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Patrick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O’Keefe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Associate Professor of Law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University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Sidney, Australia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4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1390</TotalTime>
  <Words>4055</Words>
  <Application>Microsoft Office PowerPoint</Application>
  <PresentationFormat>Widescreen</PresentationFormat>
  <Paragraphs>283</Paragraphs>
  <Slides>43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52" baseType="lpstr">
      <vt:lpstr>...Estrangelo Edessa</vt:lpstr>
      <vt:lpstr>Arial</vt:lpstr>
      <vt:lpstr>Calibri</vt:lpstr>
      <vt:lpstr>Century Gothic</vt:lpstr>
      <vt:lpstr>Estrangelo Edessa</vt:lpstr>
      <vt:lpstr>Times New Roman</vt:lpstr>
      <vt:lpstr>TT...Estrangelo Edessa</vt:lpstr>
      <vt:lpstr>Wingdings 3</vt:lpstr>
      <vt:lpstr>Filo</vt:lpstr>
      <vt:lpstr>Andrea Ragusa  Politics for cultural heritage management A comparative approach </vt:lpstr>
      <vt:lpstr>Topics and aims…an introduction</vt:lpstr>
      <vt:lpstr>Table of Contents</vt:lpstr>
      <vt:lpstr>Table of contents</vt:lpstr>
      <vt:lpstr>Table of contents</vt:lpstr>
      <vt:lpstr>Table of Contents</vt:lpstr>
      <vt:lpstr>Lesson 1 Cultural Heritage: a problem of definition Introduction to the subject</vt:lpstr>
      <vt:lpstr>What are We Discussing?</vt:lpstr>
      <vt:lpstr>Very general definitions</vt:lpstr>
      <vt:lpstr>…Some examples…</vt:lpstr>
      <vt:lpstr>…Some examples…</vt:lpstr>
      <vt:lpstr>What’s the problem to solve?...</vt:lpstr>
      <vt:lpstr>A different terminology</vt:lpstr>
      <vt:lpstr>A different terminology</vt:lpstr>
      <vt:lpstr>…a more detailed definition…</vt:lpstr>
      <vt:lpstr>A different terminology</vt:lpstr>
      <vt:lpstr>A different terminology</vt:lpstr>
      <vt:lpstr>«Cultural Heritage» or  «Cultural Property»?</vt:lpstr>
      <vt:lpstr>What’s the problem to solve?</vt:lpstr>
      <vt:lpstr>Property as a Western concept</vt:lpstr>
      <vt:lpstr>Cultural Heritage: why to use this concept?</vt:lpstr>
      <vt:lpstr>…in other words…</vt:lpstr>
      <vt:lpstr>…summarizing…</vt:lpstr>
      <vt:lpstr>Cultural Heritage: a problem of Law</vt:lpstr>
      <vt:lpstr>National IdentityVs.Humankind</vt:lpstr>
      <vt:lpstr>International and National Law:  fields of interaction</vt:lpstr>
      <vt:lpstr>National and international Law: the problem of «cultural property»</vt:lpstr>
      <vt:lpstr>Why has been the expression «Cultural Property» introduced?</vt:lpstr>
      <vt:lpstr>Who has what rights in?</vt:lpstr>
      <vt:lpstr>On defining the cultural heritage The system of international Law</vt:lpstr>
      <vt:lpstr>…reflecting a cultural development…</vt:lpstr>
      <vt:lpstr>What’s the problem to solve?</vt:lpstr>
      <vt:lpstr>Cultural Heritage: «culture»+«heritage»</vt:lpstr>
      <vt:lpstr>Heritage: a limiting concept</vt:lpstr>
      <vt:lpstr>The keyword….</vt:lpstr>
      <vt:lpstr>Inheritance: meaning and content</vt:lpstr>
      <vt:lpstr>Passage through generations</vt:lpstr>
      <vt:lpstr>Non re-newable resource</vt:lpstr>
      <vt:lpstr>The Common Heritage of Mankind</vt:lpstr>
      <vt:lpstr>The Intangible Content of Cultural Heritage</vt:lpstr>
      <vt:lpstr>Cultural Heritage as part of human rights</vt:lpstr>
      <vt:lpstr>Common elements of cultural heritage</vt:lpstr>
      <vt:lpstr>…summarizing…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Andrea Ragusa  Politics for cultural heritage management A comparative approach </dc:title>
  <dc:creator>Andrea Ragusa</dc:creator>
  <cp:lastModifiedBy>Andrea Ragusa</cp:lastModifiedBy>
  <cp:revision>97</cp:revision>
  <dcterms:created xsi:type="dcterms:W3CDTF">2016-07-13T14:15:33Z</dcterms:created>
  <dcterms:modified xsi:type="dcterms:W3CDTF">2016-10-03T04:38:56Z</dcterms:modified>
</cp:coreProperties>
</file>